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5"/>
  </p:notesMasterIdLst>
  <p:sldIdLst>
    <p:sldId id="256" r:id="rId2"/>
    <p:sldId id="275" r:id="rId3"/>
    <p:sldId id="276" r:id="rId4"/>
    <p:sldId id="279" r:id="rId5"/>
    <p:sldId id="277" r:id="rId6"/>
    <p:sldId id="280" r:id="rId7"/>
    <p:sldId id="278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6" r:id="rId17"/>
    <p:sldId id="265" r:id="rId18"/>
    <p:sldId id="268" r:id="rId19"/>
    <p:sldId id="267" r:id="rId20"/>
    <p:sldId id="269" r:id="rId21"/>
    <p:sldId id="270" r:id="rId22"/>
    <p:sldId id="271" r:id="rId23"/>
    <p:sldId id="281" r:id="rId2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290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F9F71-7987-46F6-9986-73222B81E279}" type="datetimeFigureOut">
              <a:rPr lang="id-ID" smtClean="0"/>
              <a:t>18/04/2019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2A35C-FB97-43A6-85AC-38FB401E41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9315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2A35C-FB97-43A6-85AC-38FB401E41D4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8593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2A35C-FB97-43A6-85AC-38FB401E41D4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6668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2A35C-FB97-43A6-85AC-38FB401E41D4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305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10B1-26A6-48F4-915E-AA9E8DF567BF}" type="datetime1">
              <a:rPr lang="id-ID" smtClean="0"/>
              <a:t>18/04/2019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EE54-3E16-4229-B661-BAF8DB9A1F67}" type="slidenum">
              <a:rPr lang="id-ID" smtClean="0"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49CA-9C6C-412B-B624-3665DF09DCC4}" type="datetime1">
              <a:rPr lang="id-ID" smtClean="0"/>
              <a:t>18/04/2019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EE54-3E16-4229-B661-BAF8DB9A1F6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D81A-FA7D-46F4-9420-0B890606BAC8}" type="datetime1">
              <a:rPr lang="id-ID" smtClean="0"/>
              <a:t>18/04/2019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EE54-3E16-4229-B661-BAF8DB9A1F6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A7A6-F35A-41A8-9572-3DDA519B8BEF}" type="datetime1">
              <a:rPr lang="id-ID" smtClean="0"/>
              <a:t>18/04/2019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EE54-3E16-4229-B661-BAF8DB9A1F6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2519-440B-45A7-A852-5780F9F61502}" type="datetime1">
              <a:rPr lang="id-ID" smtClean="0"/>
              <a:t>18/04/2019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EE54-3E16-4229-B661-BAF8DB9A1F67}" type="slidenum">
              <a:rPr lang="id-ID" smtClean="0"/>
              <a:t>‹#›</a:t>
            </a:fld>
            <a:endParaRPr lang="id-ID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3EED-3CF7-4F26-A375-1EC12FD61334}" type="datetime1">
              <a:rPr lang="id-ID" smtClean="0"/>
              <a:t>18/04/2019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EE54-3E16-4229-B661-BAF8DB9A1F6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7130-563A-4830-8FB7-B13707EBCFCD}" type="datetime1">
              <a:rPr lang="id-ID" smtClean="0"/>
              <a:t>18/04/2019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EE54-3E16-4229-B661-BAF8DB9A1F67}" type="slidenum">
              <a:rPr lang="id-ID" smtClean="0"/>
              <a:t>‹#›</a:t>
            </a:fld>
            <a:endParaRPr lang="id-ID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E44A-BC97-45C5-8EA1-CDE7E2ABF4C8}" type="datetime1">
              <a:rPr lang="id-ID" smtClean="0"/>
              <a:t>18/04/2019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EE54-3E16-4229-B661-BAF8DB9A1F6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80F9-8617-49D2-88EA-213823F41101}" type="datetime1">
              <a:rPr lang="id-ID" smtClean="0"/>
              <a:t>18/04/2019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EE54-3E16-4229-B661-BAF8DB9A1F6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253D-6A7F-4539-9348-E1F84B135A70}" type="datetime1">
              <a:rPr lang="id-ID" smtClean="0"/>
              <a:t>18/04/2019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EE54-3E16-4229-B661-BAF8DB9A1F67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72D3-44D9-4CB6-B6C3-24AB75E63265}" type="datetime1">
              <a:rPr lang="id-ID" smtClean="0"/>
              <a:t>18/04/2019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EE54-3E16-4229-B661-BAF8DB9A1F6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7A9DB10-C0F5-41B1-8931-61D54E66F7D1}" type="datetime1">
              <a:rPr lang="id-ID" smtClean="0"/>
              <a:t>18/04/2019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D54EE54-3E16-4229-B661-BAF8DB9A1F67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ath-cs.gordon.edu/courses/cs211/ATMExample/Interactions.html#Deposit" TargetMode="External"/><Relationship Id="rId4" Type="http://schemas.openxmlformats.org/officeDocument/2006/relationships/hyperlink" Target="http://www.math-cs.gordon.edu/courses/cs211/ATMExample/index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ath-cs.gordon.edu/courses/cs211/ATMExample/Interactions.html#Deposit" TargetMode="External"/><Relationship Id="rId4" Type="http://schemas.openxmlformats.org/officeDocument/2006/relationships/hyperlink" Target="http://www.math-cs.gordon.edu/courses/cs211/ATMExample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th-cs.gordon.edu/courses/cs211/ATMExample/Interactions.html#Deposit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th-cs.gordon.edu/courses/cs211/ATMExample/Interactions.html#Deposit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th-cs.gordon.edu/courses/cs211/ATMExample/Interactions.html#Deposit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id-ID" sz="4400" dirty="0" smtClean="0"/>
              <a:t>Menu, Form Fill-In dan Dialog Box</a:t>
            </a:r>
            <a:endParaRPr lang="id-ID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Interaksi Manusia dan Komputer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EE54-3E16-4229-B661-BAF8DB9A1F67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447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3 Tingkatan Dialog (HCI)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id-ID" sz="2800" b="1" dirty="0" smtClean="0"/>
              <a:t>Leksikal, </a:t>
            </a:r>
            <a:r>
              <a:rPr lang="id-ID" sz="2800" dirty="0" smtClean="0"/>
              <a:t>bentuk Ikon, tombol aktual yang ditekan.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sz="2800" b="1" dirty="0" smtClean="0"/>
              <a:t>Sintaksis</a:t>
            </a:r>
            <a:r>
              <a:rPr lang="id-ID" sz="2800" dirty="0" smtClean="0"/>
              <a:t>, menjelaskan tentang urutan input dan output dalam interaksi.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sz="2800" b="1" dirty="0" smtClean="0"/>
              <a:t>Semantic</a:t>
            </a:r>
            <a:r>
              <a:rPr lang="id-ID" sz="2800" dirty="0" smtClean="0"/>
              <a:t>, menangani berbagai efek dialog pada aplikasi/ data internal. </a:t>
            </a:r>
            <a:endParaRPr lang="id-ID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EE54-3E16-4229-B661-BAF8DB9A1F67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7493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Dialog</a:t>
            </a:r>
            <a:endParaRPr lang="id-ID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id-ID" dirty="0" smtClean="0"/>
              <a:t> Membantu memahami tujuan desain (</a:t>
            </a:r>
            <a:r>
              <a:rPr lang="id-ID" i="1" dirty="0" smtClean="0"/>
              <a:t>software</a:t>
            </a:r>
            <a:r>
              <a:rPr lang="id-ID" dirty="0" smtClean="0"/>
              <a:t>) supaya lebih baik.</a:t>
            </a:r>
          </a:p>
          <a:p>
            <a:pPr algn="just">
              <a:buFont typeface="Wingdings" pitchFamily="2" charset="2"/>
              <a:buChar char="v"/>
            </a:pPr>
            <a:r>
              <a:rPr lang="id-ID" dirty="0"/>
              <a:t> </a:t>
            </a:r>
            <a:r>
              <a:rPr lang="id-ID" dirty="0" smtClean="0"/>
              <a:t>Membantu menganalisis dialog untuk mengidentifikasi masalah kegunaan aplikasi (</a:t>
            </a:r>
            <a:r>
              <a:rPr lang="id-ID" i="1" dirty="0" smtClean="0"/>
              <a:t>usablity</a:t>
            </a:r>
            <a:r>
              <a:rPr lang="id-ID" dirty="0" smtClean="0"/>
              <a:t>) apakah telah sesuai desain yang telah di tentukan.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EE54-3E16-4229-B661-BAF8DB9A1F67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192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Teknik membuat Dialog Box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Ada beberapa teknik yang bisa digunakan:</a:t>
            </a:r>
          </a:p>
          <a:p>
            <a:pPr marL="596646" indent="-514350">
              <a:buFont typeface="+mj-lt"/>
              <a:buAutoNum type="arabicPeriod"/>
            </a:pPr>
            <a:r>
              <a:rPr lang="id-ID" dirty="0"/>
              <a:t> </a:t>
            </a:r>
            <a:r>
              <a:rPr lang="id-ID" dirty="0" smtClean="0"/>
              <a:t>The </a:t>
            </a:r>
            <a:r>
              <a:rPr lang="id-ID" i="1" dirty="0" smtClean="0"/>
              <a:t>State Transition Network (STN)</a:t>
            </a:r>
          </a:p>
          <a:p>
            <a:pPr marL="596646" indent="-514350">
              <a:buFont typeface="+mj-lt"/>
              <a:buAutoNum type="arabicPeriod"/>
            </a:pPr>
            <a:r>
              <a:rPr lang="id-ID" dirty="0"/>
              <a:t> </a:t>
            </a:r>
            <a:r>
              <a:rPr lang="id-ID" dirty="0" smtClean="0"/>
              <a:t>The State Chart</a:t>
            </a:r>
          </a:p>
          <a:p>
            <a:pPr marL="596646" indent="-514350">
              <a:buFont typeface="+mj-lt"/>
              <a:buAutoNum type="arabicPeriod"/>
            </a:pPr>
            <a:r>
              <a:rPr lang="id-ID" dirty="0" smtClean="0"/>
              <a:t>The Classical Petri Nets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EE54-3E16-4229-B661-BAF8DB9A1F67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807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sz="2800" dirty="0" smtClean="0"/>
              <a:t>Bagian dari simbol yang digunakan untuk menjelaskan keadaan dari satu progres ke progres yang lain.</a:t>
            </a:r>
          </a:p>
          <a:p>
            <a:r>
              <a:rPr lang="id-ID" sz="2800" dirty="0" smtClean="0"/>
              <a:t>STN memiliki 2 entitas utama, yaitu:</a:t>
            </a:r>
          </a:p>
          <a:p>
            <a:pPr algn="just">
              <a:buFont typeface="Wingdings" pitchFamily="2" charset="2"/>
              <a:buChar char="v"/>
            </a:pPr>
            <a:r>
              <a:rPr lang="id-ID" sz="2800" b="1" dirty="0"/>
              <a:t> </a:t>
            </a:r>
            <a:r>
              <a:rPr lang="id-ID" sz="2800" b="1" dirty="0" smtClean="0"/>
              <a:t>Circles</a:t>
            </a:r>
            <a:r>
              <a:rPr lang="id-ID" sz="2800" dirty="0" smtClean="0"/>
              <a:t>, aktivitas dari sistem berbentuk lingkaran, yang diberikan identitas (nama) setiap aktivitas.</a:t>
            </a:r>
          </a:p>
          <a:p>
            <a:pPr algn="just">
              <a:buFont typeface="Wingdings" pitchFamily="2" charset="2"/>
              <a:buChar char="v"/>
            </a:pPr>
            <a:r>
              <a:rPr lang="id-ID" sz="2800" dirty="0"/>
              <a:t> </a:t>
            </a:r>
            <a:r>
              <a:rPr lang="id-ID" sz="2800" b="1" dirty="0" smtClean="0"/>
              <a:t>Arc</a:t>
            </a:r>
            <a:r>
              <a:rPr lang="id-ID" sz="2800" dirty="0" smtClean="0"/>
              <a:t>, garis yang merujuk pada aktivitas –aktivitas di dalam sistem (awal hingga akhir aktivitas)</a:t>
            </a:r>
            <a:endParaRPr lang="en-US" sz="2800" dirty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EE54-3E16-4229-B661-BAF8DB9A1F67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32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STN Diagram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537110"/>
            <a:ext cx="6638270" cy="482380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EE54-3E16-4229-B661-BAF8DB9A1F67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901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State Chart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 smtClean="0"/>
              <a:t>Suatu simbol yang digunakan untuk menyederhanakan (menggambarkan) jalannya proses sistem yang kompleks.</a:t>
            </a:r>
          </a:p>
          <a:p>
            <a:pPr algn="just"/>
            <a:r>
              <a:rPr lang="id-ID" dirty="0"/>
              <a:t>Status yang ada di State Chart</a:t>
            </a:r>
            <a:r>
              <a:rPr lang="id-ID" dirty="0" smtClean="0"/>
              <a:t>: </a:t>
            </a:r>
            <a:r>
              <a:rPr lang="id-ID" b="1" dirty="0" smtClean="0"/>
              <a:t>Active State, Basic State </a:t>
            </a:r>
            <a:r>
              <a:rPr lang="id-ID" dirty="0" smtClean="0"/>
              <a:t>dan </a:t>
            </a:r>
            <a:r>
              <a:rPr lang="id-ID" b="1" dirty="0" smtClean="0"/>
              <a:t>Super State.</a:t>
            </a:r>
          </a:p>
          <a:p>
            <a:pPr algn="just"/>
            <a:endParaRPr lang="id-ID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EE54-3E16-4229-B661-BAF8DB9A1F67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015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Status </a:t>
            </a:r>
            <a:r>
              <a:rPr lang="id-ID" dirty="0" smtClean="0"/>
              <a:t>State Chart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id-ID" b="1" dirty="0" smtClean="0"/>
              <a:t>Active </a:t>
            </a:r>
            <a:r>
              <a:rPr lang="id-ID" b="1" dirty="0"/>
              <a:t>state</a:t>
            </a:r>
            <a:r>
              <a:rPr lang="id-ID" dirty="0"/>
              <a:t>, mengadopsi prinsip </a:t>
            </a:r>
            <a:r>
              <a:rPr lang="id-ID" i="1" dirty="0"/>
              <a:t>Finite State Machine (FSM)</a:t>
            </a:r>
            <a:r>
              <a:rPr lang="id-ID" dirty="0"/>
              <a:t>, yang menggambarkan tingkah laku atau prinsip kerja sistem dengan menggunakan tiga </a:t>
            </a:r>
            <a:r>
              <a:rPr lang="id-ID" dirty="0" smtClean="0"/>
              <a:t>hal berikut</a:t>
            </a:r>
            <a:r>
              <a:rPr lang="id-ID" dirty="0"/>
              <a:t>: </a:t>
            </a:r>
            <a:r>
              <a:rPr lang="id-ID" b="1" dirty="0"/>
              <a:t>State</a:t>
            </a:r>
            <a:r>
              <a:rPr lang="id-ID" dirty="0"/>
              <a:t>(Keadaan), </a:t>
            </a:r>
            <a:r>
              <a:rPr lang="id-ID" b="1" dirty="0"/>
              <a:t>Event</a:t>
            </a:r>
            <a:r>
              <a:rPr lang="id-ID" dirty="0"/>
              <a:t>(kejadian) dan </a:t>
            </a:r>
            <a:r>
              <a:rPr lang="id-ID" b="1" dirty="0"/>
              <a:t>Action</a:t>
            </a:r>
            <a:r>
              <a:rPr lang="id-ID" dirty="0"/>
              <a:t>(aksi).</a:t>
            </a:r>
          </a:p>
          <a:p>
            <a:pPr algn="just">
              <a:buFont typeface="Wingdings" pitchFamily="2" charset="2"/>
              <a:buChar char="q"/>
            </a:pPr>
            <a:r>
              <a:rPr lang="id-ID" dirty="0"/>
              <a:t> </a:t>
            </a:r>
            <a:r>
              <a:rPr lang="id-ID" b="1" dirty="0"/>
              <a:t>Basic state</a:t>
            </a:r>
            <a:r>
              <a:rPr lang="id-ID" dirty="0"/>
              <a:t>, aktivitas tunggal dan tidak terdiri (disubtitusi) dari aktivitas lain</a:t>
            </a:r>
          </a:p>
          <a:p>
            <a:pPr algn="just">
              <a:buFont typeface="Wingdings" pitchFamily="2" charset="2"/>
              <a:buChar char="q"/>
            </a:pPr>
            <a:r>
              <a:rPr lang="id-ID" dirty="0"/>
              <a:t> </a:t>
            </a:r>
            <a:r>
              <a:rPr lang="id-ID" b="1" dirty="0"/>
              <a:t>Super state</a:t>
            </a:r>
            <a:r>
              <a:rPr lang="id-ID" dirty="0"/>
              <a:t>, aktivitas yang disusun dari aktivitas yang lain.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EE54-3E16-4229-B661-BAF8DB9A1F67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033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Contoh State Chart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9775" y="1412776"/>
            <a:ext cx="7498080" cy="4800600"/>
          </a:xfrm>
        </p:spPr>
        <p:txBody>
          <a:bodyPr/>
          <a:lstStyle/>
          <a:p>
            <a:r>
              <a:rPr lang="id-ID" sz="2400" dirty="0" smtClean="0"/>
              <a:t>T</a:t>
            </a:r>
            <a:r>
              <a:rPr lang="en-US" sz="2400" dirty="0" smtClean="0"/>
              <a:t>he </a:t>
            </a:r>
            <a:r>
              <a:rPr lang="en-US" sz="2400" dirty="0" err="1"/>
              <a:t>StateChart</a:t>
            </a:r>
            <a:r>
              <a:rPr lang="en-US" sz="2400" dirty="0"/>
              <a:t> Construction of a machine that dispense bottles on inserting </a:t>
            </a:r>
            <a:r>
              <a:rPr lang="en-US" sz="2400" dirty="0" smtClean="0"/>
              <a:t>coins</a:t>
            </a:r>
            <a:r>
              <a:rPr lang="id-ID" sz="2400" dirty="0" smtClean="0"/>
              <a:t>.</a:t>
            </a:r>
          </a:p>
          <a:p>
            <a:endParaRPr lang="id-ID" dirty="0" smtClean="0"/>
          </a:p>
          <a:p>
            <a:endParaRPr lang="id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EE54-3E16-4229-B661-BAF8DB9A1F67}" type="slidenum">
              <a:rPr lang="id-ID" smtClean="0"/>
              <a:t>17</a:t>
            </a:fld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04864"/>
            <a:ext cx="7812360" cy="439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50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State Chart for ATM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404" y="1340768"/>
            <a:ext cx="7318204" cy="4896544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EE54-3E16-4229-B661-BAF8DB9A1F67}" type="slidenum">
              <a:rPr lang="id-ID" smtClean="0"/>
              <a:t>18</a:t>
            </a:fld>
            <a:endParaRPr lang="id-ID"/>
          </a:p>
        </p:txBody>
      </p:sp>
      <p:sp>
        <p:nvSpPr>
          <p:cNvPr id="5" name="TextBox 4"/>
          <p:cNvSpPr txBox="1"/>
          <p:nvPr/>
        </p:nvSpPr>
        <p:spPr>
          <a:xfrm>
            <a:off x="323528" y="6144869"/>
            <a:ext cx="8352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Sumber: </a:t>
            </a:r>
            <a:r>
              <a:rPr lang="id-ID" sz="2000" dirty="0" smtClean="0">
                <a:hlinkClick r:id="rId4"/>
              </a:rPr>
              <a:t>http://www.math-cs.gordon.edu/courses/cs211/ATMExample/index.html</a:t>
            </a:r>
            <a:r>
              <a:rPr lang="id-ID" sz="2000" dirty="0" smtClean="0">
                <a:hlinkClick r:id="rId5"/>
              </a:rPr>
              <a:t>it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6220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z="3200" dirty="0" smtClean="0"/>
              <a:t>Contoh State Chart</a:t>
            </a:r>
            <a:br>
              <a:rPr lang="id-ID" sz="3200" dirty="0" smtClean="0"/>
            </a:br>
            <a:r>
              <a:rPr lang="id-ID" sz="3200" dirty="0" smtClean="0"/>
              <a:t> for ATM (2)</a:t>
            </a:r>
            <a:endParaRPr lang="id-ID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548680"/>
            <a:ext cx="6419420" cy="6473283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EE54-3E16-4229-B661-BAF8DB9A1F67}" type="slidenum">
              <a:rPr lang="id-ID" smtClean="0"/>
              <a:t>19</a:t>
            </a:fld>
            <a:endParaRPr lang="id-ID"/>
          </a:p>
        </p:txBody>
      </p:sp>
      <p:sp>
        <p:nvSpPr>
          <p:cNvPr id="5" name="TextBox 4"/>
          <p:cNvSpPr txBox="1"/>
          <p:nvPr/>
        </p:nvSpPr>
        <p:spPr>
          <a:xfrm>
            <a:off x="323528" y="6144869"/>
            <a:ext cx="8352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Sumber: </a:t>
            </a:r>
            <a:r>
              <a:rPr lang="id-ID" sz="2000" dirty="0" smtClean="0">
                <a:hlinkClick r:id="rId4"/>
              </a:rPr>
              <a:t>http://www.math-cs.gordon.edu/courses/cs211/ATMExample/index.html</a:t>
            </a:r>
            <a:r>
              <a:rPr lang="id-ID" sz="2000" dirty="0" smtClean="0">
                <a:hlinkClick r:id="rId5"/>
              </a:rPr>
              <a:t>it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09946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Menu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2800" dirty="0" smtClean="0"/>
              <a:t>Menu adalah sebuah cara untuk menyajikan instruksi yang tersedia untuk pengguna.</a:t>
            </a:r>
          </a:p>
          <a:p>
            <a:pPr algn="just"/>
            <a:r>
              <a:rPr lang="id-ID" sz="2800" dirty="0" smtClean="0"/>
              <a:t>Ada banyak tipe menu: </a:t>
            </a:r>
            <a:r>
              <a:rPr lang="id-ID" sz="2800" i="1" dirty="0" smtClean="0"/>
              <a:t>Single Menu, Linear Sequence Menu, Tree Structure Menu, Cyclik </a:t>
            </a:r>
            <a:r>
              <a:rPr lang="id-ID" sz="2800" dirty="0" smtClean="0"/>
              <a:t>dan </a:t>
            </a:r>
            <a:r>
              <a:rPr lang="id-ID" sz="2800" i="1" dirty="0" smtClean="0"/>
              <a:t>Acyclik Network</a:t>
            </a:r>
            <a:r>
              <a:rPr lang="id-ID" sz="2800" dirty="0" smtClean="0"/>
              <a:t>.</a:t>
            </a:r>
            <a:endParaRPr lang="id-ID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EE54-3E16-4229-B661-BAF8DB9A1F67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901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id-ID" sz="4400" dirty="0"/>
              <a:t>Contoh State Chart</a:t>
            </a:r>
            <a:br>
              <a:rPr lang="id-ID" sz="4400" dirty="0"/>
            </a:br>
            <a:r>
              <a:rPr lang="id-ID" sz="4400" dirty="0"/>
              <a:t> for ATM </a:t>
            </a:r>
            <a:r>
              <a:rPr lang="id-ID" sz="4400" dirty="0" smtClean="0"/>
              <a:t>(3)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88640"/>
            <a:ext cx="5307589" cy="6264696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EE54-3E16-4229-B661-BAF8DB9A1F67}" type="slidenum">
              <a:rPr lang="id-ID" smtClean="0"/>
              <a:t>20</a:t>
            </a:fld>
            <a:endParaRPr lang="id-ID"/>
          </a:p>
        </p:txBody>
      </p:sp>
      <p:sp>
        <p:nvSpPr>
          <p:cNvPr id="5" name="TextBox 4"/>
          <p:cNvSpPr txBox="1"/>
          <p:nvPr/>
        </p:nvSpPr>
        <p:spPr>
          <a:xfrm>
            <a:off x="323528" y="6144869"/>
            <a:ext cx="8352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Sumber: </a:t>
            </a:r>
            <a:r>
              <a:rPr lang="id-ID" sz="2000" dirty="0" smtClean="0">
                <a:hlinkClick r:id="rId4"/>
              </a:rPr>
              <a:t>http://www.math-cs.gordon.edu/courses/cs211/ATMExample/Interactions.html#Deposit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94112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620688"/>
            <a:ext cx="7498080" cy="1143000"/>
          </a:xfrm>
        </p:spPr>
        <p:txBody>
          <a:bodyPr>
            <a:noAutofit/>
          </a:bodyPr>
          <a:lstStyle/>
          <a:p>
            <a:r>
              <a:rPr lang="id-ID" sz="2800" dirty="0" smtClean="0"/>
              <a:t>Contoh State Chart :</a:t>
            </a:r>
            <a:br>
              <a:rPr lang="id-ID" sz="2800" dirty="0" smtClean="0"/>
            </a:br>
            <a:r>
              <a:rPr lang="id-ID" sz="2800" dirty="0" smtClean="0"/>
              <a:t> Withdrawal Transaction </a:t>
            </a:r>
            <a:br>
              <a:rPr lang="id-ID" sz="2800" dirty="0" smtClean="0"/>
            </a:br>
            <a:r>
              <a:rPr lang="id-ID" sz="2800" dirty="0" smtClean="0"/>
              <a:t>Collaboration</a:t>
            </a:r>
            <a:endParaRPr lang="id-ID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16632"/>
            <a:ext cx="5465830" cy="641184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EE54-3E16-4229-B661-BAF8DB9A1F67}" type="slidenum">
              <a:rPr lang="id-ID" smtClean="0"/>
              <a:t>21</a:t>
            </a:fld>
            <a:endParaRPr lang="id-ID"/>
          </a:p>
        </p:txBody>
      </p:sp>
      <p:sp>
        <p:nvSpPr>
          <p:cNvPr id="5" name="TextBox 4"/>
          <p:cNvSpPr txBox="1"/>
          <p:nvPr/>
        </p:nvSpPr>
        <p:spPr>
          <a:xfrm>
            <a:off x="323528" y="6144869"/>
            <a:ext cx="8352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Sumber: </a:t>
            </a:r>
            <a:r>
              <a:rPr lang="id-ID" sz="2000" dirty="0" smtClean="0">
                <a:hlinkClick r:id="rId4"/>
              </a:rPr>
              <a:t>http://www.math-cs.gordon.edu/courses/cs211/ATMExample/Interactions.html#Deposit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52751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268760"/>
            <a:ext cx="2736304" cy="1296144"/>
          </a:xfrm>
        </p:spPr>
        <p:txBody>
          <a:bodyPr>
            <a:noAutofit/>
          </a:bodyPr>
          <a:lstStyle/>
          <a:p>
            <a:r>
              <a:rPr lang="id-ID" sz="3200" dirty="0"/>
              <a:t>Contoh State Chart :</a:t>
            </a:r>
            <a:br>
              <a:rPr lang="id-ID" sz="3200" dirty="0"/>
            </a:br>
            <a:r>
              <a:rPr lang="id-ID" sz="3200" dirty="0"/>
              <a:t> </a:t>
            </a:r>
            <a:r>
              <a:rPr lang="id-ID" sz="3200" dirty="0" smtClean="0"/>
              <a:t>Transfer</a:t>
            </a:r>
            <a:br>
              <a:rPr lang="id-ID" sz="3200" dirty="0" smtClean="0"/>
            </a:br>
            <a:r>
              <a:rPr lang="id-ID" sz="3200" dirty="0" smtClean="0"/>
              <a:t>Transaction </a:t>
            </a:r>
            <a:r>
              <a:rPr lang="id-ID" sz="3200" dirty="0"/>
              <a:t/>
            </a:r>
            <a:br>
              <a:rPr lang="id-ID" sz="3200" dirty="0"/>
            </a:br>
            <a:r>
              <a:rPr lang="id-ID" sz="3200" dirty="0"/>
              <a:t>Collaboration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924" y="345709"/>
            <a:ext cx="6188075" cy="5474066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EE54-3E16-4229-B661-BAF8DB9A1F67}" type="slidenum">
              <a:rPr lang="id-ID" smtClean="0"/>
              <a:t>22</a:t>
            </a:fld>
            <a:endParaRPr lang="id-ID"/>
          </a:p>
        </p:txBody>
      </p:sp>
      <p:sp>
        <p:nvSpPr>
          <p:cNvPr id="5" name="TextBox 4"/>
          <p:cNvSpPr txBox="1"/>
          <p:nvPr/>
        </p:nvSpPr>
        <p:spPr>
          <a:xfrm>
            <a:off x="323528" y="6144869"/>
            <a:ext cx="8352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Sumber: </a:t>
            </a:r>
            <a:r>
              <a:rPr lang="id-ID" sz="2000" dirty="0" smtClean="0">
                <a:hlinkClick r:id="rId4"/>
              </a:rPr>
              <a:t>http://www.math-cs.gordon.edu/courses/cs211/ATMExample/Interactions.html#Deposit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16314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96646" indent="-514350" algn="just">
              <a:buFont typeface="+mj-lt"/>
              <a:buAutoNum type="arabicPeriod"/>
            </a:pPr>
            <a:r>
              <a:rPr lang="id-ID" dirty="0" smtClean="0"/>
              <a:t>Tujuan utama </a:t>
            </a:r>
            <a:r>
              <a:rPr lang="id-ID" i="1" dirty="0" smtClean="0"/>
              <a:t>menu, form fill-in </a:t>
            </a:r>
            <a:r>
              <a:rPr lang="id-ID" dirty="0" smtClean="0"/>
              <a:t>dan </a:t>
            </a:r>
            <a:r>
              <a:rPr lang="id-ID" i="1" dirty="0" smtClean="0"/>
              <a:t>dialog box </a:t>
            </a:r>
            <a:r>
              <a:rPr lang="id-ID" dirty="0" smtClean="0"/>
              <a:t>adalah menghasilkan pemahaman yang baik dari user.</a:t>
            </a:r>
          </a:p>
          <a:p>
            <a:pPr marL="596646" indent="-514350" algn="just">
              <a:buFont typeface="+mj-lt"/>
              <a:buAutoNum type="arabicPeriod"/>
            </a:pPr>
            <a:r>
              <a:rPr lang="id-ID" smtClean="0"/>
              <a:t>Point </a:t>
            </a:r>
            <a:r>
              <a:rPr lang="id-ID" dirty="0" smtClean="0"/>
              <a:t>penting ketiganya berusaha menegaskan ketika membuat aplikasi harus bisa </a:t>
            </a:r>
            <a:r>
              <a:rPr lang="id-ID" b="1" dirty="0" smtClean="0"/>
              <a:t>memberikan nilai lebih </a:t>
            </a:r>
            <a:r>
              <a:rPr lang="id-ID" dirty="0" smtClean="0"/>
              <a:t>(cepat, mudah digunakan  dan informatif).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EE54-3E16-4229-B661-BAF8DB9A1F67}" type="slidenum">
              <a:rPr lang="id-ID" smtClean="0"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11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Pedoman Membuat Menu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997424"/>
          </a:xfrm>
        </p:spPr>
        <p:txBody>
          <a:bodyPr/>
          <a:lstStyle/>
          <a:p>
            <a:r>
              <a:rPr lang="id-ID" sz="2800" dirty="0" smtClean="0"/>
              <a:t>Beberapa kaidah di dalam membuat menu:</a:t>
            </a:r>
          </a:p>
          <a:p>
            <a:pPr>
              <a:buFont typeface="Wingdings" pitchFamily="2" charset="2"/>
              <a:buChar char="v"/>
            </a:pPr>
            <a:r>
              <a:rPr lang="id-ID" dirty="0" smtClean="0"/>
              <a:t> </a:t>
            </a:r>
            <a:r>
              <a:rPr lang="id-ID" sz="2800" dirty="0" smtClean="0"/>
              <a:t>Judul (harus jelas) </a:t>
            </a:r>
          </a:p>
          <a:p>
            <a:pPr>
              <a:buFont typeface="Wingdings" pitchFamily="2" charset="2"/>
              <a:buChar char="v"/>
            </a:pPr>
            <a:r>
              <a:rPr lang="id-ID" sz="2800" dirty="0" smtClean="0"/>
              <a:t> Penempatan item (item Design &amp; Formating dibedakan) </a:t>
            </a:r>
          </a:p>
          <a:p>
            <a:pPr>
              <a:buFont typeface="Wingdings" pitchFamily="2" charset="2"/>
              <a:buChar char="v"/>
            </a:pPr>
            <a:r>
              <a:rPr lang="id-ID" sz="2800" dirty="0" smtClean="0"/>
              <a:t> Instruksi (mudah dipahami)</a:t>
            </a:r>
          </a:p>
          <a:p>
            <a:pPr>
              <a:buFont typeface="Wingdings" pitchFamily="2" charset="2"/>
              <a:buChar char="v"/>
            </a:pPr>
            <a:r>
              <a:rPr lang="id-ID" sz="2800" dirty="0" smtClean="0"/>
              <a:t> Pesan kesalahan</a:t>
            </a:r>
          </a:p>
          <a:p>
            <a:pPr>
              <a:buFont typeface="Wingdings" pitchFamily="2" charset="2"/>
              <a:buChar char="v"/>
            </a:pPr>
            <a:r>
              <a:rPr lang="id-ID" sz="2800" dirty="0" smtClean="0"/>
              <a:t> Laporan status</a:t>
            </a:r>
            <a:endParaRPr lang="id-ID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EE54-3E16-4229-B661-BAF8DB9A1F67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100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Form Fill-in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800" dirty="0" smtClean="0"/>
              <a:t>Form Fill – in adalah sarana bagi sistem interaktif untuk meminta data/informasi dari pengguna.</a:t>
            </a:r>
          </a:p>
          <a:p>
            <a:r>
              <a:rPr lang="id-ID" sz="2800" dirty="0" smtClean="0"/>
              <a:t>Pra syarat di dalam Form Fill-in, pengguna harus familiar dengan: </a:t>
            </a:r>
            <a:r>
              <a:rPr lang="id-ID" sz="2800" i="1" dirty="0" smtClean="0"/>
              <a:t>keyboard, TAB key or mouse,</a:t>
            </a:r>
            <a:r>
              <a:rPr lang="id-ID" sz="2800" dirty="0" smtClean="0"/>
              <a:t> dan </a:t>
            </a:r>
            <a:r>
              <a:rPr lang="id-ID" sz="2800" i="1" dirty="0" smtClean="0"/>
              <a:t>error correction method</a:t>
            </a:r>
            <a:r>
              <a:rPr lang="id-ID" sz="2800" dirty="0" smtClean="0"/>
              <a:t>.</a:t>
            </a:r>
          </a:p>
          <a:p>
            <a:pPr lvl="1"/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EE54-3E16-4229-B661-BAF8DB9A1F67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591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Form Fill –in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447800"/>
            <a:ext cx="7848872" cy="4800600"/>
          </a:xfrm>
        </p:spPr>
        <p:txBody>
          <a:bodyPr/>
          <a:lstStyle/>
          <a:p>
            <a:r>
              <a:rPr lang="id-ID" sz="2800" dirty="0" smtClean="0"/>
              <a:t>Beberapa kriteria secara umum yang perlu diperhatikan dalam membuat Form Fill-in:</a:t>
            </a:r>
          </a:p>
          <a:p>
            <a:pPr marL="596646" indent="-514350" algn="just">
              <a:buFont typeface="+mj-lt"/>
              <a:buAutoNum type="arabicPeriod"/>
            </a:pPr>
            <a:r>
              <a:rPr lang="id-ID" sz="2800" b="1" dirty="0" smtClean="0"/>
              <a:t>Informasi lengkap </a:t>
            </a:r>
            <a:r>
              <a:rPr lang="id-ID" sz="2800" dirty="0" smtClean="0"/>
              <a:t>harus dapat dilihat oleh pengguna.</a:t>
            </a:r>
          </a:p>
          <a:p>
            <a:pPr marL="596646" indent="-514350">
              <a:buFont typeface="+mj-lt"/>
              <a:buAutoNum type="arabicPeriod"/>
            </a:pPr>
            <a:r>
              <a:rPr lang="id-ID" sz="2800" dirty="0" smtClean="0"/>
              <a:t>Layar harus menyerupai </a:t>
            </a:r>
            <a:r>
              <a:rPr lang="id-ID" sz="2800" b="1" dirty="0" smtClean="0"/>
              <a:t>bentuk kertas</a:t>
            </a:r>
            <a:r>
              <a:rPr lang="id-ID" sz="2800" dirty="0" smtClean="0"/>
              <a:t>.</a:t>
            </a:r>
          </a:p>
          <a:p>
            <a:pPr marL="596646" indent="-514350" algn="just">
              <a:buFont typeface="+mj-lt"/>
              <a:buAutoNum type="arabicPeriod"/>
            </a:pPr>
            <a:r>
              <a:rPr lang="id-ID" sz="2800" b="1" dirty="0" smtClean="0"/>
              <a:t>Beberapa instruksi harus diberikan untuk berbagai jenis entri </a:t>
            </a:r>
            <a:r>
              <a:rPr lang="id-ID" sz="2800" dirty="0" smtClean="0"/>
              <a:t>(</a:t>
            </a:r>
            <a:r>
              <a:rPr lang="id-ID" sz="2800" i="1" dirty="0" smtClean="0"/>
              <a:t>optional fields, error message, error correction individual character/entire fields, status report</a:t>
            </a:r>
            <a:r>
              <a:rPr lang="id-ID" sz="2800" dirty="0" smtClean="0"/>
              <a:t>).</a:t>
            </a:r>
          </a:p>
          <a:p>
            <a:pPr marL="596646" indent="-514350">
              <a:buFont typeface="+mj-lt"/>
              <a:buAutoNum type="arabicPeriod"/>
            </a:pPr>
            <a:endParaRPr lang="id-ID" dirty="0" smtClean="0"/>
          </a:p>
          <a:p>
            <a:pPr>
              <a:buFont typeface="Wingdings" pitchFamily="2" charset="2"/>
              <a:buChar char="v"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EE54-3E16-4229-B661-BAF8DB9A1F67}" type="slidenum">
              <a:rPr lang="id-ID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5</a:t>
            </a:fld>
            <a:endParaRPr lang="id-ID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96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/>
              <a:t>Form Fill </a:t>
            </a:r>
            <a:r>
              <a:rPr lang="id-ID" sz="3600" dirty="0" smtClean="0"/>
              <a:t>–in Guidelines (1)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168840" cy="4800600"/>
          </a:xfrm>
        </p:spPr>
        <p:txBody>
          <a:bodyPr>
            <a:noAutofit/>
          </a:bodyPr>
          <a:lstStyle/>
          <a:p>
            <a:pPr marL="355600" indent="-274638" algn="just">
              <a:buFont typeface="+mj-lt"/>
              <a:buAutoNum type="arabicPeriod"/>
            </a:pPr>
            <a:r>
              <a:rPr lang="id-ID" sz="2400" dirty="0" smtClean="0"/>
              <a:t>Judul harus bermakna (</a:t>
            </a:r>
            <a:r>
              <a:rPr lang="id-ID" sz="2400" i="1" dirty="0" smtClean="0"/>
              <a:t>The Title shoud be meaningful</a:t>
            </a:r>
            <a:r>
              <a:rPr lang="id-ID" sz="2400" dirty="0" smtClean="0"/>
              <a:t>)</a:t>
            </a:r>
          </a:p>
          <a:p>
            <a:pPr marL="355600" indent="-274638" algn="just">
              <a:buFont typeface="+mj-lt"/>
              <a:buAutoNum type="arabicPeriod"/>
            </a:pPr>
            <a:r>
              <a:rPr lang="id-ID" sz="2400" dirty="0" smtClean="0"/>
              <a:t>Instruksi harus mudah dipahami (</a:t>
            </a:r>
            <a:r>
              <a:rPr lang="id-ID" sz="2400" i="1" dirty="0" smtClean="0"/>
              <a:t>Instruction should be comprehensible</a:t>
            </a:r>
            <a:r>
              <a:rPr lang="id-ID" sz="2400" dirty="0" smtClean="0"/>
              <a:t>)</a:t>
            </a:r>
          </a:p>
          <a:p>
            <a:pPr marL="355600" indent="-274638" algn="just">
              <a:buFont typeface="+mj-lt"/>
              <a:buAutoNum type="arabicPeriod"/>
            </a:pPr>
            <a:r>
              <a:rPr lang="id-ID" sz="2400" dirty="0" smtClean="0"/>
              <a:t>Formulir harus menarik secara visual (</a:t>
            </a:r>
            <a:r>
              <a:rPr lang="id-ID" sz="2400" i="1" dirty="0" smtClean="0"/>
              <a:t>The Form should be visually appealing</a:t>
            </a:r>
            <a:r>
              <a:rPr lang="id-ID" sz="2400" dirty="0" smtClean="0"/>
              <a:t>)</a:t>
            </a:r>
          </a:p>
          <a:p>
            <a:pPr marL="355600" indent="-274638" algn="just">
              <a:buFont typeface="+mj-lt"/>
              <a:buAutoNum type="arabicPeriod"/>
            </a:pPr>
            <a:r>
              <a:rPr lang="id-ID" sz="2400" dirty="0" smtClean="0"/>
              <a:t>Penggunaan isingkatan dan terminology konsisten (</a:t>
            </a:r>
            <a:r>
              <a:rPr lang="id-ID" sz="2400" i="1" dirty="0" smtClean="0"/>
              <a:t>Consistent terminolgy should be used</a:t>
            </a:r>
            <a:r>
              <a:rPr lang="id-ID" sz="2400" dirty="0" smtClean="0"/>
              <a:t>)</a:t>
            </a:r>
          </a:p>
          <a:p>
            <a:pPr marL="355600" indent="-274638" algn="just">
              <a:buFont typeface="+mj-lt"/>
              <a:buAutoNum type="arabicPeriod"/>
            </a:pPr>
            <a:r>
              <a:rPr lang="id-ID" sz="2400" dirty="0" smtClean="0"/>
              <a:t>Koreksi kesalahan harus ada (</a:t>
            </a:r>
            <a:r>
              <a:rPr lang="id-ID" sz="2400" i="1" dirty="0" smtClean="0"/>
              <a:t>Error </a:t>
            </a:r>
            <a:r>
              <a:rPr lang="id-ID" sz="2400" i="1" dirty="0"/>
              <a:t>correction </a:t>
            </a:r>
            <a:r>
              <a:rPr lang="id-ID" sz="2400" i="1" dirty="0" smtClean="0"/>
              <a:t>for individual character/ entry field should be present</a:t>
            </a:r>
            <a:r>
              <a:rPr lang="id-ID" sz="240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EE54-3E16-4229-B661-BAF8DB9A1F67}" type="slidenum">
              <a:rPr lang="id-ID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6</a:t>
            </a:fld>
            <a:endParaRPr lang="id-ID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95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3200" dirty="0"/>
              <a:t>Form Fill –in </a:t>
            </a:r>
            <a:r>
              <a:rPr lang="id-ID" sz="3200" dirty="0" smtClean="0"/>
              <a:t>Guidelines </a:t>
            </a:r>
            <a:r>
              <a:rPr lang="id-ID" sz="3200" dirty="0"/>
              <a:t>(</a:t>
            </a:r>
            <a:r>
              <a:rPr lang="id-ID" sz="3200" dirty="0" smtClean="0"/>
              <a:t>1I)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276225" algn="just">
              <a:buFont typeface="+mj-lt"/>
              <a:buAutoNum type="arabicPeriod" startAt="6"/>
            </a:pPr>
            <a:r>
              <a:rPr lang="id-ID" sz="2400" dirty="0"/>
              <a:t>Pencegahan kesalahan (</a:t>
            </a:r>
            <a:r>
              <a:rPr lang="id-ID" sz="2400" i="1" dirty="0"/>
              <a:t>Error Prevention</a:t>
            </a:r>
            <a:r>
              <a:rPr lang="id-ID" sz="2400" dirty="0"/>
              <a:t>)</a:t>
            </a:r>
          </a:p>
          <a:p>
            <a:pPr marL="355600" indent="-274638" algn="just">
              <a:buFont typeface="+mj-lt"/>
              <a:buAutoNum type="arabicPeriod" startAt="6"/>
            </a:pPr>
            <a:r>
              <a:rPr lang="id-ID" sz="2400" dirty="0"/>
              <a:t>Kolom opsional harus ditandai dengan jelas (</a:t>
            </a:r>
            <a:r>
              <a:rPr lang="en-US" sz="2400" i="1" dirty="0"/>
              <a:t>Optional fields should be clearly marked</a:t>
            </a:r>
            <a:r>
              <a:rPr lang="id-ID" sz="2400" dirty="0"/>
              <a:t>)</a:t>
            </a:r>
          </a:p>
          <a:p>
            <a:pPr marL="355600" indent="-274638" algn="just">
              <a:buFont typeface="+mj-lt"/>
              <a:buAutoNum type="arabicPeriod" startAt="6"/>
            </a:pPr>
            <a:r>
              <a:rPr lang="id-ID" sz="2400" dirty="0"/>
              <a:t>Pesan kesalahan untuk nilai (yg tidak dapat diterima) harus diisi (</a:t>
            </a:r>
            <a:r>
              <a:rPr lang="en-US" sz="2400" i="1" dirty="0"/>
              <a:t>Error messages for unacceptable values should be populated</a:t>
            </a:r>
            <a:r>
              <a:rPr lang="id-ID" sz="2400" dirty="0"/>
              <a:t>)</a:t>
            </a:r>
            <a:r>
              <a:rPr lang="en-US" sz="2400" dirty="0"/>
              <a:t>.</a:t>
            </a:r>
            <a:endParaRPr lang="id-ID" sz="2400" dirty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EE54-3E16-4229-B661-BAF8DB9A1F67}" type="slidenum">
              <a:rPr lang="id-ID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7</a:t>
            </a:fld>
            <a:endParaRPr lang="id-ID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51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DIALOG BOX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b="1" dirty="0" smtClean="0"/>
              <a:t>Dialog Box </a:t>
            </a:r>
            <a:r>
              <a:rPr lang="id-ID" dirty="0" smtClean="0"/>
              <a:t>adalah elemen grafis yang berfungsi mengkomunikasikan antara pengguna dan meminta tanggapan kembali (</a:t>
            </a:r>
            <a:r>
              <a:rPr lang="id-ID" i="1" dirty="0" smtClean="0"/>
              <a:t>the response back</a:t>
            </a:r>
            <a:r>
              <a:rPr lang="id-ID" dirty="0" smtClean="0"/>
              <a:t>) sehingga pengguna dapat memilih opsi untuk entri data terbatas.</a:t>
            </a:r>
          </a:p>
          <a:p>
            <a:pPr algn="just"/>
            <a:r>
              <a:rPr lang="id-ID" dirty="0" smtClean="0"/>
              <a:t>Dialog Box dikembangkan dengan konsisten disemua jendela (antar muka), sehingga pengguna jelas.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EE54-3E16-4229-B661-BAF8DB9A1F67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655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DIALOG BOX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 smtClean="0"/>
              <a:t>Misalnya ketika kita akan menyimpan file apapun di word, yang memungkinkan ‘</a:t>
            </a:r>
            <a:r>
              <a:rPr lang="id-ID" i="1" dirty="0" smtClean="0"/>
              <a:t>dialog box</a:t>
            </a:r>
            <a:r>
              <a:rPr lang="id-ID" dirty="0" smtClean="0"/>
              <a:t>’ muncul opsi untuk memilih.</a:t>
            </a:r>
          </a:p>
          <a:p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EE54-3E16-4229-B661-BAF8DB9A1F67}" type="slidenum">
              <a:rPr lang="id-ID" smtClean="0"/>
              <a:t>9</a:t>
            </a:fld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356992"/>
            <a:ext cx="3960440" cy="272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3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242</TotalTime>
  <Words>720</Words>
  <Application>Microsoft Office PowerPoint</Application>
  <PresentationFormat>On-screen Show (4:3)</PresentationFormat>
  <Paragraphs>101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Clarity</vt:lpstr>
      <vt:lpstr>Menu, Form Fill-In dan Dialog Box</vt:lpstr>
      <vt:lpstr>Menu</vt:lpstr>
      <vt:lpstr>Pedoman Membuat Menu</vt:lpstr>
      <vt:lpstr>Form Fill-in</vt:lpstr>
      <vt:lpstr>Form Fill –in</vt:lpstr>
      <vt:lpstr>Form Fill –in Guidelines (1)</vt:lpstr>
      <vt:lpstr>Form Fill –in Guidelines (1I)</vt:lpstr>
      <vt:lpstr>DIALOG BOX</vt:lpstr>
      <vt:lpstr>Contoh DIALOG BOX</vt:lpstr>
      <vt:lpstr>3 Tingkatan Dialog (HCI)</vt:lpstr>
      <vt:lpstr>Tujuan Dialog</vt:lpstr>
      <vt:lpstr>Teknik membuat Dialog Box</vt:lpstr>
      <vt:lpstr>STN</vt:lpstr>
      <vt:lpstr>STN Diagram</vt:lpstr>
      <vt:lpstr>State Chart</vt:lpstr>
      <vt:lpstr>Status State Chart</vt:lpstr>
      <vt:lpstr>Contoh State Chart </vt:lpstr>
      <vt:lpstr>State Chart for ATM</vt:lpstr>
      <vt:lpstr>Contoh State Chart  for ATM (2)</vt:lpstr>
      <vt:lpstr>Contoh State Chart  for ATM (3)</vt:lpstr>
      <vt:lpstr>Contoh State Chart :  Withdrawal Transaction  Collaboration</vt:lpstr>
      <vt:lpstr>Contoh State Chart :  Transfer Transaction  Collaboration</vt:lpstr>
      <vt:lpstr>Kesimpulan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Dialog Box</dc:title>
  <dc:creator>user</dc:creator>
  <cp:lastModifiedBy>user</cp:lastModifiedBy>
  <cp:revision>26</cp:revision>
  <dcterms:created xsi:type="dcterms:W3CDTF">2019-04-15T01:43:11Z</dcterms:created>
  <dcterms:modified xsi:type="dcterms:W3CDTF">2019-04-18T05:56:27Z</dcterms:modified>
</cp:coreProperties>
</file>