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60" r:id="rId7"/>
    <p:sldId id="267" r:id="rId8"/>
    <p:sldId id="265" r:id="rId9"/>
    <p:sldId id="266" r:id="rId10"/>
    <p:sldId id="262" r:id="rId11"/>
    <p:sldId id="263" r:id="rId12"/>
    <p:sldId id="268" r:id="rId13"/>
    <p:sldId id="270" r:id="rId14"/>
    <p:sldId id="271" r:id="rId15"/>
    <p:sldId id="272" r:id="rId16"/>
    <p:sldId id="261" r:id="rId17"/>
    <p:sldId id="269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E566-17B2-4F0F-A779-D8398A6814F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BC8EF-29BC-4A6C-871F-BF33CAE6A3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68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DC9-C988-4A81-AAB9-E6517ADFE4A5}" type="datetime1">
              <a:rPr lang="id-ID" smtClean="0"/>
              <a:t>11/04/2022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DE65-B4CD-4821-9C6D-47AEBD389B21}" type="datetime1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5E08-22CF-4666-9826-CB30FEBAC3BB}" type="datetime1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F79-44B3-4254-ADCA-9384FCE21834}" type="datetime1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5EA9-7755-43B9-8155-F2FC1B39665B}" type="datetime1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BDE2-2DCD-47B1-899E-553B6F9E630A}" type="datetime1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693D-F5B1-4B4D-96DF-F391494146F4}" type="datetime1">
              <a:rPr lang="id-ID" smtClean="0"/>
              <a:t>11/04/2022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C21-DB17-4DDA-9469-D234884D1AE2}" type="datetime1">
              <a:rPr lang="id-ID" smtClean="0"/>
              <a:t>11/04/2022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46D-015C-4E00-BCC0-4F113EC7CFB6}" type="datetime1">
              <a:rPr lang="id-ID" smtClean="0"/>
              <a:t>11/04/2022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7233-79B4-4A1A-8311-24DB37C11CD7}" type="datetime1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25AA-8AA2-41F4-B193-EFC640026260}" type="datetime1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9A71E7-B284-4EFB-8615-2EB2710F9A16}" type="datetime1">
              <a:rPr lang="id-ID" smtClean="0"/>
              <a:t>11/04/2022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E5C6EE-7B10-48CB-9154-CE83F1A2B9D1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Human Interface/Human 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Interaksi manusia dan komputer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36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Human Error Probabilities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060848"/>
            <a:ext cx="5847212" cy="388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6042555"/>
            <a:ext cx="593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Gambar 2. </a:t>
            </a:r>
            <a:r>
              <a:rPr lang="en-US" sz="2000" dirty="0"/>
              <a:t>General Human-Error Probability Data </a:t>
            </a:r>
            <a:endParaRPr lang="id-ID" sz="2000" dirty="0"/>
          </a:p>
          <a:p>
            <a:r>
              <a:rPr lang="en-US" sz="2000" dirty="0"/>
              <a:t>in Various Operating Conditions</a:t>
            </a:r>
            <a:endParaRPr lang="id-ID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7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Faktor Manusia, atau keterbatasan (limitations) diantarnya (1):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+mj-lt"/>
              </a:rPr>
              <a:t>Ketidaksabaran (</a:t>
            </a:r>
            <a:r>
              <a:rPr lang="id-ID" i="1" dirty="0">
                <a:latin typeface="+mj-lt"/>
              </a:rPr>
              <a:t>impatience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Memori terbatas (</a:t>
            </a:r>
            <a:r>
              <a:rPr lang="id-ID" i="1" dirty="0">
                <a:latin typeface="+mj-lt"/>
              </a:rPr>
              <a:t>limited memori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Perubahan mood (</a:t>
            </a:r>
            <a:r>
              <a:rPr lang="id-ID" i="1" dirty="0">
                <a:latin typeface="+mj-lt"/>
              </a:rPr>
              <a:t>changes in mood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Kebutuhan akan motivasi (</a:t>
            </a:r>
            <a:r>
              <a:rPr lang="id-ID" i="1" dirty="0">
                <a:latin typeface="+mj-lt"/>
              </a:rPr>
              <a:t>the need for motivation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Ketakutan (</a:t>
            </a:r>
            <a:r>
              <a:rPr lang="id-ID" i="1" dirty="0">
                <a:latin typeface="+mj-lt"/>
              </a:rPr>
              <a:t>fears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Membuat kesalahan (</a:t>
            </a:r>
            <a:r>
              <a:rPr lang="id-ID" i="1" dirty="0">
                <a:latin typeface="+mj-lt"/>
              </a:rPr>
              <a:t>make errors</a:t>
            </a:r>
            <a:r>
              <a:rPr lang="id-ID" dirty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31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Faktor Manusia, atau keterbatasan (limitations) diantarnya (2):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+mj-lt"/>
              </a:rPr>
              <a:t>Rabun jauh (</a:t>
            </a:r>
            <a:r>
              <a:rPr lang="id-ID" i="1" dirty="0">
                <a:latin typeface="+mj-lt"/>
              </a:rPr>
              <a:t>near sightedness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Kelelahan (</a:t>
            </a:r>
            <a:r>
              <a:rPr lang="id-ID" i="1" dirty="0">
                <a:latin typeface="+mj-lt"/>
              </a:rPr>
              <a:t>fatigue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Terkendala waktu (</a:t>
            </a:r>
            <a:r>
              <a:rPr lang="id-ID" i="1" dirty="0">
                <a:latin typeface="+mj-lt"/>
              </a:rPr>
              <a:t>constrained by time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Lebih suka standart (</a:t>
            </a:r>
            <a:r>
              <a:rPr lang="id-ID" i="1" dirty="0">
                <a:latin typeface="+mj-lt"/>
              </a:rPr>
              <a:t>prefer standard ways of doing things</a:t>
            </a:r>
            <a:r>
              <a:rPr lang="id-ID" dirty="0">
                <a:latin typeface="+mj-lt"/>
              </a:rPr>
              <a:t>)</a:t>
            </a:r>
          </a:p>
          <a:p>
            <a:r>
              <a:rPr lang="id-ID" dirty="0">
                <a:latin typeface="+mj-lt"/>
              </a:rPr>
              <a:t>Ketidakmampuan fisik (</a:t>
            </a:r>
            <a:r>
              <a:rPr lang="id-ID" i="1" dirty="0">
                <a:latin typeface="+mj-lt"/>
              </a:rPr>
              <a:t>physical inability</a:t>
            </a:r>
            <a:r>
              <a:rPr lang="id-ID" dirty="0">
                <a:latin typeface="+mj-lt"/>
              </a:rPr>
              <a:t>)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01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2815-94C7-4D60-8090-B7C95D4D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 Failure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30C0-65C9-4C1B-8F77-DABDC91C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13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12DE8F-2F94-490F-B130-9C12929C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C8F9D-C8C4-4DD0-B360-8EC4CE90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1931628"/>
            <a:ext cx="8348551" cy="42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FF73-BC3A-441A-B1CA-0F9E3AEB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Good Software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5744-519F-48DF-A2AB-1CB38020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Functionality: </a:t>
            </a:r>
            <a:r>
              <a:rPr lang="en-US" sz="2000" dirty="0">
                <a:latin typeface="+mj-lt"/>
              </a:rPr>
              <a:t>Good software should deliver the required functionality and performance to the user and should be maintainable, dependable and acceptable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Maintainability: </a:t>
            </a:r>
            <a:r>
              <a:rPr lang="en-US" sz="2000" dirty="0">
                <a:latin typeface="+mj-lt"/>
              </a:rPr>
              <a:t>Good software should be easy to maintain, it should be able to evolve so as to be able to meet changing requirements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Dependability: </a:t>
            </a:r>
            <a:r>
              <a:rPr lang="en-US" sz="2000" dirty="0">
                <a:latin typeface="+mj-lt"/>
              </a:rPr>
              <a:t>The software must be trustworthy. It should be reliable, secure, and safe.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Efficiency: </a:t>
            </a:r>
            <a:r>
              <a:rPr lang="en-US" sz="2000" dirty="0">
                <a:latin typeface="+mj-lt"/>
              </a:rPr>
              <a:t>The should not make wasteful use of system resources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Acceptability: </a:t>
            </a:r>
            <a:r>
              <a:rPr lang="en-US" sz="2000" dirty="0">
                <a:latin typeface="+mj-lt"/>
              </a:rPr>
              <a:t>The software must be accepted by the users for which it was designed. This means it must be understandable, usable and compatible with other systems.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Survivability: </a:t>
            </a:r>
            <a:r>
              <a:rPr lang="en-US" sz="2000" dirty="0">
                <a:latin typeface="+mj-lt"/>
              </a:rPr>
              <a:t>Good software should be able to withstand and adapt to any environment where it is put to use.</a:t>
            </a:r>
            <a:endParaRPr lang="en-ID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46D37-F4D2-4B98-90C1-4EB4BC89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81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CEDD-3817-48E6-B8FB-EF2B165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Failure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F501-B131-4D8C-A9CB-83F7F5F7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Software juga </a:t>
            </a:r>
            <a:r>
              <a:rPr lang="en-US" sz="2400" dirty="0" err="1">
                <a:latin typeface="+mj-lt"/>
              </a:rPr>
              <a:t>pernah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gagal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karena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faktor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eksternal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diantaranya</a:t>
            </a:r>
            <a:r>
              <a:rPr lang="en-US" sz="2400" dirty="0">
                <a:latin typeface="+mj-lt"/>
              </a:rPr>
              <a:t>:</a:t>
            </a:r>
          </a:p>
          <a:p>
            <a:r>
              <a:rPr lang="en-ID" sz="2400" b="1" dirty="0">
                <a:latin typeface="+mj-lt"/>
              </a:rPr>
              <a:t>Human Error</a:t>
            </a:r>
            <a:r>
              <a:rPr lang="en-ID" sz="2400" dirty="0">
                <a:latin typeface="+mj-lt"/>
              </a:rPr>
              <a:t>: </a:t>
            </a:r>
            <a:r>
              <a:rPr lang="en-ID" sz="2400" dirty="0" err="1">
                <a:latin typeface="+mj-lt"/>
              </a:rPr>
              <a:t>kesalahan</a:t>
            </a:r>
            <a:r>
              <a:rPr lang="en-ID" sz="2400" dirty="0">
                <a:latin typeface="+mj-lt"/>
              </a:rPr>
              <a:t> input data</a:t>
            </a:r>
          </a:p>
          <a:p>
            <a:pPr algn="just"/>
            <a:r>
              <a:rPr lang="en-ID" sz="2400" b="1" dirty="0">
                <a:latin typeface="+mj-lt"/>
              </a:rPr>
              <a:t>Support System</a:t>
            </a:r>
            <a:r>
              <a:rPr lang="en-ID" sz="2400" dirty="0">
                <a:latin typeface="+mj-lt"/>
              </a:rPr>
              <a:t>: </a:t>
            </a:r>
            <a:r>
              <a:rPr lang="en-ID" sz="2400" dirty="0" err="1">
                <a:latin typeface="+mj-lt"/>
              </a:rPr>
              <a:t>kurangnya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komponen-komponen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pendukung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perangkat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lunak</a:t>
            </a:r>
            <a:r>
              <a:rPr lang="en-ID" sz="2400" dirty="0">
                <a:latin typeface="+mj-lt"/>
              </a:rPr>
              <a:t>, </a:t>
            </a:r>
            <a:r>
              <a:rPr lang="en-ID" sz="2400" dirty="0" err="1">
                <a:latin typeface="+mj-lt"/>
              </a:rPr>
              <a:t>seperti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tenaga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listrik</a:t>
            </a:r>
            <a:r>
              <a:rPr lang="en-ID" sz="2400" dirty="0">
                <a:latin typeface="+mj-lt"/>
              </a:rPr>
              <a:t>, </a:t>
            </a:r>
            <a:r>
              <a:rPr lang="en-ID" sz="2400" dirty="0" err="1">
                <a:latin typeface="+mj-lt"/>
              </a:rPr>
              <a:t>perangkat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keras,perangkat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lunak</a:t>
            </a:r>
            <a:r>
              <a:rPr lang="en-ID" sz="2400" dirty="0">
                <a:latin typeface="+mj-lt"/>
              </a:rPr>
              <a:t> (</a:t>
            </a:r>
            <a:r>
              <a:rPr lang="en-ID" sz="2400" i="1" dirty="0">
                <a:latin typeface="+mj-lt"/>
              </a:rPr>
              <a:t>operating </a:t>
            </a:r>
            <a:r>
              <a:rPr lang="en-ID" sz="2400" i="1">
                <a:latin typeface="+mj-lt"/>
              </a:rPr>
              <a:t>systems</a:t>
            </a:r>
            <a:r>
              <a:rPr lang="en-ID" sz="2400">
                <a:latin typeface="+mj-lt"/>
              </a:rPr>
              <a:t>)</a:t>
            </a:r>
            <a:endParaRPr lang="en-ID" sz="2400" dirty="0">
              <a:latin typeface="+mj-lt"/>
            </a:endParaRPr>
          </a:p>
          <a:p>
            <a:r>
              <a:rPr lang="en-ID" sz="2400" b="1" dirty="0" err="1">
                <a:latin typeface="+mj-lt"/>
              </a:rPr>
              <a:t>Keamanan</a:t>
            </a:r>
            <a:r>
              <a:rPr lang="en-ID" sz="2400" b="1" dirty="0">
                <a:latin typeface="+mj-lt"/>
              </a:rPr>
              <a:t> Cyber</a:t>
            </a:r>
            <a:r>
              <a:rPr lang="en-ID" sz="2400" dirty="0">
                <a:latin typeface="+mj-lt"/>
              </a:rPr>
              <a:t>: virus dan </a:t>
            </a:r>
            <a:r>
              <a:rPr lang="en-ID" sz="2400" dirty="0" err="1">
                <a:latin typeface="+mj-lt"/>
              </a:rPr>
              <a:t>peretasan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perangkat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lunak</a:t>
            </a:r>
            <a:endParaRPr lang="en-ID" sz="2400" dirty="0">
              <a:latin typeface="+mj-lt"/>
            </a:endParaRPr>
          </a:p>
          <a:p>
            <a:r>
              <a:rPr lang="en-ID" sz="2400" b="1" dirty="0">
                <a:latin typeface="+mj-lt"/>
              </a:rPr>
              <a:t>Environment </a:t>
            </a:r>
            <a:r>
              <a:rPr lang="en-ID" sz="2400" dirty="0">
                <a:latin typeface="+mj-lt"/>
              </a:rPr>
              <a:t>(</a:t>
            </a:r>
            <a:r>
              <a:rPr lang="en-ID" sz="2400" dirty="0" err="1">
                <a:latin typeface="+mj-lt"/>
              </a:rPr>
              <a:t>lingkungan</a:t>
            </a:r>
            <a:r>
              <a:rPr lang="en-ID" sz="2400" dirty="0">
                <a:latin typeface="+mj-lt"/>
              </a:rPr>
              <a:t>): </a:t>
            </a:r>
            <a:r>
              <a:rPr lang="en-ID" sz="2400" dirty="0" err="1">
                <a:latin typeface="+mj-lt"/>
              </a:rPr>
              <a:t>petir</a:t>
            </a:r>
            <a:r>
              <a:rPr lang="en-ID" sz="2400" dirty="0">
                <a:latin typeface="+mj-lt"/>
              </a:rPr>
              <a:t>, </a:t>
            </a:r>
            <a:r>
              <a:rPr lang="en-ID" sz="2400" dirty="0" err="1">
                <a:latin typeface="+mj-lt"/>
              </a:rPr>
              <a:t>banjir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shg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perangkat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lunak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tidak</a:t>
            </a:r>
            <a:r>
              <a:rPr lang="en-ID" sz="2400" dirty="0">
                <a:latin typeface="+mj-lt"/>
              </a:rPr>
              <a:t> bs </a:t>
            </a:r>
            <a:r>
              <a:rPr lang="en-ID" sz="2400" dirty="0" err="1">
                <a:latin typeface="+mj-lt"/>
              </a:rPr>
              <a:t>bekerja</a:t>
            </a:r>
            <a:r>
              <a:rPr lang="en-ID" sz="2400" dirty="0">
                <a:latin typeface="+mj-lt"/>
              </a:rPr>
              <a:t> </a:t>
            </a:r>
            <a:r>
              <a:rPr lang="en-ID" sz="2400" dirty="0" err="1">
                <a:latin typeface="+mj-lt"/>
              </a:rPr>
              <a:t>scr</a:t>
            </a:r>
            <a:r>
              <a:rPr lang="en-ID" sz="2400" dirty="0">
                <a:latin typeface="+mj-lt"/>
              </a:rPr>
              <a:t> optimal.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C1B5-D925-4B4E-B732-AC4EB7E7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52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id-ID" dirty="0">
                <a:latin typeface="+mj-lt"/>
              </a:rPr>
              <a:t>Manusia adalah bagian yang tidak dapat diprediksi oleh sistem apapun, oleh karena itu </a:t>
            </a:r>
            <a:r>
              <a:rPr lang="id-ID" b="1" dirty="0">
                <a:latin typeface="+mj-lt"/>
              </a:rPr>
              <a:t>paling sulit </a:t>
            </a:r>
            <a:r>
              <a:rPr lang="id-ID" dirty="0">
                <a:latin typeface="+mj-lt"/>
              </a:rPr>
              <a:t>untuk memodelkan 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software </a:t>
            </a:r>
            <a:r>
              <a:rPr lang="en-US" dirty="0" err="1">
                <a:latin typeface="+mj-lt"/>
              </a:rPr>
              <a:t>sesuai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konsep</a:t>
            </a:r>
            <a:r>
              <a:rPr lang="en-US" dirty="0">
                <a:latin typeface="+mj-lt"/>
              </a:rPr>
              <a:t> </a:t>
            </a:r>
            <a:r>
              <a:rPr lang="id-ID" dirty="0">
                <a:latin typeface="+mj-lt"/>
              </a:rPr>
              <a:t>HCI (</a:t>
            </a:r>
            <a:r>
              <a:rPr lang="id-ID" i="1" dirty="0">
                <a:latin typeface="+mj-lt"/>
              </a:rPr>
              <a:t>Human Computer Interaction</a:t>
            </a:r>
            <a:r>
              <a:rPr lang="id-ID" dirty="0">
                <a:latin typeface="+mj-lt"/>
              </a:rPr>
              <a:t>).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id-ID" dirty="0">
                <a:latin typeface="+mj-lt"/>
              </a:rPr>
              <a:t>Manusia lebih banyak melakukan kesalahan, terlebih dalam kondisi </a:t>
            </a:r>
            <a:r>
              <a:rPr lang="id-ID" b="1" dirty="0">
                <a:latin typeface="+mj-lt"/>
              </a:rPr>
              <a:t>stres</a:t>
            </a:r>
            <a:r>
              <a:rPr lang="id-ID" dirty="0">
                <a:latin typeface="+mj-lt"/>
              </a:rPr>
              <a:t> (</a:t>
            </a:r>
            <a:r>
              <a:rPr lang="id-ID" i="1" dirty="0">
                <a:latin typeface="+mj-lt"/>
              </a:rPr>
              <a:t>Cognitive Psychology</a:t>
            </a:r>
            <a:r>
              <a:rPr lang="id-ID" dirty="0">
                <a:latin typeface="+mj-lt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31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3"/>
            </a:pPr>
            <a:r>
              <a:rPr lang="id-ID" i="1" dirty="0"/>
              <a:t>UI design </a:t>
            </a:r>
            <a:r>
              <a:rPr lang="id-ID" dirty="0"/>
              <a:t>(baca:HCI) hadir agar supaya user mampu menghadapi kendala berupa </a:t>
            </a:r>
            <a:r>
              <a:rPr lang="id-ID" i="1" dirty="0"/>
              <a:t>error</a:t>
            </a:r>
            <a:r>
              <a:rPr lang="id-ID" dirty="0"/>
              <a:t> dalam sebuah sistem/aplikasi, </a:t>
            </a:r>
            <a:r>
              <a:rPr lang="id-ID" b="1" dirty="0"/>
              <a:t>tanpa melihat </a:t>
            </a:r>
            <a:r>
              <a:rPr lang="id-ID" dirty="0"/>
              <a:t>siapa yang menggunakan (</a:t>
            </a:r>
            <a:r>
              <a:rPr lang="id-ID" i="1" dirty="0"/>
              <a:t>Slips and Lapses error</a:t>
            </a:r>
            <a:r>
              <a:rPr lang="id-ID" dirty="0"/>
              <a:t> , atau </a:t>
            </a:r>
            <a:r>
              <a:rPr lang="id-ID" i="1" dirty="0"/>
              <a:t>Mistakes error</a:t>
            </a:r>
            <a:r>
              <a:rPr lang="id-ID" dirty="0"/>
              <a:t>).</a:t>
            </a:r>
          </a:p>
          <a:p>
            <a:pPr marL="514350" indent="-514350" algn="just">
              <a:buFont typeface="+mj-lt"/>
              <a:buAutoNum type="arabicParenR" startAt="3"/>
            </a:pPr>
            <a:r>
              <a:rPr lang="id-ID" dirty="0"/>
              <a:t>Baik </a:t>
            </a:r>
            <a:r>
              <a:rPr lang="id-ID" b="1" i="1" dirty="0"/>
              <a:t>slip and lapses error </a:t>
            </a:r>
            <a:r>
              <a:rPr lang="id-ID" dirty="0"/>
              <a:t>maupun </a:t>
            </a:r>
            <a:r>
              <a:rPr lang="id-ID" b="1" i="1" dirty="0"/>
              <a:t>mistakes error </a:t>
            </a:r>
            <a:r>
              <a:rPr lang="id-ID" dirty="0"/>
              <a:t>tetaplah membutuhkan sebuah penanganan yang tepat, sehingga </a:t>
            </a:r>
            <a:r>
              <a:rPr lang="id-ID" i="1" dirty="0"/>
              <a:t>usability</a:t>
            </a:r>
            <a:r>
              <a:rPr lang="id-ID" dirty="0"/>
              <a:t> dalam sebuah sistem benar-benar dapat dirasakan (example: Gojek, Grab, Traveloka,</a:t>
            </a:r>
            <a:r>
              <a:rPr lang="en-US" dirty="0"/>
              <a:t> </a:t>
            </a:r>
            <a:r>
              <a:rPr lang="en-US" dirty="0" err="1"/>
              <a:t>Shopee</a:t>
            </a:r>
            <a:r>
              <a:rPr lang="en-US" dirty="0"/>
              <a:t>, Facebook</a:t>
            </a:r>
            <a:r>
              <a:rPr lang="en-US"/>
              <a:t>, Instagram, </a:t>
            </a:r>
            <a:r>
              <a:rPr lang="id-ID"/>
              <a:t>dsb</a:t>
            </a:r>
            <a:r>
              <a:rPr lang="id-ID" dirty="0"/>
              <a:t>).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887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>
                <a:latin typeface="+mj-lt"/>
              </a:rPr>
              <a:t>Human Error </a:t>
            </a:r>
            <a:r>
              <a:rPr lang="id-ID" dirty="0">
                <a:latin typeface="+mj-lt"/>
              </a:rPr>
              <a:t>adalah kesalahan yang disebabkan dari penyimpangan rutinitas dan proses otomatisasi yang terganggu (eksternal:user &amp; internal:pikiran terganggu)-Sternberg,1996.</a:t>
            </a:r>
          </a:p>
          <a:p>
            <a:pPr algn="just"/>
            <a:r>
              <a:rPr lang="id-ID" dirty="0">
                <a:latin typeface="+mj-lt"/>
              </a:rPr>
              <a:t>Human Error ini bisa dikatakan sebagai perencanaan yang gagal untuk mencapai hasil yang diinginkan.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6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>
                <a:latin typeface="+mj-lt"/>
              </a:rPr>
              <a:t>Human error </a:t>
            </a:r>
            <a:r>
              <a:rPr lang="id-ID" dirty="0">
                <a:latin typeface="+mj-lt"/>
              </a:rPr>
              <a:t>menjadi sebagian masalah terbesar di dalam implementasi sistem. Sehingga berdampak: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id-ID" b="1" dirty="0">
                <a:latin typeface="+mj-lt"/>
              </a:rPr>
              <a:t>Masalah Desain Sistem</a:t>
            </a:r>
            <a:r>
              <a:rPr lang="id-ID" dirty="0">
                <a:latin typeface="+mj-lt"/>
              </a:rPr>
              <a:t>: </a:t>
            </a:r>
          </a:p>
          <a:p>
            <a:pPr marL="1076325" indent="-966788" algn="just">
              <a:buNone/>
            </a:pPr>
            <a:r>
              <a:rPr lang="id-ID" dirty="0">
                <a:latin typeface="+mj-lt"/>
              </a:rPr>
              <a:t>   (1)Spesifikasi tidak lengkap (</a:t>
            </a:r>
            <a:r>
              <a:rPr lang="id-ID" i="1" dirty="0">
                <a:latin typeface="+mj-lt"/>
              </a:rPr>
              <a:t>incomplete spesification</a:t>
            </a:r>
            <a:r>
              <a:rPr lang="id-ID" dirty="0">
                <a:latin typeface="+mj-lt"/>
              </a:rPr>
              <a:t>), </a:t>
            </a:r>
          </a:p>
          <a:p>
            <a:pPr marL="109728" indent="0" algn="just">
              <a:buNone/>
            </a:pPr>
            <a:r>
              <a:rPr lang="id-ID" dirty="0">
                <a:latin typeface="+mj-lt"/>
              </a:rPr>
              <a:t>   (2) Kerusakan desain (</a:t>
            </a:r>
            <a:r>
              <a:rPr lang="id-ID" i="1" dirty="0">
                <a:latin typeface="+mj-lt"/>
              </a:rPr>
              <a:t>design defect</a:t>
            </a:r>
            <a:r>
              <a:rPr lang="id-ID" dirty="0">
                <a:latin typeface="+mj-lt"/>
              </a:rPr>
              <a:t>), dan</a:t>
            </a:r>
          </a:p>
          <a:p>
            <a:pPr marL="811213" indent="-701675" algn="just">
              <a:buNone/>
            </a:pPr>
            <a:r>
              <a:rPr lang="id-ID" dirty="0">
                <a:latin typeface="+mj-lt"/>
              </a:rPr>
              <a:t>   (3)Kesalahan dalam implementasi (</a:t>
            </a:r>
            <a:r>
              <a:rPr lang="id-ID" i="1" dirty="0">
                <a:latin typeface="+mj-lt"/>
              </a:rPr>
              <a:t>bugs, defects</a:t>
            </a:r>
            <a:r>
              <a:rPr lang="id-ID" dirty="0">
                <a:latin typeface="+mj-lt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22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Pengantar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b="1" dirty="0">
                <a:latin typeface="+mj-lt"/>
              </a:rPr>
              <a:t>B. Masalah pada Operator</a:t>
            </a:r>
            <a:r>
              <a:rPr lang="id-ID" dirty="0">
                <a:latin typeface="+mj-lt"/>
              </a:rPr>
              <a:t> </a:t>
            </a:r>
          </a:p>
          <a:p>
            <a:pPr algn="just"/>
            <a:r>
              <a:rPr lang="id-ID" dirty="0">
                <a:latin typeface="+mj-lt"/>
              </a:rPr>
              <a:t> Antarmuka yang dirancang buruk (</a:t>
            </a:r>
            <a:r>
              <a:rPr lang="id-ID" i="1" dirty="0">
                <a:latin typeface="+mj-lt"/>
              </a:rPr>
              <a:t>poorly designed user interface</a:t>
            </a:r>
            <a:r>
              <a:rPr lang="id-ID" dirty="0">
                <a:latin typeface="+mj-lt"/>
              </a:rPr>
              <a:t>).</a:t>
            </a:r>
          </a:p>
          <a:p>
            <a:r>
              <a:rPr lang="id-ID" dirty="0">
                <a:latin typeface="+mj-lt"/>
              </a:rPr>
              <a:t> Kesalahan operator (karena keterbatasan-keterbatasan)</a:t>
            </a:r>
          </a:p>
          <a:p>
            <a:r>
              <a:rPr lang="id-ID" dirty="0">
                <a:latin typeface="+mj-lt"/>
              </a:rPr>
              <a:t> Kesalahan perawatan</a:t>
            </a:r>
          </a:p>
          <a:p>
            <a:pPr algn="just">
              <a:buFont typeface="Wingdings" pitchFamily="2" charset="2"/>
              <a:buChar char="v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44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HCI Problems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id-ID" b="1" dirty="0">
                <a:latin typeface="+mj-lt"/>
              </a:rPr>
              <a:t>Operator melihat beberapa tampilan yang banyak di sistem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id-ID" b="1" dirty="0">
                <a:latin typeface="+mj-lt"/>
              </a:rPr>
              <a:t>Peranan umpan balik (</a:t>
            </a:r>
            <a:r>
              <a:rPr lang="id-ID" b="1" i="1" dirty="0">
                <a:latin typeface="+mj-lt"/>
              </a:rPr>
              <a:t>feed back</a:t>
            </a:r>
            <a:r>
              <a:rPr lang="id-ID" b="1" dirty="0">
                <a:latin typeface="+mj-lt"/>
              </a:rPr>
              <a:t>) yang minim</a:t>
            </a:r>
            <a:endParaRPr lang="id-ID" dirty="0">
              <a:latin typeface="+mj-lt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id-ID" b="1" dirty="0">
                <a:latin typeface="+mj-lt"/>
              </a:rPr>
              <a:t>Pentingnya desain program yang nyaman </a:t>
            </a:r>
            <a:r>
              <a:rPr lang="id-ID" dirty="0">
                <a:latin typeface="+mj-lt"/>
              </a:rPr>
              <a:t>(</a:t>
            </a:r>
            <a:r>
              <a:rPr lang="id-ID" i="1" dirty="0">
                <a:latin typeface="+mj-lt"/>
              </a:rPr>
              <a:t>Good HCI design</a:t>
            </a:r>
            <a:r>
              <a:rPr lang="id-ID" dirty="0">
                <a:latin typeface="+mj-lt"/>
              </a:rPr>
              <a:t>), jika desain buruk akan menyulitkan penggunaan program (ukuran, biaya, dsb).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1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HCI Problems(2)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Font typeface="+mj-lt"/>
              <a:buAutoNum type="arabicPeriod" startAt="4"/>
            </a:pPr>
            <a:r>
              <a:rPr lang="id-ID" b="1" dirty="0">
                <a:latin typeface="+mj-lt"/>
              </a:rPr>
              <a:t>HCI harus tidak dibuat sederhana</a:t>
            </a:r>
            <a:r>
              <a:rPr lang="id-ID" dirty="0">
                <a:latin typeface="+mj-lt"/>
              </a:rPr>
              <a:t>, sehingga sulit dimengerti bagi pengguna awam (tidak adanya kontrol intuitif, output tidak mudah di baca, dsb).</a:t>
            </a:r>
          </a:p>
          <a:p>
            <a:pPr marL="624078" indent="-514350" algn="just">
              <a:buFont typeface="+mj-lt"/>
              <a:buAutoNum type="arabicPeriod" startAt="4"/>
            </a:pP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601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d-ID" dirty="0">
                <a:latin typeface="+mj-lt"/>
              </a:rPr>
              <a:t>Human Error dapat dibagi atas dua jenis, yakni </a:t>
            </a:r>
            <a:r>
              <a:rPr lang="id-ID" b="1" dirty="0">
                <a:latin typeface="+mj-lt"/>
              </a:rPr>
              <a:t>Slips and Lapses</a:t>
            </a:r>
            <a:r>
              <a:rPr lang="id-ID" dirty="0">
                <a:latin typeface="+mj-lt"/>
              </a:rPr>
              <a:t>, dan </a:t>
            </a:r>
            <a:r>
              <a:rPr lang="id-ID" b="1" dirty="0">
                <a:latin typeface="+mj-lt"/>
              </a:rPr>
              <a:t>Mistakes</a:t>
            </a:r>
            <a:r>
              <a:rPr lang="id-ID" dirty="0">
                <a:latin typeface="+mj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Slips and Lapses</a:t>
            </a:r>
            <a:r>
              <a:rPr lang="id-ID" dirty="0">
                <a:latin typeface="+mj-lt"/>
              </a:rPr>
              <a:t>, merupakan error yang dialami oleh </a:t>
            </a:r>
            <a:r>
              <a:rPr lang="id-ID" b="1" dirty="0">
                <a:latin typeface="+mj-lt"/>
              </a:rPr>
              <a:t>orang yang sudah memiliki skill</a:t>
            </a:r>
            <a:r>
              <a:rPr lang="id-ID" dirty="0">
                <a:latin typeface="+mj-lt"/>
              </a:rPr>
              <a:t> atau orang yang sudah memahami terkait penggunaan sistem dalam sebuah aplikasi.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Mistakes, </a:t>
            </a:r>
            <a:r>
              <a:rPr lang="id-ID" dirty="0">
                <a:latin typeface="+mj-lt"/>
              </a:rPr>
              <a:t>merupakan error yang dialami oleh </a:t>
            </a:r>
            <a:r>
              <a:rPr lang="id-ID" b="1" dirty="0">
                <a:latin typeface="+mj-lt"/>
              </a:rPr>
              <a:t>user yang memang belum memiliki skill.</a:t>
            </a:r>
            <a:endParaRPr lang="id-ID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18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Error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6697"/>
            <a:ext cx="6696744" cy="313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8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99592" y="5403147"/>
            <a:ext cx="727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Gambar 1. </a:t>
            </a:r>
            <a:r>
              <a:rPr lang="en-US" sz="2000" dirty="0"/>
              <a:t>T</a:t>
            </a:r>
            <a:r>
              <a:rPr lang="id-ID" sz="2000" dirty="0"/>
              <a:t>ipe Error dalam Human Computer Interaction (HCI)</a:t>
            </a:r>
          </a:p>
        </p:txBody>
      </p:sp>
    </p:spTree>
    <p:extLst>
      <p:ext uri="{BB962C8B-B14F-4D97-AF65-F5344CB8AC3E}">
        <p14:creationId xmlns:p14="http://schemas.microsoft.com/office/powerpoint/2010/main" val="291880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Error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id-ID" dirty="0">
                <a:latin typeface="+mj-lt"/>
              </a:rPr>
              <a:t>Terdapat beberapa jenis error, yaitu: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i="1" dirty="0">
                <a:latin typeface="+mj-lt"/>
              </a:rPr>
              <a:t>Skill-base error</a:t>
            </a:r>
            <a:r>
              <a:rPr lang="id-ID" dirty="0">
                <a:latin typeface="+mj-lt"/>
              </a:rPr>
              <a:t>: error yang bersumber dari learning procedure yang salah.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i="1" dirty="0">
                <a:latin typeface="+mj-lt"/>
              </a:rPr>
              <a:t>Rule-base error: </a:t>
            </a:r>
            <a:r>
              <a:rPr lang="id-ID" dirty="0">
                <a:latin typeface="+mj-lt"/>
              </a:rPr>
              <a:t>error yang diakibatkan karena kesalahan rule yang diberikan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i="1" dirty="0">
                <a:latin typeface="+mj-lt"/>
              </a:rPr>
              <a:t>Knowledge error: </a:t>
            </a:r>
            <a:r>
              <a:rPr lang="id-ID" dirty="0">
                <a:latin typeface="+mj-lt"/>
              </a:rPr>
              <a:t>error yang diakibatkan kesalahan pengetahuan dari user yang salah terkait penggunaan sistem dalam apliaksi tersebut.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C6EE-7B10-48CB-9154-CE83F1A2B9D1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552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1185</TotalTime>
  <Words>793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Wingdings</vt:lpstr>
      <vt:lpstr>Wingdings 2</vt:lpstr>
      <vt:lpstr>Flow</vt:lpstr>
      <vt:lpstr>Human Interface/Human Error</vt:lpstr>
      <vt:lpstr>Definisi Human Error</vt:lpstr>
      <vt:lpstr>Pengantar</vt:lpstr>
      <vt:lpstr>Pengantar (2)</vt:lpstr>
      <vt:lpstr>HCI Problems (1)</vt:lpstr>
      <vt:lpstr>HCI Problems(2)</vt:lpstr>
      <vt:lpstr>Jenis Human Error</vt:lpstr>
      <vt:lpstr>Tipe Error</vt:lpstr>
      <vt:lpstr>Tipe Error (2)</vt:lpstr>
      <vt:lpstr>Human Error Probabilities</vt:lpstr>
      <vt:lpstr>Faktor Manusia, atau keterbatasan (limitations) diantarnya (1):</vt:lpstr>
      <vt:lpstr>Faktor Manusia, atau keterbatasan (limitations) diantarnya (2):</vt:lpstr>
      <vt:lpstr>Information System Failure</vt:lpstr>
      <vt:lpstr>Attributes of Good Software</vt:lpstr>
      <vt:lpstr>Software Failure</vt:lpstr>
      <vt:lpstr>Kesimpulan (1)</vt:lpstr>
      <vt:lpstr>Kesimpulan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Interface/Human Error</dc:title>
  <dc:creator>user</dc:creator>
  <cp:lastModifiedBy>Muhammad Nurkamid</cp:lastModifiedBy>
  <cp:revision>31</cp:revision>
  <dcterms:created xsi:type="dcterms:W3CDTF">2019-04-22T02:21:19Z</dcterms:created>
  <dcterms:modified xsi:type="dcterms:W3CDTF">2022-04-11T03:54:43Z</dcterms:modified>
</cp:coreProperties>
</file>