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8" roundtripDataSignature="AMtx7mi5FNUTkoWi7GZT+VQFH/nhyM+7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83" name="Shape 83"/>
        <p:cNvGrpSpPr/>
        <p:nvPr/>
      </p:nvGrpSpPr>
      <p:grpSpPr>
        <a:xfrm>
          <a:off x="0" y="0"/>
          <a:ext cx="0" cy="0"/>
          <a:chOff x="0" y="0"/>
          <a:chExt cx="0" cy="0"/>
        </a:xfrm>
      </p:grpSpPr>
      <p:grpSp>
        <p:nvGrpSpPr>
          <p:cNvPr id="84" name="Google Shape;84;p1"/>
          <p:cNvGrpSpPr/>
          <p:nvPr/>
        </p:nvGrpSpPr>
        <p:grpSpPr>
          <a:xfrm>
            <a:off x="1028700" y="5460868"/>
            <a:ext cx="112078" cy="5810374"/>
            <a:chOff x="0" y="0"/>
            <a:chExt cx="149437" cy="7747165"/>
          </a:xfrm>
        </p:grpSpPr>
        <p:sp>
          <p:nvSpPr>
            <p:cNvPr id="85" name="Google Shape;85;p1"/>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 name="Google Shape;87;p1"/>
          <p:cNvPicPr preferRelativeResize="0"/>
          <p:nvPr/>
        </p:nvPicPr>
        <p:blipFill rotWithShape="1">
          <a:blip r:embed="rId3">
            <a:alphaModFix/>
          </a:blip>
          <a:srcRect b="0" l="0" r="0" t="0"/>
          <a:stretch/>
        </p:blipFill>
        <p:spPr>
          <a:xfrm>
            <a:off x="16825656" y="1028700"/>
            <a:ext cx="433644" cy="108017"/>
          </a:xfrm>
          <a:prstGeom prst="rect">
            <a:avLst/>
          </a:prstGeom>
          <a:noFill/>
          <a:ln>
            <a:noFill/>
          </a:ln>
        </p:spPr>
      </p:pic>
      <p:pic>
        <p:nvPicPr>
          <p:cNvPr id="88" name="Google Shape;88;p1"/>
          <p:cNvPicPr preferRelativeResize="0"/>
          <p:nvPr/>
        </p:nvPicPr>
        <p:blipFill rotWithShape="1">
          <a:blip r:embed="rId4">
            <a:alphaModFix/>
          </a:blip>
          <a:srcRect b="0" l="0" r="0" t="0"/>
          <a:stretch/>
        </p:blipFill>
        <p:spPr>
          <a:xfrm>
            <a:off x="11577515" y="2924315"/>
            <a:ext cx="5248141" cy="4438369"/>
          </a:xfrm>
          <a:prstGeom prst="rect">
            <a:avLst/>
          </a:prstGeom>
          <a:noFill/>
          <a:ln>
            <a:noFill/>
          </a:ln>
        </p:spPr>
      </p:pic>
      <p:sp>
        <p:nvSpPr>
          <p:cNvPr id="89" name="Google Shape;89;p1"/>
          <p:cNvSpPr txBox="1"/>
          <p:nvPr/>
        </p:nvSpPr>
        <p:spPr>
          <a:xfrm>
            <a:off x="2049911" y="3570605"/>
            <a:ext cx="7371570" cy="3293594"/>
          </a:xfrm>
          <a:prstGeom prst="rect">
            <a:avLst/>
          </a:prstGeom>
          <a:noFill/>
          <a:ln>
            <a:noFill/>
          </a:ln>
        </p:spPr>
        <p:txBody>
          <a:bodyPr anchorCtr="0" anchor="t" bIns="0" lIns="0" spcFirstLastPara="1" rIns="0" wrap="square" tIns="0">
            <a:spAutoFit/>
          </a:bodyPr>
          <a:lstStyle/>
          <a:p>
            <a:pPr indent="0" lvl="0" marL="0" marR="0" rtl="0" algn="l">
              <a:lnSpc>
                <a:spcPct val="121000"/>
              </a:lnSpc>
              <a:spcBef>
                <a:spcPts val="0"/>
              </a:spcBef>
              <a:spcAft>
                <a:spcPts val="0"/>
              </a:spcAft>
              <a:buNone/>
            </a:pPr>
            <a:r>
              <a:rPr b="0" i="0" lang="en-US" sz="7000" u="none" cap="none" strike="noStrike">
                <a:solidFill>
                  <a:srgbClr val="FFC000"/>
                </a:solidFill>
                <a:latin typeface="Arial"/>
                <a:ea typeface="Arial"/>
                <a:cs typeface="Arial"/>
                <a:sym typeface="Arial"/>
              </a:rPr>
              <a:t>AGILE</a:t>
            </a:r>
            <a:r>
              <a:rPr b="0" i="0" lang="en-US" sz="7000" u="none" cap="none" strike="noStrike">
                <a:solidFill>
                  <a:srgbClr val="FFFFFF"/>
                </a:solidFill>
                <a:latin typeface="Arial"/>
                <a:ea typeface="Arial"/>
                <a:cs typeface="Arial"/>
                <a:sym typeface="Arial"/>
              </a:rPr>
              <a:t> SOFTWARE </a:t>
            </a:r>
            <a:r>
              <a:rPr b="0" i="0" lang="en-US" sz="7000" u="none" cap="none" strike="noStrike">
                <a:solidFill>
                  <a:srgbClr val="FFC000"/>
                </a:solidFill>
                <a:latin typeface="Arial"/>
                <a:ea typeface="Arial"/>
                <a:cs typeface="Arial"/>
                <a:sym typeface="Arial"/>
              </a:rPr>
              <a:t>DEVELOPMENT</a:t>
            </a:r>
            <a:endParaRPr b="0" i="0" sz="7000" u="none" cap="none" strike="noStrike">
              <a:solidFill>
                <a:srgbClr val="FFC000"/>
              </a:solidFill>
              <a:latin typeface="Arial"/>
              <a:ea typeface="Arial"/>
              <a:cs typeface="Arial"/>
              <a:sym typeface="Arial"/>
            </a:endParaRPr>
          </a:p>
        </p:txBody>
      </p:sp>
      <p:sp>
        <p:nvSpPr>
          <p:cNvPr id="90" name="Google Shape;90;p1"/>
          <p:cNvSpPr txBox="1"/>
          <p:nvPr/>
        </p:nvSpPr>
        <p:spPr>
          <a:xfrm>
            <a:off x="662965" y="4034235"/>
            <a:ext cx="955625" cy="436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200" u="none" cap="none" strike="noStrike">
                <a:solidFill>
                  <a:srgbClr val="FFFFFF"/>
                </a:solidFill>
                <a:latin typeface="Arial"/>
                <a:ea typeface="Arial"/>
                <a:cs typeface="Arial"/>
                <a:sym typeface="Arial"/>
              </a:rPr>
              <a:t>01</a:t>
            </a:r>
            <a:endParaRPr/>
          </a:p>
        </p:txBody>
      </p:sp>
      <p:sp>
        <p:nvSpPr>
          <p:cNvPr id="91" name="Google Shape;91;p1"/>
          <p:cNvSpPr txBox="1"/>
          <p:nvPr/>
        </p:nvSpPr>
        <p:spPr>
          <a:xfrm>
            <a:off x="2049911" y="8991512"/>
            <a:ext cx="7987235" cy="482761"/>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2800" u="none" cap="none" strike="noStrike">
                <a:solidFill>
                  <a:srgbClr val="00B050"/>
                </a:solidFill>
                <a:latin typeface="Arial"/>
                <a:ea typeface="Arial"/>
                <a:cs typeface="Arial"/>
                <a:sym typeface="Arial"/>
              </a:rPr>
              <a:t>MANAJEMEN PROYEK PERANGKAT  LUNAK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29" name="Shape 229"/>
        <p:cNvGrpSpPr/>
        <p:nvPr/>
      </p:nvGrpSpPr>
      <p:grpSpPr>
        <a:xfrm>
          <a:off x="0" y="0"/>
          <a:ext cx="0" cy="0"/>
          <a:chOff x="0" y="0"/>
          <a:chExt cx="0" cy="0"/>
        </a:xfrm>
      </p:grpSpPr>
      <p:grpSp>
        <p:nvGrpSpPr>
          <p:cNvPr id="230" name="Google Shape;230;p10"/>
          <p:cNvGrpSpPr/>
          <p:nvPr/>
        </p:nvGrpSpPr>
        <p:grpSpPr>
          <a:xfrm>
            <a:off x="1028700" y="5460868"/>
            <a:ext cx="112078" cy="5810374"/>
            <a:chOff x="0" y="0"/>
            <a:chExt cx="149437" cy="7747165"/>
          </a:xfrm>
        </p:grpSpPr>
        <p:sp>
          <p:nvSpPr>
            <p:cNvPr id="231" name="Google Shape;231;p10"/>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0"/>
          <p:cNvSpPr txBox="1"/>
          <p:nvPr/>
        </p:nvSpPr>
        <p:spPr>
          <a:xfrm>
            <a:off x="662965" y="4034235"/>
            <a:ext cx="955625" cy="436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3200">
                <a:solidFill>
                  <a:srgbClr val="FFFFFF"/>
                </a:solidFill>
                <a:latin typeface="Arial"/>
                <a:ea typeface="Arial"/>
                <a:cs typeface="Arial"/>
                <a:sym typeface="Arial"/>
              </a:rPr>
              <a:t>11</a:t>
            </a:r>
            <a:endParaRPr sz="3200">
              <a:solidFill>
                <a:srgbClr val="FFFFFF"/>
              </a:solidFill>
              <a:latin typeface="Arial"/>
              <a:ea typeface="Arial"/>
              <a:cs typeface="Arial"/>
              <a:sym typeface="Arial"/>
            </a:endParaRPr>
          </a:p>
        </p:txBody>
      </p:sp>
      <p:pic>
        <p:nvPicPr>
          <p:cNvPr id="234" name="Google Shape;234;p10"/>
          <p:cNvPicPr preferRelativeResize="0"/>
          <p:nvPr/>
        </p:nvPicPr>
        <p:blipFill rotWithShape="1">
          <a:blip r:embed="rId3">
            <a:alphaModFix/>
          </a:blip>
          <a:srcRect b="0" l="0" r="0" t="0"/>
          <a:stretch/>
        </p:blipFill>
        <p:spPr>
          <a:xfrm>
            <a:off x="16825656" y="1055450"/>
            <a:ext cx="433644" cy="108017"/>
          </a:xfrm>
          <a:prstGeom prst="rect">
            <a:avLst/>
          </a:prstGeom>
          <a:noFill/>
          <a:ln>
            <a:noFill/>
          </a:ln>
        </p:spPr>
      </p:pic>
      <p:sp>
        <p:nvSpPr>
          <p:cNvPr id="235" name="Google Shape;235;p10"/>
          <p:cNvSpPr txBox="1"/>
          <p:nvPr/>
        </p:nvSpPr>
        <p:spPr>
          <a:xfrm>
            <a:off x="1981200" y="1482928"/>
            <a:ext cx="14844456" cy="732508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2.   Analisa Situasi Keadaan</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Dengan adanya web Himpunan Mahasiswa Informatika UMM dapat memberikan segala macam informasi yang diberikan dari HMIF untuk mahasiswa informatika baik itu informasi dan kegiatan – kegiatan akademik atau pun kegiatan non akademik.</a:t>
            </a:r>
            <a:endParaRPr/>
          </a:p>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3. Kebutuhan Bisnis</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Web akan menampilkan informasi dalam dunia perkuliahan yaitu tentang beasiswa, perlombaan, magang dan lowongan kerja.</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Web akan menampilkan program kerja HMIF untuk mahasiswa dan dosen.</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Mempermudah Mahasiswa terkhusunya Mahasiswa Informatika dalam mengenal HMIF lebih dalam.</a:t>
            </a:r>
            <a:endParaRPr/>
          </a:p>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4. Solusi Masalah</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Membuat web HMIF yang nantinya akan memberikan informasi mengenai dunia perkuliahan. Sehingga dapat memudahkan Mahasiswa Informatika selama perkuliahan berlangsung serta menebar kebermanfaatan kepada Mahasiswa Informatika.</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lang="en-US" sz="2800">
                <a:solidFill>
                  <a:schemeClr val="lt1"/>
                </a:solidFill>
                <a:latin typeface="Calibri"/>
                <a:ea typeface="Calibri"/>
                <a:cs typeface="Calibri"/>
                <a:sym typeface="Calibri"/>
              </a:rPr>
              <a:t> </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39" name="Shape 239"/>
        <p:cNvGrpSpPr/>
        <p:nvPr/>
      </p:nvGrpSpPr>
      <p:grpSpPr>
        <a:xfrm>
          <a:off x="0" y="0"/>
          <a:ext cx="0" cy="0"/>
          <a:chOff x="0" y="0"/>
          <a:chExt cx="0" cy="0"/>
        </a:xfrm>
      </p:grpSpPr>
      <p:grpSp>
        <p:nvGrpSpPr>
          <p:cNvPr id="240" name="Google Shape;240;p11"/>
          <p:cNvGrpSpPr/>
          <p:nvPr/>
        </p:nvGrpSpPr>
        <p:grpSpPr>
          <a:xfrm>
            <a:off x="1028700" y="5460868"/>
            <a:ext cx="112078" cy="5810374"/>
            <a:chOff x="0" y="0"/>
            <a:chExt cx="149437" cy="7747165"/>
          </a:xfrm>
        </p:grpSpPr>
        <p:sp>
          <p:nvSpPr>
            <p:cNvPr id="241" name="Google Shape;241;p11"/>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1"/>
          <p:cNvSpPr txBox="1"/>
          <p:nvPr/>
        </p:nvSpPr>
        <p:spPr>
          <a:xfrm>
            <a:off x="662965" y="4034235"/>
            <a:ext cx="955625" cy="436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3200">
                <a:solidFill>
                  <a:srgbClr val="FFFFFF"/>
                </a:solidFill>
                <a:latin typeface="Arial"/>
                <a:ea typeface="Arial"/>
                <a:cs typeface="Arial"/>
                <a:sym typeface="Arial"/>
              </a:rPr>
              <a:t>12</a:t>
            </a:r>
            <a:endParaRPr sz="3200">
              <a:solidFill>
                <a:srgbClr val="FFFFFF"/>
              </a:solidFill>
              <a:latin typeface="Arial"/>
              <a:ea typeface="Arial"/>
              <a:cs typeface="Arial"/>
              <a:sym typeface="Arial"/>
            </a:endParaRPr>
          </a:p>
        </p:txBody>
      </p:sp>
      <p:pic>
        <p:nvPicPr>
          <p:cNvPr id="244" name="Google Shape;244;p11"/>
          <p:cNvPicPr preferRelativeResize="0"/>
          <p:nvPr/>
        </p:nvPicPr>
        <p:blipFill rotWithShape="1">
          <a:blip r:embed="rId3">
            <a:alphaModFix/>
          </a:blip>
          <a:srcRect b="0" l="0" r="0" t="0"/>
          <a:stretch/>
        </p:blipFill>
        <p:spPr>
          <a:xfrm>
            <a:off x="16825656" y="1055450"/>
            <a:ext cx="433644" cy="108017"/>
          </a:xfrm>
          <a:prstGeom prst="rect">
            <a:avLst/>
          </a:prstGeom>
          <a:noFill/>
          <a:ln>
            <a:noFill/>
          </a:ln>
        </p:spPr>
      </p:pic>
      <p:sp>
        <p:nvSpPr>
          <p:cNvPr id="245" name="Google Shape;245;p11"/>
          <p:cNvSpPr txBox="1"/>
          <p:nvPr/>
        </p:nvSpPr>
        <p:spPr>
          <a:xfrm>
            <a:off x="1618590" y="1163467"/>
            <a:ext cx="15207066" cy="430887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5.   Konsistensi Dengan Misi Organisasi</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 Menampilkan informasi yang bermanfaat bagi mahasiswa informatika dalam menjalani masa 	   perkuliahaan</a:t>
            </a:r>
            <a:endParaRPr/>
          </a:p>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6. Manfaat yang Diharapkan</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 Mempermudah Mahasiswa Informatika dalam mengetahui informasi-informasi yang berkaitan 	   dengan Jurusan Informatika Universitas Muhammadiyah Malang.</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 Sebagai wadah untuk Mahasiswa Informatika dalam menyampaikan aspirasi</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49" name="Shape 249"/>
        <p:cNvGrpSpPr/>
        <p:nvPr/>
      </p:nvGrpSpPr>
      <p:grpSpPr>
        <a:xfrm>
          <a:off x="0" y="0"/>
          <a:ext cx="0" cy="0"/>
          <a:chOff x="0" y="0"/>
          <a:chExt cx="0" cy="0"/>
        </a:xfrm>
      </p:grpSpPr>
      <p:grpSp>
        <p:nvGrpSpPr>
          <p:cNvPr id="250" name="Google Shape;250;p12"/>
          <p:cNvGrpSpPr/>
          <p:nvPr/>
        </p:nvGrpSpPr>
        <p:grpSpPr>
          <a:xfrm>
            <a:off x="1028700" y="5460868"/>
            <a:ext cx="112078" cy="5810374"/>
            <a:chOff x="0" y="0"/>
            <a:chExt cx="149437" cy="7747165"/>
          </a:xfrm>
        </p:grpSpPr>
        <p:sp>
          <p:nvSpPr>
            <p:cNvPr id="251" name="Google Shape;251;p12"/>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3" name="Google Shape;253;p12"/>
          <p:cNvPicPr preferRelativeResize="0"/>
          <p:nvPr/>
        </p:nvPicPr>
        <p:blipFill rotWithShape="1">
          <a:blip r:embed="rId3">
            <a:alphaModFix/>
          </a:blip>
          <a:srcRect b="0" l="0" r="0" t="0"/>
          <a:stretch/>
        </p:blipFill>
        <p:spPr>
          <a:xfrm>
            <a:off x="16825656" y="1028700"/>
            <a:ext cx="433644" cy="108017"/>
          </a:xfrm>
          <a:prstGeom prst="rect">
            <a:avLst/>
          </a:prstGeom>
          <a:noFill/>
          <a:ln>
            <a:noFill/>
          </a:ln>
        </p:spPr>
      </p:pic>
      <p:sp>
        <p:nvSpPr>
          <p:cNvPr id="254" name="Google Shape;254;p12"/>
          <p:cNvSpPr txBox="1"/>
          <p:nvPr/>
        </p:nvSpPr>
        <p:spPr>
          <a:xfrm>
            <a:off x="4897498" y="4500880"/>
            <a:ext cx="8493004" cy="138049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9700">
                <a:solidFill>
                  <a:srgbClr val="FFC033"/>
                </a:solidFill>
                <a:latin typeface="Arial"/>
                <a:ea typeface="Arial"/>
                <a:cs typeface="Arial"/>
                <a:sym typeface="Arial"/>
              </a:rPr>
              <a:t>TERIMA KASIH</a:t>
            </a:r>
            <a:endParaRPr/>
          </a:p>
        </p:txBody>
      </p:sp>
      <p:sp>
        <p:nvSpPr>
          <p:cNvPr id="255" name="Google Shape;255;p12"/>
          <p:cNvSpPr txBox="1"/>
          <p:nvPr/>
        </p:nvSpPr>
        <p:spPr>
          <a:xfrm>
            <a:off x="662965" y="4034235"/>
            <a:ext cx="955625" cy="436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3200">
                <a:solidFill>
                  <a:srgbClr val="FFFFFF"/>
                </a:solidFill>
                <a:latin typeface="Arial"/>
                <a:ea typeface="Arial"/>
                <a:cs typeface="Arial"/>
                <a:sym typeface="Arial"/>
              </a:rPr>
              <a:t>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5" name="Shape 95"/>
        <p:cNvGrpSpPr/>
        <p:nvPr/>
      </p:nvGrpSpPr>
      <p:grpSpPr>
        <a:xfrm>
          <a:off x="0" y="0"/>
          <a:ext cx="0" cy="0"/>
          <a:chOff x="0" y="0"/>
          <a:chExt cx="0" cy="0"/>
        </a:xfrm>
      </p:grpSpPr>
      <p:grpSp>
        <p:nvGrpSpPr>
          <p:cNvPr id="96" name="Google Shape;96;p2"/>
          <p:cNvGrpSpPr/>
          <p:nvPr/>
        </p:nvGrpSpPr>
        <p:grpSpPr>
          <a:xfrm>
            <a:off x="1028700" y="5460868"/>
            <a:ext cx="112078" cy="5810374"/>
            <a:chOff x="0" y="0"/>
            <a:chExt cx="149437" cy="7747165"/>
          </a:xfrm>
        </p:grpSpPr>
        <p:sp>
          <p:nvSpPr>
            <p:cNvPr id="97" name="Google Shape;97;p2"/>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2"/>
          <p:cNvSpPr txBox="1"/>
          <p:nvPr/>
        </p:nvSpPr>
        <p:spPr>
          <a:xfrm>
            <a:off x="662965" y="4034235"/>
            <a:ext cx="955625" cy="436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200" u="none" cap="none" strike="noStrike">
                <a:solidFill>
                  <a:srgbClr val="FFFFFF"/>
                </a:solidFill>
                <a:latin typeface="Arial"/>
                <a:ea typeface="Arial"/>
                <a:cs typeface="Arial"/>
                <a:sym typeface="Arial"/>
              </a:rPr>
              <a:t>02</a:t>
            </a:r>
            <a:endParaRPr/>
          </a:p>
        </p:txBody>
      </p:sp>
      <p:sp>
        <p:nvSpPr>
          <p:cNvPr id="100" name="Google Shape;100;p2"/>
          <p:cNvSpPr txBox="1"/>
          <p:nvPr/>
        </p:nvSpPr>
        <p:spPr>
          <a:xfrm>
            <a:off x="2342470" y="4607680"/>
            <a:ext cx="6178800" cy="1077600"/>
          </a:xfrm>
          <a:prstGeom prst="rect">
            <a:avLst/>
          </a:prstGeom>
          <a:noFill/>
          <a:ln>
            <a:noFill/>
          </a:ln>
        </p:spPr>
        <p:txBody>
          <a:bodyPr anchorCtr="0" anchor="t" bIns="0" lIns="0" spcFirstLastPara="1" rIns="0" wrap="square" tIns="0">
            <a:spAutoFit/>
          </a:bodyPr>
          <a:lstStyle/>
          <a:p>
            <a:pPr indent="0" lvl="0" marL="0" marR="0" rtl="0" algn="l">
              <a:lnSpc>
                <a:spcPct val="125714"/>
              </a:lnSpc>
              <a:spcBef>
                <a:spcPts val="0"/>
              </a:spcBef>
              <a:spcAft>
                <a:spcPts val="0"/>
              </a:spcAft>
              <a:buNone/>
            </a:pPr>
            <a:r>
              <a:rPr b="0" i="0" lang="en-US" sz="7000" u="none" cap="none" strike="noStrike">
                <a:solidFill>
                  <a:srgbClr val="FFC033"/>
                </a:solidFill>
                <a:latin typeface="Arial"/>
                <a:ea typeface="Arial"/>
                <a:cs typeface="Arial"/>
                <a:sym typeface="Arial"/>
              </a:rPr>
              <a:t>KELOMPOK </a:t>
            </a:r>
            <a:r>
              <a:rPr lang="en-US" sz="7000">
                <a:solidFill>
                  <a:srgbClr val="FFC033"/>
                </a:solidFill>
              </a:rPr>
              <a:t>8</a:t>
            </a:r>
            <a:endParaRPr/>
          </a:p>
        </p:txBody>
      </p:sp>
      <p:pic>
        <p:nvPicPr>
          <p:cNvPr id="101" name="Google Shape;101;p2"/>
          <p:cNvPicPr preferRelativeResize="0"/>
          <p:nvPr/>
        </p:nvPicPr>
        <p:blipFill rotWithShape="1">
          <a:blip r:embed="rId3">
            <a:alphaModFix/>
          </a:blip>
          <a:srcRect b="0" l="0" r="0" t="0"/>
          <a:stretch/>
        </p:blipFill>
        <p:spPr>
          <a:xfrm>
            <a:off x="16825656" y="9150283"/>
            <a:ext cx="433644" cy="108017"/>
          </a:xfrm>
          <a:prstGeom prst="rect">
            <a:avLst/>
          </a:prstGeom>
          <a:noFill/>
          <a:ln>
            <a:noFill/>
          </a:ln>
        </p:spPr>
      </p:pic>
      <p:sp>
        <p:nvSpPr>
          <p:cNvPr id="102" name="Google Shape;102;p2"/>
          <p:cNvSpPr txBox="1"/>
          <p:nvPr/>
        </p:nvSpPr>
        <p:spPr>
          <a:xfrm>
            <a:off x="10813048" y="2217831"/>
            <a:ext cx="5818500" cy="431100"/>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lang="en-US" sz="2800">
                <a:solidFill>
                  <a:srgbClr val="FFC033"/>
                </a:solidFill>
              </a:rPr>
              <a:t>F</a:t>
            </a:r>
            <a:r>
              <a:rPr lang="en-US" sz="2800">
                <a:solidFill>
                  <a:srgbClr val="FFC033"/>
                </a:solidFill>
              </a:rPr>
              <a:t>audy</a:t>
            </a:r>
            <a:r>
              <a:rPr lang="en-US" sz="2800">
                <a:solidFill>
                  <a:srgbClr val="FFC033"/>
                </a:solidFill>
              </a:rPr>
              <a:t> Radhinsyah Farhan A</a:t>
            </a:r>
            <a:endParaRPr/>
          </a:p>
        </p:txBody>
      </p:sp>
      <p:sp>
        <p:nvSpPr>
          <p:cNvPr id="103" name="Google Shape;103;p2"/>
          <p:cNvSpPr txBox="1"/>
          <p:nvPr/>
        </p:nvSpPr>
        <p:spPr>
          <a:xfrm>
            <a:off x="10813048" y="2876307"/>
            <a:ext cx="5818500" cy="323100"/>
          </a:xfrm>
          <a:prstGeom prst="rect">
            <a:avLst/>
          </a:prstGeom>
          <a:noFill/>
          <a:ln>
            <a:noFill/>
          </a:ln>
        </p:spPr>
        <p:txBody>
          <a:bodyPr anchorCtr="0" anchor="t" bIns="0" lIns="0" spcFirstLastPara="1" rIns="0" wrap="square" tIns="0">
            <a:spAutoFit/>
          </a:bodyPr>
          <a:lstStyle/>
          <a:p>
            <a:pPr indent="0" lvl="0" marL="0" marR="0" rtl="0" algn="l">
              <a:lnSpc>
                <a:spcPct val="150023"/>
              </a:lnSpc>
              <a:spcBef>
                <a:spcPts val="0"/>
              </a:spcBef>
              <a:spcAft>
                <a:spcPts val="0"/>
              </a:spcAft>
              <a:buNone/>
            </a:pPr>
            <a:r>
              <a:rPr b="0" i="0" lang="en-US" sz="2099" u="none" cap="none" strike="noStrike">
                <a:solidFill>
                  <a:srgbClr val="FFFFFF"/>
                </a:solidFill>
                <a:latin typeface="Arial"/>
                <a:ea typeface="Arial"/>
                <a:cs typeface="Arial"/>
                <a:sym typeface="Arial"/>
              </a:rPr>
              <a:t>201910370311</a:t>
            </a:r>
            <a:r>
              <a:rPr lang="en-US" sz="2099">
                <a:solidFill>
                  <a:srgbClr val="FFFFFF"/>
                </a:solidFill>
              </a:rPr>
              <a:t>42</a:t>
            </a:r>
            <a:r>
              <a:rPr b="0" i="0" lang="en-US" sz="2099" u="none" cap="none" strike="noStrike">
                <a:solidFill>
                  <a:srgbClr val="FFFFFF"/>
                </a:solidFill>
                <a:latin typeface="Arial"/>
                <a:ea typeface="Arial"/>
                <a:cs typeface="Arial"/>
                <a:sym typeface="Arial"/>
              </a:rPr>
              <a:t>4</a:t>
            </a:r>
            <a:endParaRPr/>
          </a:p>
        </p:txBody>
      </p:sp>
      <p:sp>
        <p:nvSpPr>
          <p:cNvPr id="104" name="Google Shape;104;p2"/>
          <p:cNvSpPr txBox="1"/>
          <p:nvPr/>
        </p:nvSpPr>
        <p:spPr>
          <a:xfrm>
            <a:off x="10813048" y="3350596"/>
            <a:ext cx="5818500" cy="431100"/>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lang="en-US" sz="2800">
                <a:solidFill>
                  <a:srgbClr val="FFC033"/>
                </a:solidFill>
              </a:rPr>
              <a:t>Muhammad Rizqi Karunia Ilahi</a:t>
            </a:r>
            <a:endParaRPr/>
          </a:p>
        </p:txBody>
      </p:sp>
      <p:sp>
        <p:nvSpPr>
          <p:cNvPr id="105" name="Google Shape;105;p2"/>
          <p:cNvSpPr txBox="1"/>
          <p:nvPr/>
        </p:nvSpPr>
        <p:spPr>
          <a:xfrm>
            <a:off x="10813048" y="4009071"/>
            <a:ext cx="5818500" cy="315600"/>
          </a:xfrm>
          <a:prstGeom prst="rect">
            <a:avLst/>
          </a:prstGeom>
          <a:noFill/>
          <a:ln>
            <a:noFill/>
          </a:ln>
        </p:spPr>
        <p:txBody>
          <a:bodyPr anchorCtr="0" anchor="t" bIns="0" lIns="0" spcFirstLastPara="1" rIns="0" wrap="square" tIns="0">
            <a:spAutoFit/>
          </a:bodyPr>
          <a:lstStyle/>
          <a:p>
            <a:pPr indent="0" lvl="0" marL="0" marR="0" rtl="0" algn="l">
              <a:lnSpc>
                <a:spcPct val="153609"/>
              </a:lnSpc>
              <a:spcBef>
                <a:spcPts val="0"/>
              </a:spcBef>
              <a:spcAft>
                <a:spcPts val="0"/>
              </a:spcAft>
              <a:buNone/>
            </a:pPr>
            <a:r>
              <a:rPr lang="en-US" sz="2050">
                <a:solidFill>
                  <a:srgbClr val="FFFFFF"/>
                </a:solidFill>
              </a:rPr>
              <a:t>201910370311437</a:t>
            </a:r>
            <a:endParaRPr b="0" i="0" sz="2099" u="none" cap="none" strike="noStrike">
              <a:solidFill>
                <a:srgbClr val="FFFFFF"/>
              </a:solidFill>
              <a:latin typeface="Arial"/>
              <a:ea typeface="Arial"/>
              <a:cs typeface="Arial"/>
              <a:sym typeface="Arial"/>
            </a:endParaRPr>
          </a:p>
        </p:txBody>
      </p:sp>
      <p:sp>
        <p:nvSpPr>
          <p:cNvPr id="106" name="Google Shape;106;p2"/>
          <p:cNvSpPr txBox="1"/>
          <p:nvPr/>
        </p:nvSpPr>
        <p:spPr>
          <a:xfrm>
            <a:off x="10813048" y="4569766"/>
            <a:ext cx="5818500" cy="431100"/>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lang="en-US" sz="2800">
                <a:solidFill>
                  <a:srgbClr val="FFC033"/>
                </a:solidFill>
              </a:rPr>
              <a:t>Muhammad Ridho Nur Risky</a:t>
            </a:r>
            <a:endParaRPr/>
          </a:p>
        </p:txBody>
      </p:sp>
      <p:sp>
        <p:nvSpPr>
          <p:cNvPr id="107" name="Google Shape;107;p2"/>
          <p:cNvSpPr txBox="1"/>
          <p:nvPr/>
        </p:nvSpPr>
        <p:spPr>
          <a:xfrm>
            <a:off x="10813048" y="5228241"/>
            <a:ext cx="5818500" cy="315600"/>
          </a:xfrm>
          <a:prstGeom prst="rect">
            <a:avLst/>
          </a:prstGeom>
          <a:noFill/>
          <a:ln>
            <a:noFill/>
          </a:ln>
        </p:spPr>
        <p:txBody>
          <a:bodyPr anchorCtr="0" anchor="t" bIns="0" lIns="0" spcFirstLastPara="1" rIns="0" wrap="square" tIns="0">
            <a:spAutoFit/>
          </a:bodyPr>
          <a:lstStyle/>
          <a:p>
            <a:pPr indent="0" lvl="0" marL="0" marR="0" rtl="0" algn="l">
              <a:lnSpc>
                <a:spcPct val="153609"/>
              </a:lnSpc>
              <a:spcBef>
                <a:spcPts val="0"/>
              </a:spcBef>
              <a:spcAft>
                <a:spcPts val="0"/>
              </a:spcAft>
              <a:buNone/>
            </a:pPr>
            <a:r>
              <a:rPr lang="en-US" sz="2050">
                <a:solidFill>
                  <a:srgbClr val="FFFFFF"/>
                </a:solidFill>
              </a:rPr>
              <a:t>202010370311165</a:t>
            </a:r>
            <a:endParaRPr b="0" i="0" sz="2099" u="none" cap="none" strike="noStrike">
              <a:solidFill>
                <a:srgbClr val="FFFFFF"/>
              </a:solidFill>
              <a:latin typeface="Arial"/>
              <a:ea typeface="Arial"/>
              <a:cs typeface="Arial"/>
              <a:sym typeface="Arial"/>
            </a:endParaRPr>
          </a:p>
        </p:txBody>
      </p:sp>
      <p:sp>
        <p:nvSpPr>
          <p:cNvPr id="108" name="Google Shape;108;p2"/>
          <p:cNvSpPr txBox="1"/>
          <p:nvPr/>
        </p:nvSpPr>
        <p:spPr>
          <a:xfrm>
            <a:off x="10813048" y="5752303"/>
            <a:ext cx="5818500" cy="431100"/>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lang="en-US" sz="2800">
                <a:solidFill>
                  <a:srgbClr val="FFC033"/>
                </a:solidFill>
              </a:rPr>
              <a:t>Nurlailah Rahmatillahi</a:t>
            </a:r>
            <a:endParaRPr/>
          </a:p>
        </p:txBody>
      </p:sp>
      <p:sp>
        <p:nvSpPr>
          <p:cNvPr id="109" name="Google Shape;109;p2"/>
          <p:cNvSpPr txBox="1"/>
          <p:nvPr/>
        </p:nvSpPr>
        <p:spPr>
          <a:xfrm>
            <a:off x="10813048" y="6410779"/>
            <a:ext cx="5818500" cy="315600"/>
          </a:xfrm>
          <a:prstGeom prst="rect">
            <a:avLst/>
          </a:prstGeom>
          <a:noFill/>
          <a:ln>
            <a:noFill/>
          </a:ln>
        </p:spPr>
        <p:txBody>
          <a:bodyPr anchorCtr="0" anchor="t" bIns="0" lIns="0" spcFirstLastPara="1" rIns="0" wrap="square" tIns="0">
            <a:spAutoFit/>
          </a:bodyPr>
          <a:lstStyle/>
          <a:p>
            <a:pPr indent="0" lvl="0" marL="0" marR="0" rtl="0" algn="l">
              <a:lnSpc>
                <a:spcPct val="153609"/>
              </a:lnSpc>
              <a:spcBef>
                <a:spcPts val="0"/>
              </a:spcBef>
              <a:spcAft>
                <a:spcPts val="0"/>
              </a:spcAft>
              <a:buNone/>
            </a:pPr>
            <a:r>
              <a:rPr lang="en-US" sz="2050">
                <a:solidFill>
                  <a:srgbClr val="FFFFFF"/>
                </a:solidFill>
              </a:rPr>
              <a:t>202010370311501</a:t>
            </a:r>
            <a:endParaRPr b="0" i="0" sz="2099"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3" name="Shape 113"/>
        <p:cNvGrpSpPr/>
        <p:nvPr/>
      </p:nvGrpSpPr>
      <p:grpSpPr>
        <a:xfrm>
          <a:off x="0" y="0"/>
          <a:ext cx="0" cy="0"/>
          <a:chOff x="0" y="0"/>
          <a:chExt cx="0" cy="0"/>
        </a:xfrm>
      </p:grpSpPr>
      <p:grpSp>
        <p:nvGrpSpPr>
          <p:cNvPr id="114" name="Google Shape;114;p3"/>
          <p:cNvGrpSpPr/>
          <p:nvPr/>
        </p:nvGrpSpPr>
        <p:grpSpPr>
          <a:xfrm>
            <a:off x="1028700" y="5460868"/>
            <a:ext cx="112078" cy="5810374"/>
            <a:chOff x="0" y="0"/>
            <a:chExt cx="149437" cy="7747165"/>
          </a:xfrm>
        </p:grpSpPr>
        <p:sp>
          <p:nvSpPr>
            <p:cNvPr id="115" name="Google Shape;115;p3"/>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 name="Google Shape;117;p3"/>
          <p:cNvPicPr preferRelativeResize="0"/>
          <p:nvPr/>
        </p:nvPicPr>
        <p:blipFill rotWithShape="1">
          <a:blip r:embed="rId3">
            <a:alphaModFix/>
          </a:blip>
          <a:srcRect b="0" l="0" r="0" t="0"/>
          <a:stretch/>
        </p:blipFill>
        <p:spPr>
          <a:xfrm>
            <a:off x="16825656" y="1055450"/>
            <a:ext cx="433644" cy="108017"/>
          </a:xfrm>
          <a:prstGeom prst="rect">
            <a:avLst/>
          </a:prstGeom>
          <a:noFill/>
          <a:ln>
            <a:noFill/>
          </a:ln>
        </p:spPr>
      </p:pic>
      <p:sp>
        <p:nvSpPr>
          <p:cNvPr id="118" name="Google Shape;118;p3"/>
          <p:cNvSpPr txBox="1"/>
          <p:nvPr/>
        </p:nvSpPr>
        <p:spPr>
          <a:xfrm>
            <a:off x="2437552" y="2962121"/>
            <a:ext cx="6706448" cy="4539448"/>
          </a:xfrm>
          <a:prstGeom prst="rect">
            <a:avLst/>
          </a:prstGeom>
          <a:noFill/>
          <a:ln>
            <a:noFill/>
          </a:ln>
        </p:spPr>
        <p:txBody>
          <a:bodyPr anchorCtr="0" anchor="t" bIns="0" lIns="0" spcFirstLastPara="1" rIns="0" wrap="square" tIns="0">
            <a:spAutoFit/>
          </a:bodyPr>
          <a:lstStyle/>
          <a:p>
            <a:pPr indent="0" lvl="0" marL="0" marR="0" rtl="0" algn="l">
              <a:lnSpc>
                <a:spcPct val="110679"/>
              </a:lnSpc>
              <a:spcBef>
                <a:spcPts val="0"/>
              </a:spcBef>
              <a:spcAft>
                <a:spcPts val="0"/>
              </a:spcAft>
              <a:buNone/>
            </a:pPr>
            <a:r>
              <a:rPr b="0" i="0" lang="en-US" sz="7950" u="none" cap="none" strike="noStrike">
                <a:solidFill>
                  <a:schemeClr val="accent3"/>
                </a:solidFill>
                <a:latin typeface="Arial"/>
                <a:ea typeface="Arial"/>
                <a:cs typeface="Arial"/>
                <a:sym typeface="Arial"/>
              </a:rPr>
              <a:t>Tahapan</a:t>
            </a:r>
            <a:endParaRPr b="0" i="0" sz="1800" u="none" cap="none" strike="noStrike">
              <a:solidFill>
                <a:schemeClr val="accent3"/>
              </a:solidFill>
              <a:latin typeface="Calibri"/>
              <a:ea typeface="Calibri"/>
              <a:cs typeface="Calibri"/>
              <a:sym typeface="Calibri"/>
            </a:endParaRPr>
          </a:p>
          <a:p>
            <a:pPr indent="0" lvl="0" marL="0" marR="0" rtl="0" algn="l">
              <a:lnSpc>
                <a:spcPct val="110679"/>
              </a:lnSpc>
              <a:spcBef>
                <a:spcPts val="0"/>
              </a:spcBef>
              <a:spcAft>
                <a:spcPts val="0"/>
              </a:spcAft>
              <a:buNone/>
            </a:pPr>
            <a:r>
              <a:rPr b="0" i="0" lang="en-US" sz="7950" u="none" cap="none" strike="noStrike">
                <a:solidFill>
                  <a:srgbClr val="92D050"/>
                </a:solidFill>
                <a:latin typeface="Arial"/>
                <a:ea typeface="Arial"/>
                <a:cs typeface="Arial"/>
                <a:sym typeface="Arial"/>
              </a:rPr>
              <a:t>Agile </a:t>
            </a:r>
            <a:endParaRPr b="0" i="0" sz="1800" u="none" cap="none" strike="noStrike">
              <a:solidFill>
                <a:srgbClr val="92D050"/>
              </a:solidFill>
              <a:latin typeface="Calibri"/>
              <a:ea typeface="Calibri"/>
              <a:cs typeface="Calibri"/>
              <a:sym typeface="Calibri"/>
            </a:endParaRPr>
          </a:p>
          <a:p>
            <a:pPr indent="0" lvl="0" marL="0" marR="0" rtl="0" algn="l">
              <a:lnSpc>
                <a:spcPct val="110679"/>
              </a:lnSpc>
              <a:spcBef>
                <a:spcPts val="0"/>
              </a:spcBef>
              <a:spcAft>
                <a:spcPts val="0"/>
              </a:spcAft>
              <a:buNone/>
            </a:pPr>
            <a:r>
              <a:rPr b="0" i="0" lang="en-US" sz="7950" u="none" cap="none" strike="noStrike">
                <a:solidFill>
                  <a:srgbClr val="FFC033"/>
                </a:solidFill>
                <a:latin typeface="Arial"/>
                <a:ea typeface="Arial"/>
                <a:cs typeface="Arial"/>
                <a:sym typeface="Arial"/>
              </a:rPr>
              <a:t>Software</a:t>
            </a:r>
            <a:endParaRPr b="0" i="0" sz="1800" u="none" cap="none" strike="noStrike">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b="0" i="0" lang="en-US" sz="8000" u="none" cap="none" strike="noStrike">
                <a:solidFill>
                  <a:srgbClr val="FFC033"/>
                </a:solidFill>
                <a:latin typeface="Arial"/>
                <a:ea typeface="Arial"/>
                <a:cs typeface="Arial"/>
                <a:sym typeface="Arial"/>
              </a:rPr>
              <a:t>Development</a:t>
            </a:r>
            <a:endParaRPr/>
          </a:p>
        </p:txBody>
      </p:sp>
      <p:sp>
        <p:nvSpPr>
          <p:cNvPr id="119" name="Google Shape;119;p3"/>
          <p:cNvSpPr txBox="1"/>
          <p:nvPr/>
        </p:nvSpPr>
        <p:spPr>
          <a:xfrm>
            <a:off x="662965" y="4034235"/>
            <a:ext cx="955625" cy="436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200" u="none" cap="none" strike="noStrike">
                <a:solidFill>
                  <a:srgbClr val="FFFFFF"/>
                </a:solidFill>
                <a:latin typeface="Arial"/>
                <a:ea typeface="Arial"/>
                <a:cs typeface="Arial"/>
                <a:sym typeface="Arial"/>
              </a:rPr>
              <a:t>03</a:t>
            </a:r>
            <a:endParaRPr/>
          </a:p>
        </p:txBody>
      </p:sp>
      <p:sp>
        <p:nvSpPr>
          <p:cNvPr id="120" name="Google Shape;120;p3"/>
          <p:cNvSpPr/>
          <p:nvPr/>
        </p:nvSpPr>
        <p:spPr>
          <a:xfrm>
            <a:off x="11047470" y="2372266"/>
            <a:ext cx="1055905" cy="1055905"/>
          </a:xfrm>
          <a:custGeom>
            <a:rect b="b" l="l" r="r" t="t"/>
            <a:pathLst>
              <a:path extrusionOk="0" h="2311400" w="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1047470" y="3510680"/>
            <a:ext cx="1055905" cy="1055905"/>
          </a:xfrm>
          <a:custGeom>
            <a:rect b="b" l="l" r="r" t="t"/>
            <a:pathLst>
              <a:path extrusionOk="0" h="2311400" w="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047470" y="4642634"/>
            <a:ext cx="1055905" cy="1055905"/>
          </a:xfrm>
          <a:custGeom>
            <a:rect b="b" l="l" r="r" t="t"/>
            <a:pathLst>
              <a:path extrusionOk="0" h="2311400" w="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1047470" y="5768457"/>
            <a:ext cx="1055905" cy="1055905"/>
          </a:xfrm>
          <a:custGeom>
            <a:rect b="b" l="l" r="r" t="t"/>
            <a:pathLst>
              <a:path extrusionOk="0" h="2311400" w="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1047470" y="1205278"/>
            <a:ext cx="1055905" cy="1055905"/>
          </a:xfrm>
          <a:custGeom>
            <a:rect b="b" l="l" r="r" t="t"/>
            <a:pathLst>
              <a:path extrusionOk="0" h="2311400" w="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1047470" y="6899525"/>
            <a:ext cx="1055905" cy="1055905"/>
          </a:xfrm>
          <a:custGeom>
            <a:rect b="b" l="l" r="r" t="t"/>
            <a:pathLst>
              <a:path extrusionOk="0" h="2311400" w="2311400">
                <a:moveTo>
                  <a:pt x="2006600" y="0"/>
                </a:moveTo>
                <a:lnTo>
                  <a:pt x="304800" y="0"/>
                </a:lnTo>
                <a:cubicBezTo>
                  <a:pt x="135890" y="0"/>
                  <a:pt x="0" y="135890"/>
                  <a:pt x="0" y="304800"/>
                </a:cubicBezTo>
                <a:lnTo>
                  <a:pt x="0" y="2006600"/>
                </a:lnTo>
                <a:cubicBezTo>
                  <a:pt x="0" y="2175510"/>
                  <a:pt x="135890" y="2311400"/>
                  <a:pt x="304800" y="2311400"/>
                </a:cubicBezTo>
                <a:lnTo>
                  <a:pt x="2006600" y="2311400"/>
                </a:lnTo>
                <a:cubicBezTo>
                  <a:pt x="2175510" y="2311400"/>
                  <a:pt x="2311400" y="2175510"/>
                  <a:pt x="2311400" y="2006600"/>
                </a:cubicBezTo>
                <a:lnTo>
                  <a:pt x="2311400" y="304800"/>
                </a:lnTo>
                <a:cubicBezTo>
                  <a:pt x="2311400" y="135890"/>
                  <a:pt x="2175510" y="0"/>
                  <a:pt x="2006600"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11312676" y="1518408"/>
            <a:ext cx="532132" cy="429643"/>
          </a:xfrm>
          <a:custGeom>
            <a:rect b="b" l="l" r="r" t="t"/>
            <a:pathLst>
              <a:path extrusionOk="0"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noFill/>
          </a:ln>
        </p:spPr>
      </p:sp>
      <p:sp>
        <p:nvSpPr>
          <p:cNvPr id="127" name="Google Shape;127;p3"/>
          <p:cNvSpPr txBox="1"/>
          <p:nvPr/>
        </p:nvSpPr>
        <p:spPr>
          <a:xfrm>
            <a:off x="12911975" y="1513905"/>
            <a:ext cx="4347325" cy="38850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rgbClr val="FFFFFF"/>
                </a:solidFill>
                <a:latin typeface="Arial"/>
                <a:ea typeface="Arial"/>
                <a:cs typeface="Arial"/>
                <a:sym typeface="Arial"/>
              </a:rPr>
              <a:t>Perencanaan</a:t>
            </a:r>
            <a:endParaRPr/>
          </a:p>
        </p:txBody>
      </p:sp>
      <p:sp>
        <p:nvSpPr>
          <p:cNvPr id="128" name="Google Shape;128;p3"/>
          <p:cNvSpPr txBox="1"/>
          <p:nvPr/>
        </p:nvSpPr>
        <p:spPr>
          <a:xfrm>
            <a:off x="12911975" y="2680893"/>
            <a:ext cx="4347325" cy="38850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rgbClr val="FFFFFF"/>
                </a:solidFill>
                <a:latin typeface="Arial"/>
                <a:ea typeface="Arial"/>
                <a:cs typeface="Arial"/>
                <a:sym typeface="Arial"/>
              </a:rPr>
              <a:t>Implementasi</a:t>
            </a:r>
            <a:endParaRPr/>
          </a:p>
        </p:txBody>
      </p:sp>
      <p:sp>
        <p:nvSpPr>
          <p:cNvPr id="129" name="Google Shape;129;p3"/>
          <p:cNvSpPr txBox="1"/>
          <p:nvPr/>
        </p:nvSpPr>
        <p:spPr>
          <a:xfrm>
            <a:off x="12911975" y="3819307"/>
            <a:ext cx="4347325" cy="38850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rgbClr val="FFFFFF"/>
                </a:solidFill>
                <a:latin typeface="Arial"/>
                <a:ea typeface="Arial"/>
                <a:cs typeface="Arial"/>
                <a:sym typeface="Arial"/>
              </a:rPr>
              <a:t>Tes Perangkat Lunak</a:t>
            </a:r>
            <a:endParaRPr/>
          </a:p>
        </p:txBody>
      </p:sp>
      <p:sp>
        <p:nvSpPr>
          <p:cNvPr id="130" name="Google Shape;130;p3"/>
          <p:cNvSpPr txBox="1"/>
          <p:nvPr/>
        </p:nvSpPr>
        <p:spPr>
          <a:xfrm>
            <a:off x="12911975" y="4951261"/>
            <a:ext cx="4347325" cy="38850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rgbClr val="FFFFFF"/>
                </a:solidFill>
                <a:latin typeface="Arial"/>
                <a:ea typeface="Arial"/>
                <a:cs typeface="Arial"/>
                <a:sym typeface="Arial"/>
              </a:rPr>
              <a:t>Dokumentasi</a:t>
            </a:r>
            <a:endParaRPr/>
          </a:p>
        </p:txBody>
      </p:sp>
      <p:sp>
        <p:nvSpPr>
          <p:cNvPr id="131" name="Google Shape;131;p3"/>
          <p:cNvSpPr txBox="1"/>
          <p:nvPr/>
        </p:nvSpPr>
        <p:spPr>
          <a:xfrm>
            <a:off x="12911975" y="6077084"/>
            <a:ext cx="4347325" cy="38850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rgbClr val="FFFFFF"/>
                </a:solidFill>
                <a:latin typeface="Arial"/>
                <a:ea typeface="Arial"/>
                <a:cs typeface="Arial"/>
                <a:sym typeface="Arial"/>
              </a:rPr>
              <a:t>Deployment</a:t>
            </a:r>
            <a:endParaRPr/>
          </a:p>
        </p:txBody>
      </p:sp>
      <p:sp>
        <p:nvSpPr>
          <p:cNvPr id="132" name="Google Shape;132;p3"/>
          <p:cNvSpPr txBox="1"/>
          <p:nvPr/>
        </p:nvSpPr>
        <p:spPr>
          <a:xfrm>
            <a:off x="12911975" y="7208152"/>
            <a:ext cx="4347325" cy="38850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rgbClr val="FFFFFF"/>
                </a:solidFill>
                <a:latin typeface="Arial"/>
                <a:ea typeface="Arial"/>
                <a:cs typeface="Arial"/>
                <a:sym typeface="Arial"/>
              </a:rPr>
              <a:t>Pemeliharaan Perangkat Lunak</a:t>
            </a:r>
            <a:endParaRPr/>
          </a:p>
        </p:txBody>
      </p:sp>
      <p:sp>
        <p:nvSpPr>
          <p:cNvPr id="133" name="Google Shape;133;p3"/>
          <p:cNvSpPr/>
          <p:nvPr/>
        </p:nvSpPr>
        <p:spPr>
          <a:xfrm>
            <a:off x="11309357" y="2685397"/>
            <a:ext cx="532132" cy="429643"/>
          </a:xfrm>
          <a:custGeom>
            <a:rect b="b" l="l" r="r" t="t"/>
            <a:pathLst>
              <a:path extrusionOk="0"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noFill/>
          </a:ln>
        </p:spPr>
      </p:sp>
      <p:sp>
        <p:nvSpPr>
          <p:cNvPr id="134" name="Google Shape;134;p3"/>
          <p:cNvSpPr/>
          <p:nvPr/>
        </p:nvSpPr>
        <p:spPr>
          <a:xfrm>
            <a:off x="11309357" y="3823810"/>
            <a:ext cx="532132" cy="429643"/>
          </a:xfrm>
          <a:custGeom>
            <a:rect b="b" l="l" r="r" t="t"/>
            <a:pathLst>
              <a:path extrusionOk="0"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noFill/>
          </a:ln>
        </p:spPr>
      </p:sp>
      <p:sp>
        <p:nvSpPr>
          <p:cNvPr id="135" name="Google Shape;135;p3"/>
          <p:cNvSpPr/>
          <p:nvPr/>
        </p:nvSpPr>
        <p:spPr>
          <a:xfrm>
            <a:off x="11312676" y="4955765"/>
            <a:ext cx="532132" cy="429643"/>
          </a:xfrm>
          <a:custGeom>
            <a:rect b="b" l="l" r="r" t="t"/>
            <a:pathLst>
              <a:path extrusionOk="0"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noFill/>
          </a:ln>
        </p:spPr>
      </p:sp>
      <p:sp>
        <p:nvSpPr>
          <p:cNvPr id="136" name="Google Shape;136;p3"/>
          <p:cNvSpPr/>
          <p:nvPr/>
        </p:nvSpPr>
        <p:spPr>
          <a:xfrm>
            <a:off x="11312676" y="6081587"/>
            <a:ext cx="532132" cy="429643"/>
          </a:xfrm>
          <a:custGeom>
            <a:rect b="b" l="l" r="r" t="t"/>
            <a:pathLst>
              <a:path extrusionOk="0"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noFill/>
          </a:ln>
        </p:spPr>
      </p:sp>
      <p:sp>
        <p:nvSpPr>
          <p:cNvPr id="137" name="Google Shape;137;p3"/>
          <p:cNvSpPr/>
          <p:nvPr/>
        </p:nvSpPr>
        <p:spPr>
          <a:xfrm>
            <a:off x="11312676" y="7212655"/>
            <a:ext cx="532132" cy="429643"/>
          </a:xfrm>
          <a:custGeom>
            <a:rect b="b" l="l" r="r" t="t"/>
            <a:pathLst>
              <a:path extrusionOk="0"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41" name="Shape 141"/>
        <p:cNvGrpSpPr/>
        <p:nvPr/>
      </p:nvGrpSpPr>
      <p:grpSpPr>
        <a:xfrm>
          <a:off x="0" y="0"/>
          <a:ext cx="0" cy="0"/>
          <a:chOff x="0" y="0"/>
          <a:chExt cx="0" cy="0"/>
        </a:xfrm>
      </p:grpSpPr>
      <p:grpSp>
        <p:nvGrpSpPr>
          <p:cNvPr id="142" name="Google Shape;142;p4"/>
          <p:cNvGrpSpPr/>
          <p:nvPr/>
        </p:nvGrpSpPr>
        <p:grpSpPr>
          <a:xfrm>
            <a:off x="1028700" y="5460868"/>
            <a:ext cx="112078" cy="5810374"/>
            <a:chOff x="0" y="0"/>
            <a:chExt cx="149437" cy="7747165"/>
          </a:xfrm>
        </p:grpSpPr>
        <p:sp>
          <p:nvSpPr>
            <p:cNvPr id="143" name="Google Shape;143;p4"/>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4"/>
          <p:cNvSpPr txBox="1"/>
          <p:nvPr/>
        </p:nvSpPr>
        <p:spPr>
          <a:xfrm>
            <a:off x="662965" y="4034235"/>
            <a:ext cx="955625" cy="436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200" u="none" cap="none" strike="noStrike">
                <a:solidFill>
                  <a:srgbClr val="FFFFFF"/>
                </a:solidFill>
                <a:latin typeface="Arial"/>
                <a:ea typeface="Arial"/>
                <a:cs typeface="Arial"/>
                <a:sym typeface="Arial"/>
              </a:rPr>
              <a:t>04</a:t>
            </a:r>
            <a:endParaRPr/>
          </a:p>
        </p:txBody>
      </p:sp>
      <p:sp>
        <p:nvSpPr>
          <p:cNvPr id="146" name="Google Shape;146;p4"/>
          <p:cNvSpPr txBox="1"/>
          <p:nvPr/>
        </p:nvSpPr>
        <p:spPr>
          <a:xfrm>
            <a:off x="2450909" y="2385206"/>
            <a:ext cx="6375003"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C033"/>
                </a:solidFill>
                <a:latin typeface="Arial"/>
                <a:ea typeface="Arial"/>
                <a:cs typeface="Arial"/>
                <a:sym typeface="Arial"/>
              </a:rPr>
              <a:t>Perencanaan</a:t>
            </a:r>
            <a:endParaRPr/>
          </a:p>
        </p:txBody>
      </p:sp>
      <p:sp>
        <p:nvSpPr>
          <p:cNvPr id="147" name="Google Shape;147;p4"/>
          <p:cNvSpPr txBox="1"/>
          <p:nvPr/>
        </p:nvSpPr>
        <p:spPr>
          <a:xfrm>
            <a:off x="2450909" y="4011221"/>
            <a:ext cx="10183648" cy="79887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rgbClr val="FFFFFF"/>
                </a:solidFill>
                <a:latin typeface="Arial"/>
                <a:ea typeface="Arial"/>
                <a:cs typeface="Arial"/>
                <a:sym typeface="Arial"/>
              </a:rPr>
              <a:t>Pada langkah ini pengembang dan klien membuat rencana tentang kebutuhan dari perangkat lunak yang akan dibuat </a:t>
            </a:r>
            <a:endParaRPr/>
          </a:p>
        </p:txBody>
      </p:sp>
      <p:pic>
        <p:nvPicPr>
          <p:cNvPr id="148" name="Google Shape;148;p4"/>
          <p:cNvPicPr preferRelativeResize="0"/>
          <p:nvPr/>
        </p:nvPicPr>
        <p:blipFill rotWithShape="1">
          <a:blip r:embed="rId3">
            <a:alphaModFix/>
          </a:blip>
          <a:srcRect b="0" l="0" r="0" t="0"/>
          <a:stretch/>
        </p:blipFill>
        <p:spPr>
          <a:xfrm>
            <a:off x="16825656" y="9150283"/>
            <a:ext cx="433644" cy="108017"/>
          </a:xfrm>
          <a:prstGeom prst="rect">
            <a:avLst/>
          </a:prstGeom>
          <a:noFill/>
          <a:ln>
            <a:noFill/>
          </a:ln>
        </p:spPr>
      </p:pic>
      <p:sp>
        <p:nvSpPr>
          <p:cNvPr id="149" name="Google Shape;149;p4"/>
          <p:cNvSpPr txBox="1"/>
          <p:nvPr/>
        </p:nvSpPr>
        <p:spPr>
          <a:xfrm>
            <a:off x="2450909" y="5585168"/>
            <a:ext cx="6375003"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C000"/>
                </a:solidFill>
                <a:latin typeface="Calibri"/>
                <a:ea typeface="Calibri"/>
                <a:cs typeface="Calibri"/>
                <a:sym typeface="Calibri"/>
              </a:rPr>
              <a:t>Implementasi</a:t>
            </a:r>
            <a:endParaRPr b="0" i="0" sz="1800" u="none" cap="none" strike="noStrike">
              <a:solidFill>
                <a:srgbClr val="FFC000"/>
              </a:solidFill>
              <a:latin typeface="Calibri"/>
              <a:ea typeface="Calibri"/>
              <a:cs typeface="Calibri"/>
              <a:sym typeface="Calibri"/>
            </a:endParaRPr>
          </a:p>
        </p:txBody>
      </p:sp>
      <p:sp>
        <p:nvSpPr>
          <p:cNvPr id="150" name="Google Shape;150;p4"/>
          <p:cNvSpPr txBox="1"/>
          <p:nvPr/>
        </p:nvSpPr>
        <p:spPr>
          <a:xfrm>
            <a:off x="2450909" y="7211183"/>
            <a:ext cx="10183648" cy="378886"/>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chemeClr val="lt1"/>
                </a:solidFill>
                <a:latin typeface="Calibri"/>
                <a:ea typeface="Calibri"/>
                <a:cs typeface="Calibri"/>
                <a:sym typeface="Calibri"/>
              </a:rPr>
              <a:t>bagian dari proses dimana programmer melakukan pengkodean perangkat lunak.</a:t>
            </a:r>
            <a:endParaRPr b="0" i="0" sz="21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4" name="Shape 154"/>
        <p:cNvGrpSpPr/>
        <p:nvPr/>
      </p:nvGrpSpPr>
      <p:grpSpPr>
        <a:xfrm>
          <a:off x="0" y="0"/>
          <a:ext cx="0" cy="0"/>
          <a:chOff x="0" y="0"/>
          <a:chExt cx="0" cy="0"/>
        </a:xfrm>
      </p:grpSpPr>
      <p:grpSp>
        <p:nvGrpSpPr>
          <p:cNvPr id="155" name="Google Shape;155;p5"/>
          <p:cNvGrpSpPr/>
          <p:nvPr/>
        </p:nvGrpSpPr>
        <p:grpSpPr>
          <a:xfrm>
            <a:off x="1028700" y="5460868"/>
            <a:ext cx="112078" cy="5810374"/>
            <a:chOff x="0" y="0"/>
            <a:chExt cx="149437" cy="7747165"/>
          </a:xfrm>
        </p:grpSpPr>
        <p:sp>
          <p:nvSpPr>
            <p:cNvPr id="156" name="Google Shape;156;p5"/>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5"/>
          <p:cNvSpPr txBox="1"/>
          <p:nvPr/>
        </p:nvSpPr>
        <p:spPr>
          <a:xfrm>
            <a:off x="662965" y="4034235"/>
            <a:ext cx="955625" cy="436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200" u="none" cap="none" strike="noStrike">
                <a:solidFill>
                  <a:srgbClr val="FFFFFF"/>
                </a:solidFill>
                <a:latin typeface="Arial"/>
                <a:ea typeface="Arial"/>
                <a:cs typeface="Arial"/>
                <a:sym typeface="Arial"/>
              </a:rPr>
              <a:t>05</a:t>
            </a:r>
            <a:endParaRPr/>
          </a:p>
        </p:txBody>
      </p:sp>
      <p:sp>
        <p:nvSpPr>
          <p:cNvPr id="159" name="Google Shape;159;p5"/>
          <p:cNvSpPr txBox="1"/>
          <p:nvPr/>
        </p:nvSpPr>
        <p:spPr>
          <a:xfrm>
            <a:off x="2450909" y="2385206"/>
            <a:ext cx="9911833"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8000" u="none" cap="none" strike="noStrike">
                <a:solidFill>
                  <a:srgbClr val="FFC000"/>
                </a:solidFill>
                <a:latin typeface="Calibri"/>
                <a:ea typeface="Calibri"/>
                <a:cs typeface="Calibri"/>
                <a:sym typeface="Calibri"/>
              </a:rPr>
              <a:t>Tes perangkat lunak</a:t>
            </a:r>
            <a:endParaRPr b="1" i="0" sz="1800" u="none" cap="none" strike="noStrike">
              <a:solidFill>
                <a:srgbClr val="FFC000"/>
              </a:solidFill>
              <a:latin typeface="Calibri"/>
              <a:ea typeface="Calibri"/>
              <a:cs typeface="Calibri"/>
              <a:sym typeface="Calibri"/>
            </a:endParaRPr>
          </a:p>
        </p:txBody>
      </p:sp>
      <p:sp>
        <p:nvSpPr>
          <p:cNvPr id="160" name="Google Shape;160;p5"/>
          <p:cNvSpPr txBox="1"/>
          <p:nvPr/>
        </p:nvSpPr>
        <p:spPr>
          <a:xfrm>
            <a:off x="2450909" y="4011221"/>
            <a:ext cx="10183648" cy="789255"/>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rgbClr val="F2F2F2"/>
                </a:solidFill>
                <a:latin typeface="Calibri"/>
                <a:ea typeface="Calibri"/>
                <a:cs typeface="Calibri"/>
                <a:sym typeface="Calibri"/>
              </a:rPr>
              <a:t>disini perangkat lunak yang telah dibuat di tes oleh bagian kontrol kualitas agar bug yang ditemukan bisa segera diperbaiki dan kualitas perangkat lunak terjaga.</a:t>
            </a:r>
            <a:endParaRPr b="0" i="0" sz="1800" u="none" cap="none" strike="noStrike">
              <a:solidFill>
                <a:srgbClr val="F2F2F2"/>
              </a:solidFill>
              <a:latin typeface="Calibri"/>
              <a:ea typeface="Calibri"/>
              <a:cs typeface="Calibri"/>
              <a:sym typeface="Calibri"/>
            </a:endParaRPr>
          </a:p>
        </p:txBody>
      </p:sp>
      <p:pic>
        <p:nvPicPr>
          <p:cNvPr id="161" name="Google Shape;161;p5"/>
          <p:cNvPicPr preferRelativeResize="0"/>
          <p:nvPr/>
        </p:nvPicPr>
        <p:blipFill rotWithShape="1">
          <a:blip r:embed="rId3">
            <a:alphaModFix/>
          </a:blip>
          <a:srcRect b="0" l="0" r="0" t="0"/>
          <a:stretch/>
        </p:blipFill>
        <p:spPr>
          <a:xfrm>
            <a:off x="16825656" y="9150283"/>
            <a:ext cx="433644" cy="108017"/>
          </a:xfrm>
          <a:prstGeom prst="rect">
            <a:avLst/>
          </a:prstGeom>
          <a:noFill/>
          <a:ln>
            <a:noFill/>
          </a:ln>
        </p:spPr>
      </p:pic>
      <p:sp>
        <p:nvSpPr>
          <p:cNvPr id="162" name="Google Shape;162;p5"/>
          <p:cNvSpPr txBox="1"/>
          <p:nvPr/>
        </p:nvSpPr>
        <p:spPr>
          <a:xfrm>
            <a:off x="2450909" y="5585168"/>
            <a:ext cx="6375003"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C000"/>
                </a:solidFill>
                <a:latin typeface="Calibri"/>
                <a:ea typeface="Calibri"/>
                <a:cs typeface="Calibri"/>
                <a:sym typeface="Calibri"/>
              </a:rPr>
              <a:t>Dokumentasi</a:t>
            </a:r>
            <a:endParaRPr b="0" i="0" sz="1800" u="none" cap="none" strike="noStrike">
              <a:solidFill>
                <a:srgbClr val="FFC000"/>
              </a:solidFill>
              <a:latin typeface="Calibri"/>
              <a:ea typeface="Calibri"/>
              <a:cs typeface="Calibri"/>
              <a:sym typeface="Calibri"/>
            </a:endParaRPr>
          </a:p>
        </p:txBody>
      </p:sp>
      <p:sp>
        <p:nvSpPr>
          <p:cNvPr id="163" name="Google Shape;163;p5"/>
          <p:cNvSpPr txBox="1"/>
          <p:nvPr/>
        </p:nvSpPr>
        <p:spPr>
          <a:xfrm>
            <a:off x="2450909" y="7211183"/>
            <a:ext cx="10183648" cy="789255"/>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rgbClr val="F2F2F2"/>
                </a:solidFill>
                <a:latin typeface="Calibri"/>
                <a:ea typeface="Calibri"/>
                <a:cs typeface="Calibri"/>
                <a:sym typeface="Calibri"/>
              </a:rPr>
              <a:t>setelah dilakukan tes perangkat lunak langkah selanjutnya yaitu proses dokumentasi perangkat lunak untuk mempermudah proses maintenanance kedepannya.</a:t>
            </a:r>
            <a:endParaRPr b="0" i="0" sz="1800" u="none" cap="none" strike="noStrike">
              <a:solidFill>
                <a:srgbClr val="F2F2F2"/>
              </a:solidFill>
              <a:latin typeface="Calibri"/>
              <a:ea typeface="Calibri"/>
              <a:cs typeface="Calibri"/>
              <a:sym typeface="Calibri"/>
            </a:endParaRPr>
          </a:p>
        </p:txBody>
      </p:sp>
      <p:sp>
        <p:nvSpPr>
          <p:cNvPr id="164" name="Google Shape;164;p5"/>
          <p:cNvSpPr txBox="1"/>
          <p:nvPr/>
        </p:nvSpPr>
        <p:spPr>
          <a:xfrm>
            <a:off x="7772400" y="4914900"/>
            <a:ext cx="2743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8" name="Shape 168"/>
        <p:cNvGrpSpPr/>
        <p:nvPr/>
      </p:nvGrpSpPr>
      <p:grpSpPr>
        <a:xfrm>
          <a:off x="0" y="0"/>
          <a:ext cx="0" cy="0"/>
          <a:chOff x="0" y="0"/>
          <a:chExt cx="0" cy="0"/>
        </a:xfrm>
      </p:grpSpPr>
      <p:grpSp>
        <p:nvGrpSpPr>
          <p:cNvPr id="169" name="Google Shape;169;p6"/>
          <p:cNvGrpSpPr/>
          <p:nvPr/>
        </p:nvGrpSpPr>
        <p:grpSpPr>
          <a:xfrm>
            <a:off x="1028700" y="5460868"/>
            <a:ext cx="112078" cy="5810374"/>
            <a:chOff x="0" y="0"/>
            <a:chExt cx="149437" cy="7747165"/>
          </a:xfrm>
        </p:grpSpPr>
        <p:sp>
          <p:nvSpPr>
            <p:cNvPr id="170" name="Google Shape;170;p6"/>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6"/>
          <p:cNvSpPr txBox="1"/>
          <p:nvPr/>
        </p:nvSpPr>
        <p:spPr>
          <a:xfrm>
            <a:off x="662965" y="4034235"/>
            <a:ext cx="955625" cy="436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200" u="none" cap="none" strike="noStrike">
                <a:solidFill>
                  <a:srgbClr val="FFFFFF"/>
                </a:solidFill>
                <a:latin typeface="Arial"/>
                <a:ea typeface="Arial"/>
                <a:cs typeface="Arial"/>
                <a:sym typeface="Arial"/>
              </a:rPr>
              <a:t>06</a:t>
            </a:r>
            <a:endParaRPr/>
          </a:p>
        </p:txBody>
      </p:sp>
      <p:sp>
        <p:nvSpPr>
          <p:cNvPr id="173" name="Google Shape;173;p6"/>
          <p:cNvSpPr txBox="1"/>
          <p:nvPr/>
        </p:nvSpPr>
        <p:spPr>
          <a:xfrm>
            <a:off x="2450909" y="2385206"/>
            <a:ext cx="9911833"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C000"/>
                </a:solidFill>
                <a:latin typeface="Calibri"/>
                <a:ea typeface="Calibri"/>
                <a:cs typeface="Calibri"/>
                <a:sym typeface="Calibri"/>
              </a:rPr>
              <a:t>Deployment</a:t>
            </a:r>
            <a:endParaRPr b="0" i="0" sz="1800" u="none" cap="none" strike="noStrike">
              <a:solidFill>
                <a:srgbClr val="FFC000"/>
              </a:solidFill>
              <a:latin typeface="Calibri"/>
              <a:ea typeface="Calibri"/>
              <a:cs typeface="Calibri"/>
              <a:sym typeface="Calibri"/>
            </a:endParaRPr>
          </a:p>
        </p:txBody>
      </p:sp>
      <p:sp>
        <p:nvSpPr>
          <p:cNvPr id="174" name="Google Shape;174;p6"/>
          <p:cNvSpPr txBox="1"/>
          <p:nvPr/>
        </p:nvSpPr>
        <p:spPr>
          <a:xfrm>
            <a:off x="2450909" y="4011221"/>
            <a:ext cx="10183648" cy="789255"/>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rgbClr val="F2F2F2"/>
                </a:solidFill>
                <a:latin typeface="Calibri"/>
                <a:ea typeface="Calibri"/>
                <a:cs typeface="Calibri"/>
                <a:sym typeface="Calibri"/>
              </a:rPr>
              <a:t>Proses yang dilakukan oleh penjamin kualitas untuk menguji kualitas sistem. Setelah sistem memenuhi syarat maka perangkat lunak siap dideployment.</a:t>
            </a:r>
            <a:endParaRPr b="0" i="0" sz="1800" u="none" cap="none" strike="noStrike">
              <a:solidFill>
                <a:srgbClr val="F2F2F2"/>
              </a:solidFill>
              <a:latin typeface="Calibri"/>
              <a:ea typeface="Calibri"/>
              <a:cs typeface="Calibri"/>
              <a:sym typeface="Calibri"/>
            </a:endParaRPr>
          </a:p>
        </p:txBody>
      </p:sp>
      <p:pic>
        <p:nvPicPr>
          <p:cNvPr id="175" name="Google Shape;175;p6"/>
          <p:cNvPicPr preferRelativeResize="0"/>
          <p:nvPr/>
        </p:nvPicPr>
        <p:blipFill rotWithShape="1">
          <a:blip r:embed="rId3">
            <a:alphaModFix/>
          </a:blip>
          <a:srcRect b="0" l="0" r="0" t="0"/>
          <a:stretch/>
        </p:blipFill>
        <p:spPr>
          <a:xfrm>
            <a:off x="16825656" y="9150283"/>
            <a:ext cx="433644" cy="108017"/>
          </a:xfrm>
          <a:prstGeom prst="rect">
            <a:avLst/>
          </a:prstGeom>
          <a:noFill/>
          <a:ln>
            <a:noFill/>
          </a:ln>
        </p:spPr>
      </p:pic>
      <p:sp>
        <p:nvSpPr>
          <p:cNvPr id="176" name="Google Shape;176;p6"/>
          <p:cNvSpPr txBox="1"/>
          <p:nvPr/>
        </p:nvSpPr>
        <p:spPr>
          <a:xfrm>
            <a:off x="2450909" y="5585168"/>
            <a:ext cx="14943310" cy="112851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C000"/>
                </a:solidFill>
                <a:latin typeface="Calibri"/>
                <a:ea typeface="Calibri"/>
                <a:cs typeface="Calibri"/>
                <a:sym typeface="Calibri"/>
              </a:rPr>
              <a:t>Pemeliharaan Perangkat Lunak</a:t>
            </a:r>
            <a:endParaRPr b="0" i="0" sz="1800" u="none" cap="none" strike="noStrike">
              <a:solidFill>
                <a:srgbClr val="FFC000"/>
              </a:solidFill>
              <a:latin typeface="Calibri"/>
              <a:ea typeface="Calibri"/>
              <a:cs typeface="Calibri"/>
              <a:sym typeface="Calibri"/>
            </a:endParaRPr>
          </a:p>
        </p:txBody>
      </p:sp>
      <p:sp>
        <p:nvSpPr>
          <p:cNvPr id="177" name="Google Shape;177;p6"/>
          <p:cNvSpPr txBox="1"/>
          <p:nvPr/>
        </p:nvSpPr>
        <p:spPr>
          <a:xfrm>
            <a:off x="2450909" y="7211183"/>
            <a:ext cx="10183648" cy="789255"/>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100" u="none" cap="none" strike="noStrike">
                <a:solidFill>
                  <a:srgbClr val="F2F2F2"/>
                </a:solidFill>
                <a:latin typeface="Calibri"/>
                <a:ea typeface="Calibri"/>
                <a:cs typeface="Calibri"/>
                <a:sym typeface="Calibri"/>
              </a:rPr>
              <a:t>Tidak ada perangkat lunak yang 100% bebas dari bug, oleh karena itu sangatlah penting agar perangkat lunak dipelihara secara berkala.</a:t>
            </a:r>
            <a:endParaRPr b="0" i="0" sz="1800" u="none" cap="none" strike="noStrike">
              <a:solidFill>
                <a:srgbClr val="F2F2F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81" name="Shape 181"/>
        <p:cNvGrpSpPr/>
        <p:nvPr/>
      </p:nvGrpSpPr>
      <p:grpSpPr>
        <a:xfrm>
          <a:off x="0" y="0"/>
          <a:ext cx="0" cy="0"/>
          <a:chOff x="0" y="0"/>
          <a:chExt cx="0" cy="0"/>
        </a:xfrm>
      </p:grpSpPr>
      <p:grpSp>
        <p:nvGrpSpPr>
          <p:cNvPr id="182" name="Google Shape;182;p7"/>
          <p:cNvGrpSpPr/>
          <p:nvPr/>
        </p:nvGrpSpPr>
        <p:grpSpPr>
          <a:xfrm>
            <a:off x="1028700" y="5460868"/>
            <a:ext cx="112078" cy="5810374"/>
            <a:chOff x="0" y="0"/>
            <a:chExt cx="149437" cy="7747165"/>
          </a:xfrm>
        </p:grpSpPr>
        <p:sp>
          <p:nvSpPr>
            <p:cNvPr id="183" name="Google Shape;183;p7"/>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7"/>
          <p:cNvSpPr/>
          <p:nvPr/>
        </p:nvSpPr>
        <p:spPr>
          <a:xfrm>
            <a:off x="-2519" y="4641401"/>
            <a:ext cx="18293045" cy="2728538"/>
          </a:xfrm>
          <a:custGeom>
            <a:rect b="b" l="l" r="r" t="t"/>
            <a:pathLst>
              <a:path extrusionOk="0" h="2623594" w="17589466">
                <a:moveTo>
                  <a:pt x="17284666" y="0"/>
                </a:moveTo>
                <a:lnTo>
                  <a:pt x="304800" y="0"/>
                </a:lnTo>
                <a:cubicBezTo>
                  <a:pt x="135890" y="0"/>
                  <a:pt x="0" y="135890"/>
                  <a:pt x="0" y="304800"/>
                </a:cubicBezTo>
                <a:lnTo>
                  <a:pt x="0" y="2318794"/>
                </a:lnTo>
                <a:cubicBezTo>
                  <a:pt x="0" y="2487704"/>
                  <a:pt x="135890" y="2623594"/>
                  <a:pt x="304800" y="2623594"/>
                </a:cubicBezTo>
                <a:lnTo>
                  <a:pt x="17284666" y="2623594"/>
                </a:lnTo>
                <a:cubicBezTo>
                  <a:pt x="17453577" y="2623594"/>
                  <a:pt x="17589466" y="2487704"/>
                  <a:pt x="17589466" y="2318794"/>
                </a:cubicBezTo>
                <a:lnTo>
                  <a:pt x="17589466" y="304800"/>
                </a:lnTo>
                <a:cubicBezTo>
                  <a:pt x="17589466" y="135890"/>
                  <a:pt x="17453577" y="0"/>
                  <a:pt x="17284666" y="0"/>
                </a:cubicBezTo>
                <a:close/>
              </a:path>
            </a:pathLst>
          </a:custGeom>
          <a:solidFill>
            <a:srgbClr val="2E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txBox="1"/>
          <p:nvPr/>
        </p:nvSpPr>
        <p:spPr>
          <a:xfrm>
            <a:off x="662965" y="4034235"/>
            <a:ext cx="955500" cy="43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200" u="none" cap="none" strike="noStrike">
                <a:solidFill>
                  <a:srgbClr val="FFFFFF"/>
                </a:solidFill>
                <a:latin typeface="Arial"/>
                <a:ea typeface="Arial"/>
                <a:cs typeface="Arial"/>
                <a:sym typeface="Arial"/>
              </a:rPr>
              <a:t>08</a:t>
            </a:r>
            <a:endParaRPr/>
          </a:p>
        </p:txBody>
      </p:sp>
      <p:sp>
        <p:nvSpPr>
          <p:cNvPr id="187" name="Google Shape;187;p7"/>
          <p:cNvSpPr txBox="1"/>
          <p:nvPr/>
        </p:nvSpPr>
        <p:spPr>
          <a:xfrm>
            <a:off x="2788824" y="916504"/>
            <a:ext cx="14755138" cy="194457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800" u="none" cap="none" strike="noStrike">
                <a:solidFill>
                  <a:srgbClr val="FFFFFF"/>
                </a:solidFill>
                <a:latin typeface="Arial"/>
                <a:ea typeface="Arial"/>
                <a:cs typeface="Arial"/>
                <a:sym typeface="Arial"/>
              </a:rPr>
              <a:t>Kelebihan</a:t>
            </a:r>
            <a:endParaRPr/>
          </a:p>
          <a:p>
            <a:pPr indent="0" lvl="0" marL="0" marR="0" rtl="0" algn="l">
              <a:lnSpc>
                <a:spcPct val="110000"/>
              </a:lnSpc>
              <a:spcBef>
                <a:spcPts val="0"/>
              </a:spcBef>
              <a:spcAft>
                <a:spcPts val="0"/>
              </a:spcAft>
              <a:buNone/>
            </a:pPr>
            <a:r>
              <a:rPr b="0" i="0" lang="en-US" sz="6800" u="none" cap="none" strike="noStrike">
                <a:solidFill>
                  <a:srgbClr val="FFC033"/>
                </a:solidFill>
                <a:latin typeface="Arial"/>
                <a:ea typeface="Arial"/>
                <a:cs typeface="Arial"/>
                <a:sym typeface="Arial"/>
              </a:rPr>
              <a:t>Agile Software Development</a:t>
            </a:r>
            <a:endParaRPr/>
          </a:p>
        </p:txBody>
      </p:sp>
      <p:sp>
        <p:nvSpPr>
          <p:cNvPr id="188" name="Google Shape;188;p7"/>
          <p:cNvSpPr txBox="1"/>
          <p:nvPr/>
        </p:nvSpPr>
        <p:spPr>
          <a:xfrm>
            <a:off x="519729" y="5258139"/>
            <a:ext cx="3074317" cy="97000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F2F2F2"/>
                </a:solidFill>
                <a:latin typeface="Calibri"/>
                <a:ea typeface="Calibri"/>
                <a:cs typeface="Calibri"/>
                <a:sym typeface="Calibri"/>
              </a:rPr>
              <a:t>Kualitas Software Lebih Baik</a:t>
            </a:r>
            <a:endParaRPr b="0" i="0" sz="1800" u="none" cap="none" strike="noStrike">
              <a:solidFill>
                <a:srgbClr val="F2F2F2"/>
              </a:solidFill>
              <a:latin typeface="Calibri"/>
              <a:ea typeface="Calibri"/>
              <a:cs typeface="Calibri"/>
              <a:sym typeface="Calibri"/>
            </a:endParaRPr>
          </a:p>
        </p:txBody>
      </p:sp>
      <p:sp>
        <p:nvSpPr>
          <p:cNvPr id="189" name="Google Shape;189;p7"/>
          <p:cNvSpPr txBox="1"/>
          <p:nvPr/>
        </p:nvSpPr>
        <p:spPr>
          <a:xfrm>
            <a:off x="3799526" y="5251067"/>
            <a:ext cx="2766402" cy="968342"/>
          </a:xfrm>
          <a:prstGeom prst="rect">
            <a:avLst/>
          </a:prstGeom>
          <a:noFill/>
          <a:ln>
            <a:noFill/>
          </a:ln>
        </p:spPr>
        <p:txBody>
          <a:bodyPr anchorCtr="0" anchor="t" bIns="0" lIns="0" spcFirstLastPara="1" rIns="0" wrap="square" tIns="0">
            <a:spAutoFit/>
          </a:bodyPr>
          <a:lstStyle/>
          <a:p>
            <a:pPr indent="0" lvl="0" marL="0" marR="0" rtl="0" algn="l">
              <a:lnSpc>
                <a:spcPct val="142509"/>
              </a:lnSpc>
              <a:spcBef>
                <a:spcPts val="0"/>
              </a:spcBef>
              <a:spcAft>
                <a:spcPts val="0"/>
              </a:spcAft>
              <a:buNone/>
            </a:pPr>
            <a:r>
              <a:rPr b="0" i="0" lang="en-US" sz="2750" u="none" cap="none" strike="noStrike">
                <a:solidFill>
                  <a:srgbClr val="F2F2F2"/>
                </a:solidFill>
                <a:latin typeface="Calibri"/>
                <a:ea typeface="Calibri"/>
                <a:cs typeface="Calibri"/>
                <a:sym typeface="Calibri"/>
              </a:rPr>
              <a:t>Konsumen Puas dan Lebih Dihargai</a:t>
            </a:r>
            <a:endParaRPr b="0" i="0" sz="1800" u="none" cap="none" strike="noStrike">
              <a:solidFill>
                <a:srgbClr val="F2F2F2"/>
              </a:solidFill>
              <a:latin typeface="Calibri"/>
              <a:ea typeface="Calibri"/>
              <a:cs typeface="Calibri"/>
              <a:sym typeface="Calibri"/>
            </a:endParaRPr>
          </a:p>
        </p:txBody>
      </p:sp>
      <p:sp>
        <p:nvSpPr>
          <p:cNvPr id="190" name="Google Shape;190;p7"/>
          <p:cNvSpPr txBox="1"/>
          <p:nvPr/>
        </p:nvSpPr>
        <p:spPr>
          <a:xfrm>
            <a:off x="7139828" y="5282817"/>
            <a:ext cx="3289977" cy="469872"/>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2800" u="none" cap="none" strike="noStrike">
                <a:solidFill>
                  <a:srgbClr val="F2F2F2"/>
                </a:solidFill>
                <a:latin typeface="Calibri"/>
                <a:ea typeface="Calibri"/>
                <a:cs typeface="Calibri"/>
                <a:sym typeface="Calibri"/>
              </a:rPr>
              <a:t>Fleksibilitas Tinggi</a:t>
            </a:r>
            <a:endParaRPr b="0" i="0" sz="2800" u="none" cap="none" strike="noStrike">
              <a:solidFill>
                <a:srgbClr val="F2F2F2"/>
              </a:solidFill>
              <a:latin typeface="Calibri"/>
              <a:ea typeface="Calibri"/>
              <a:cs typeface="Calibri"/>
              <a:sym typeface="Calibri"/>
            </a:endParaRPr>
          </a:p>
        </p:txBody>
      </p:sp>
      <p:sp>
        <p:nvSpPr>
          <p:cNvPr id="191" name="Google Shape;191;p7"/>
          <p:cNvSpPr/>
          <p:nvPr/>
        </p:nvSpPr>
        <p:spPr>
          <a:xfrm>
            <a:off x="5292184" y="4163751"/>
            <a:ext cx="331887" cy="333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8095799" y="4163001"/>
            <a:ext cx="331887" cy="333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11809014" y="4163001"/>
            <a:ext cx="333356" cy="3348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16030228" y="4147126"/>
            <a:ext cx="333356" cy="3348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txBox="1"/>
          <p:nvPr/>
        </p:nvSpPr>
        <p:spPr>
          <a:xfrm>
            <a:off x="10423220" y="5253974"/>
            <a:ext cx="3419373" cy="469872"/>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2800" u="none" cap="none" strike="noStrike">
                <a:solidFill>
                  <a:srgbClr val="F2F2F2"/>
                </a:solidFill>
                <a:latin typeface="Calibri"/>
                <a:ea typeface="Calibri"/>
                <a:cs typeface="Calibri"/>
                <a:sym typeface="Calibri"/>
              </a:rPr>
              <a:t>Software Cepat Selesai</a:t>
            </a:r>
            <a:endParaRPr b="0" i="0" sz="1800" u="none" cap="none" strike="noStrike">
              <a:solidFill>
                <a:srgbClr val="F2F2F2"/>
              </a:solidFill>
              <a:latin typeface="Calibri"/>
              <a:ea typeface="Calibri"/>
              <a:cs typeface="Calibri"/>
              <a:sym typeface="Calibri"/>
            </a:endParaRPr>
          </a:p>
        </p:txBody>
      </p:sp>
      <p:pic>
        <p:nvPicPr>
          <p:cNvPr id="196" name="Google Shape;196;p7"/>
          <p:cNvPicPr preferRelativeResize="0"/>
          <p:nvPr/>
        </p:nvPicPr>
        <p:blipFill rotWithShape="1">
          <a:blip r:embed="rId3">
            <a:alphaModFix/>
          </a:blip>
          <a:srcRect b="0" l="0" r="0" t="0"/>
          <a:stretch/>
        </p:blipFill>
        <p:spPr>
          <a:xfrm>
            <a:off x="16825656" y="9150283"/>
            <a:ext cx="433644" cy="108017"/>
          </a:xfrm>
          <a:prstGeom prst="rect">
            <a:avLst/>
          </a:prstGeom>
          <a:noFill/>
          <a:ln>
            <a:noFill/>
          </a:ln>
        </p:spPr>
      </p:pic>
      <p:sp>
        <p:nvSpPr>
          <p:cNvPr id="197" name="Google Shape;197;p7"/>
          <p:cNvSpPr/>
          <p:nvPr/>
        </p:nvSpPr>
        <p:spPr>
          <a:xfrm>
            <a:off x="2214759" y="4163738"/>
            <a:ext cx="331887" cy="333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txBox="1"/>
          <p:nvPr/>
        </p:nvSpPr>
        <p:spPr>
          <a:xfrm>
            <a:off x="14788845" y="5126973"/>
            <a:ext cx="3419373" cy="970009"/>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2800" u="none" cap="none" strike="noStrike">
                <a:solidFill>
                  <a:srgbClr val="F2F2F2"/>
                </a:solidFill>
                <a:latin typeface="Calibri"/>
                <a:ea typeface="Calibri"/>
                <a:cs typeface="Calibri"/>
                <a:sym typeface="Calibri"/>
              </a:rPr>
              <a:t>Pengembangan yang lebih terprediksi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02" name="Shape 202"/>
        <p:cNvGrpSpPr/>
        <p:nvPr/>
      </p:nvGrpSpPr>
      <p:grpSpPr>
        <a:xfrm>
          <a:off x="0" y="0"/>
          <a:ext cx="0" cy="0"/>
          <a:chOff x="0" y="0"/>
          <a:chExt cx="0" cy="0"/>
        </a:xfrm>
      </p:grpSpPr>
      <p:grpSp>
        <p:nvGrpSpPr>
          <p:cNvPr id="203" name="Google Shape;203;p8"/>
          <p:cNvGrpSpPr/>
          <p:nvPr/>
        </p:nvGrpSpPr>
        <p:grpSpPr>
          <a:xfrm>
            <a:off x="1028700" y="5460868"/>
            <a:ext cx="112078" cy="5810374"/>
            <a:chOff x="0" y="0"/>
            <a:chExt cx="149437" cy="7747165"/>
          </a:xfrm>
        </p:grpSpPr>
        <p:sp>
          <p:nvSpPr>
            <p:cNvPr id="204" name="Google Shape;204;p8"/>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8"/>
          <p:cNvSpPr txBox="1"/>
          <p:nvPr/>
        </p:nvSpPr>
        <p:spPr>
          <a:xfrm>
            <a:off x="662965" y="4034235"/>
            <a:ext cx="955625" cy="436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200" u="none" cap="none" strike="noStrike">
                <a:solidFill>
                  <a:srgbClr val="FFFFFF"/>
                </a:solidFill>
                <a:latin typeface="Arial"/>
                <a:ea typeface="Arial"/>
                <a:cs typeface="Arial"/>
                <a:sym typeface="Arial"/>
              </a:rPr>
              <a:t>09</a:t>
            </a:r>
            <a:endParaRPr/>
          </a:p>
        </p:txBody>
      </p:sp>
      <p:sp>
        <p:nvSpPr>
          <p:cNvPr id="207" name="Google Shape;207;p8"/>
          <p:cNvSpPr/>
          <p:nvPr/>
        </p:nvSpPr>
        <p:spPr>
          <a:xfrm>
            <a:off x="1787563" y="4470714"/>
            <a:ext cx="4950373" cy="3051519"/>
          </a:xfrm>
          <a:custGeom>
            <a:rect b="b" l="l" r="r" t="t"/>
            <a:pathLst>
              <a:path extrusionOk="0" h="4627032" w="7506272">
                <a:moveTo>
                  <a:pt x="7201472" y="0"/>
                </a:moveTo>
                <a:lnTo>
                  <a:pt x="304800" y="0"/>
                </a:lnTo>
                <a:cubicBezTo>
                  <a:pt x="135890" y="0"/>
                  <a:pt x="0" y="135890"/>
                  <a:pt x="0" y="304800"/>
                </a:cubicBezTo>
                <a:lnTo>
                  <a:pt x="0" y="4322232"/>
                </a:lnTo>
                <a:cubicBezTo>
                  <a:pt x="0" y="4491142"/>
                  <a:pt x="135890" y="4627032"/>
                  <a:pt x="304800" y="4627032"/>
                </a:cubicBezTo>
                <a:lnTo>
                  <a:pt x="7201472" y="4627032"/>
                </a:lnTo>
                <a:cubicBezTo>
                  <a:pt x="7370382" y="4627032"/>
                  <a:pt x="7506272" y="4491142"/>
                  <a:pt x="7506272" y="4322232"/>
                </a:cubicBezTo>
                <a:lnTo>
                  <a:pt x="7506272" y="304800"/>
                </a:lnTo>
                <a:cubicBezTo>
                  <a:pt x="7506272" y="135890"/>
                  <a:pt x="7370382" y="0"/>
                  <a:pt x="7201472"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8"/>
          <p:cNvPicPr preferRelativeResize="0"/>
          <p:nvPr/>
        </p:nvPicPr>
        <p:blipFill rotWithShape="1">
          <a:blip r:embed="rId3">
            <a:alphaModFix/>
          </a:blip>
          <a:srcRect b="0" l="0" r="0" t="0"/>
          <a:stretch/>
        </p:blipFill>
        <p:spPr>
          <a:xfrm>
            <a:off x="16825656" y="1055450"/>
            <a:ext cx="433644" cy="108017"/>
          </a:xfrm>
          <a:prstGeom prst="rect">
            <a:avLst/>
          </a:prstGeom>
          <a:noFill/>
          <a:ln>
            <a:noFill/>
          </a:ln>
        </p:spPr>
      </p:pic>
      <p:sp>
        <p:nvSpPr>
          <p:cNvPr id="209" name="Google Shape;209;p8"/>
          <p:cNvSpPr txBox="1"/>
          <p:nvPr/>
        </p:nvSpPr>
        <p:spPr>
          <a:xfrm>
            <a:off x="2714499" y="5477416"/>
            <a:ext cx="3541001" cy="97000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F2F2F2"/>
                </a:solidFill>
                <a:latin typeface="Calibri"/>
                <a:ea typeface="Calibri"/>
                <a:cs typeface="Calibri"/>
                <a:sym typeface="Calibri"/>
              </a:rPr>
              <a:t>Produk Akhir yang Kurang Jelas</a:t>
            </a:r>
            <a:endParaRPr b="0" i="0" sz="1800" u="none" cap="none" strike="noStrike">
              <a:solidFill>
                <a:srgbClr val="F2F2F2"/>
              </a:solidFill>
              <a:latin typeface="Calibri"/>
              <a:ea typeface="Calibri"/>
              <a:cs typeface="Calibri"/>
              <a:sym typeface="Calibri"/>
            </a:endParaRPr>
          </a:p>
        </p:txBody>
      </p:sp>
      <p:sp>
        <p:nvSpPr>
          <p:cNvPr id="210" name="Google Shape;210;p8"/>
          <p:cNvSpPr/>
          <p:nvPr/>
        </p:nvSpPr>
        <p:spPr>
          <a:xfrm>
            <a:off x="12937428" y="4470714"/>
            <a:ext cx="4950373" cy="3051519"/>
          </a:xfrm>
          <a:custGeom>
            <a:rect b="b" l="l" r="r" t="t"/>
            <a:pathLst>
              <a:path extrusionOk="0" h="4627032" w="7506272">
                <a:moveTo>
                  <a:pt x="7201472" y="0"/>
                </a:moveTo>
                <a:lnTo>
                  <a:pt x="304800" y="0"/>
                </a:lnTo>
                <a:cubicBezTo>
                  <a:pt x="135890" y="0"/>
                  <a:pt x="0" y="135890"/>
                  <a:pt x="0" y="304800"/>
                </a:cubicBezTo>
                <a:lnTo>
                  <a:pt x="0" y="4322232"/>
                </a:lnTo>
                <a:cubicBezTo>
                  <a:pt x="0" y="4491142"/>
                  <a:pt x="135890" y="4627032"/>
                  <a:pt x="304800" y="4627032"/>
                </a:cubicBezTo>
                <a:lnTo>
                  <a:pt x="7201472" y="4627032"/>
                </a:lnTo>
                <a:cubicBezTo>
                  <a:pt x="7370382" y="4627032"/>
                  <a:pt x="7506272" y="4491142"/>
                  <a:pt x="7506272" y="4322232"/>
                </a:cubicBezTo>
                <a:lnTo>
                  <a:pt x="7506272" y="304800"/>
                </a:lnTo>
                <a:cubicBezTo>
                  <a:pt x="7506272" y="135890"/>
                  <a:pt x="7370382" y="0"/>
                  <a:pt x="7201472" y="0"/>
                </a:cubicBezTo>
                <a:close/>
              </a:path>
            </a:pathLst>
          </a:cu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txBox="1"/>
          <p:nvPr/>
        </p:nvSpPr>
        <p:spPr>
          <a:xfrm>
            <a:off x="14125731" y="5484489"/>
            <a:ext cx="2699925" cy="966821"/>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2800" u="none" cap="none" strike="noStrike">
                <a:solidFill>
                  <a:schemeClr val="dk1"/>
                </a:solidFill>
                <a:latin typeface="Calibri"/>
                <a:ea typeface="Calibri"/>
                <a:cs typeface="Calibri"/>
                <a:sym typeface="Calibri"/>
              </a:rPr>
              <a:t>Dokumentasi Yang Kurang Lengkap</a:t>
            </a:r>
            <a:endParaRPr b="0" i="0" sz="1800" u="none" cap="none" strike="noStrike">
              <a:solidFill>
                <a:schemeClr val="dk1"/>
              </a:solidFill>
              <a:latin typeface="Calibri"/>
              <a:ea typeface="Calibri"/>
              <a:cs typeface="Calibri"/>
              <a:sym typeface="Calibri"/>
            </a:endParaRPr>
          </a:p>
        </p:txBody>
      </p:sp>
      <p:sp>
        <p:nvSpPr>
          <p:cNvPr id="212" name="Google Shape;212;p8"/>
          <p:cNvSpPr/>
          <p:nvPr/>
        </p:nvSpPr>
        <p:spPr>
          <a:xfrm>
            <a:off x="7377448" y="4470714"/>
            <a:ext cx="4950373" cy="3051519"/>
          </a:xfrm>
          <a:custGeom>
            <a:rect b="b" l="l" r="r" t="t"/>
            <a:pathLst>
              <a:path extrusionOk="0" h="4627032" w="7506272">
                <a:moveTo>
                  <a:pt x="7201472" y="0"/>
                </a:moveTo>
                <a:lnTo>
                  <a:pt x="304800" y="0"/>
                </a:lnTo>
                <a:cubicBezTo>
                  <a:pt x="135890" y="0"/>
                  <a:pt x="0" y="135890"/>
                  <a:pt x="0" y="304800"/>
                </a:cubicBezTo>
                <a:lnTo>
                  <a:pt x="0" y="4322232"/>
                </a:lnTo>
                <a:cubicBezTo>
                  <a:pt x="0" y="4491142"/>
                  <a:pt x="135890" y="4627032"/>
                  <a:pt x="304800" y="4627032"/>
                </a:cubicBezTo>
                <a:lnTo>
                  <a:pt x="7201472" y="4627032"/>
                </a:lnTo>
                <a:cubicBezTo>
                  <a:pt x="7370382" y="4627032"/>
                  <a:pt x="7506272" y="4491142"/>
                  <a:pt x="7506272" y="4322232"/>
                </a:cubicBezTo>
                <a:lnTo>
                  <a:pt x="7506272" y="304800"/>
                </a:lnTo>
                <a:cubicBezTo>
                  <a:pt x="7506272" y="135890"/>
                  <a:pt x="7370382" y="0"/>
                  <a:pt x="7201472" y="0"/>
                </a:cubicBezTo>
                <a:close/>
              </a:path>
            </a:pathLst>
          </a:custGeom>
          <a:solidFill>
            <a:srgbClr val="2E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txBox="1"/>
          <p:nvPr/>
        </p:nvSpPr>
        <p:spPr>
          <a:xfrm>
            <a:off x="8243879" y="5269239"/>
            <a:ext cx="3217510" cy="970009"/>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2800" u="none" cap="none" strike="noStrike">
                <a:solidFill>
                  <a:srgbClr val="F2F2F2"/>
                </a:solidFill>
                <a:latin typeface="Calibri"/>
                <a:ea typeface="Calibri"/>
                <a:cs typeface="Calibri"/>
                <a:sym typeface="Calibri"/>
              </a:rPr>
              <a:t>Bergantung pada Komitmen Tinggi Tim</a:t>
            </a:r>
            <a:endParaRPr b="0" i="0" sz="1800" u="none" cap="none" strike="noStrike">
              <a:solidFill>
                <a:srgbClr val="F2F2F2"/>
              </a:solidFill>
              <a:latin typeface="Calibri"/>
              <a:ea typeface="Calibri"/>
              <a:cs typeface="Calibri"/>
              <a:sym typeface="Calibri"/>
            </a:endParaRPr>
          </a:p>
        </p:txBody>
      </p:sp>
      <p:sp>
        <p:nvSpPr>
          <p:cNvPr id="214" name="Google Shape;214;p8"/>
          <p:cNvSpPr txBox="1"/>
          <p:nvPr/>
        </p:nvSpPr>
        <p:spPr>
          <a:xfrm>
            <a:off x="2788824" y="916504"/>
            <a:ext cx="14755138" cy="194457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800" u="none" cap="none" strike="noStrike">
                <a:solidFill>
                  <a:srgbClr val="FFFFFF"/>
                </a:solidFill>
                <a:latin typeface="Arial"/>
                <a:ea typeface="Arial"/>
                <a:cs typeface="Arial"/>
                <a:sym typeface="Arial"/>
              </a:rPr>
              <a:t>Kekurangan</a:t>
            </a:r>
            <a:endParaRPr/>
          </a:p>
          <a:p>
            <a:pPr indent="0" lvl="0" marL="0" marR="0" rtl="0" algn="l">
              <a:lnSpc>
                <a:spcPct val="110000"/>
              </a:lnSpc>
              <a:spcBef>
                <a:spcPts val="0"/>
              </a:spcBef>
              <a:spcAft>
                <a:spcPts val="0"/>
              </a:spcAft>
              <a:buNone/>
            </a:pPr>
            <a:r>
              <a:rPr b="0" i="0" lang="en-US" sz="6800" u="none" cap="none" strike="noStrike">
                <a:solidFill>
                  <a:srgbClr val="FFC033"/>
                </a:solidFill>
                <a:latin typeface="Arial"/>
                <a:ea typeface="Arial"/>
                <a:cs typeface="Arial"/>
                <a:sym typeface="Arial"/>
              </a:rPr>
              <a:t>Agile Software Development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18" name="Shape 218"/>
        <p:cNvGrpSpPr/>
        <p:nvPr/>
      </p:nvGrpSpPr>
      <p:grpSpPr>
        <a:xfrm>
          <a:off x="0" y="0"/>
          <a:ext cx="0" cy="0"/>
          <a:chOff x="0" y="0"/>
          <a:chExt cx="0" cy="0"/>
        </a:xfrm>
      </p:grpSpPr>
      <p:grpSp>
        <p:nvGrpSpPr>
          <p:cNvPr id="219" name="Google Shape;219;p9"/>
          <p:cNvGrpSpPr/>
          <p:nvPr/>
        </p:nvGrpSpPr>
        <p:grpSpPr>
          <a:xfrm>
            <a:off x="1028700" y="5460868"/>
            <a:ext cx="112078" cy="5810374"/>
            <a:chOff x="0" y="0"/>
            <a:chExt cx="149437" cy="7747165"/>
          </a:xfrm>
        </p:grpSpPr>
        <p:sp>
          <p:nvSpPr>
            <p:cNvPr id="220" name="Google Shape;220;p9"/>
            <p:cNvSpPr/>
            <p:nvPr/>
          </p:nvSpPr>
          <p:spPr>
            <a:xfrm>
              <a:off x="0" y="0"/>
              <a:ext cx="149437" cy="2280560"/>
            </a:xfrm>
            <a:prstGeom prst="rect">
              <a:avLst/>
            </a:prstGeom>
            <a:solidFill>
              <a:srgbClr val="FFC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60248" y="0"/>
              <a:ext cx="28940" cy="774716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9"/>
          <p:cNvSpPr txBox="1"/>
          <p:nvPr/>
        </p:nvSpPr>
        <p:spPr>
          <a:xfrm>
            <a:off x="662965" y="4034235"/>
            <a:ext cx="955625" cy="4364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200" u="none" cap="none" strike="noStrike">
                <a:solidFill>
                  <a:srgbClr val="FFFFFF"/>
                </a:solidFill>
                <a:latin typeface="Arial"/>
                <a:ea typeface="Arial"/>
                <a:cs typeface="Arial"/>
                <a:sym typeface="Arial"/>
              </a:rPr>
              <a:t>10</a:t>
            </a:r>
            <a:endParaRPr b="0" i="0" sz="3200" u="none" cap="none" strike="noStrike">
              <a:solidFill>
                <a:srgbClr val="FFFFFF"/>
              </a:solidFill>
              <a:latin typeface="Arial"/>
              <a:ea typeface="Arial"/>
              <a:cs typeface="Arial"/>
              <a:sym typeface="Arial"/>
            </a:endParaRPr>
          </a:p>
        </p:txBody>
      </p:sp>
      <p:pic>
        <p:nvPicPr>
          <p:cNvPr id="223" name="Google Shape;223;p9"/>
          <p:cNvPicPr preferRelativeResize="0"/>
          <p:nvPr/>
        </p:nvPicPr>
        <p:blipFill rotWithShape="1">
          <a:blip r:embed="rId3">
            <a:alphaModFix/>
          </a:blip>
          <a:srcRect b="0" l="0" r="0" t="0"/>
          <a:stretch/>
        </p:blipFill>
        <p:spPr>
          <a:xfrm>
            <a:off x="16825656" y="1055450"/>
            <a:ext cx="433644" cy="108017"/>
          </a:xfrm>
          <a:prstGeom prst="rect">
            <a:avLst/>
          </a:prstGeom>
          <a:noFill/>
          <a:ln>
            <a:noFill/>
          </a:ln>
        </p:spPr>
      </p:pic>
      <p:sp>
        <p:nvSpPr>
          <p:cNvPr id="224" name="Google Shape;224;p9"/>
          <p:cNvSpPr txBox="1"/>
          <p:nvPr/>
        </p:nvSpPr>
        <p:spPr>
          <a:xfrm>
            <a:off x="2321321" y="4034235"/>
            <a:ext cx="15052279" cy="4739759"/>
          </a:xfrm>
          <a:prstGeom prst="rect">
            <a:avLst/>
          </a:prstGeom>
          <a:noFill/>
          <a:ln>
            <a:noFill/>
          </a:ln>
        </p:spPr>
        <p:txBody>
          <a:bodyPr anchorCtr="0" anchor="t" bIns="0" lIns="0" spcFirstLastPara="1" rIns="0" wrap="square" tIns="0">
            <a:spAutoFit/>
          </a:bodyPr>
          <a:lstStyle/>
          <a:p>
            <a:pPr indent="-514350" lvl="0" marL="514350" marR="0" rtl="0" algn="l">
              <a:spcBef>
                <a:spcPts val="0"/>
              </a:spcBef>
              <a:spcAft>
                <a:spcPts val="0"/>
              </a:spcAft>
              <a:buClr>
                <a:schemeClr val="lt1"/>
              </a:buClr>
              <a:buSzPts val="2800"/>
              <a:buFont typeface="Calibri"/>
              <a:buAutoNum type="arabicPeriod"/>
            </a:pPr>
            <a:r>
              <a:rPr b="1" i="0" lang="en-US" sz="2800" u="none" cap="none" strike="noStrike">
                <a:solidFill>
                  <a:schemeClr val="lt1"/>
                </a:solidFill>
                <a:latin typeface="Calibri"/>
                <a:ea typeface="Calibri"/>
                <a:cs typeface="Calibri"/>
                <a:sym typeface="Calibri"/>
              </a:rPr>
              <a:t>Pernyataan Masalah</a:t>
            </a:r>
            <a:endParaRPr b="0" i="0" sz="28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rPr b="1" i="0" lang="en-US" sz="2800" u="none" cap="none" strike="noStrike">
                <a:solidFill>
                  <a:schemeClr val="lt1"/>
                </a:solidFill>
                <a:latin typeface="Calibri"/>
                <a:ea typeface="Calibri"/>
                <a:cs typeface="Calibri"/>
                <a:sym typeface="Calibri"/>
              </a:rPr>
              <a:t>	Himpunan Mahasiswa Informatika atau bisa disingkat HMIF merupakan suatu organisasi yang menaungi mahasiswa Informatika ditingkat jurusan. Web merupakan sekumpulan halaman dalam sebuah domain yang memuat berbagai jenis informasi di media internet dengan menggunakan browser dan memasukkan URL yang tepat.</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Pada kondisi saat ini kita sadari bahwa web HMIF masih belum dapat digunakan dengan baik karena beberapa keterbatasan sehingga perlu adanya sebuah inovasi yang dapat menggunakan web HMIF agar berjalan dengan baik,maka dari itu kami berinisiatif akan berkolaborasi dengan HMIF untuk dapat membantu mengelola web tersebut agar dapat diberdayakan sehingga dapat memberikan sebuah informasi dan kebutuhan dari mahasiswa informatika dalam menjalani perkuliahan.</a:t>
            </a:r>
            <a:endParaRPr sz="2800">
              <a:solidFill>
                <a:schemeClr val="lt1"/>
              </a:solidFill>
              <a:latin typeface="Calibri"/>
              <a:ea typeface="Calibri"/>
              <a:cs typeface="Calibri"/>
              <a:sym typeface="Calibri"/>
            </a:endParaRPr>
          </a:p>
        </p:txBody>
      </p:sp>
      <p:sp>
        <p:nvSpPr>
          <p:cNvPr id="225" name="Google Shape;225;p9"/>
          <p:cNvSpPr txBox="1"/>
          <p:nvPr/>
        </p:nvSpPr>
        <p:spPr>
          <a:xfrm>
            <a:off x="2070518" y="899947"/>
            <a:ext cx="14755138" cy="221599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7200">
                <a:solidFill>
                  <a:schemeClr val="lt1"/>
                </a:solidFill>
                <a:latin typeface="Calibri"/>
                <a:ea typeface="Calibri"/>
                <a:cs typeface="Calibri"/>
                <a:sym typeface="Calibri"/>
              </a:rPr>
              <a:t>Sistem Informasi Web Himpunan Mahasiswa Informatika</a:t>
            </a:r>
            <a:endParaRPr sz="72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Asus</dc:creator>
</cp:coreProperties>
</file>