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3" r:id="rId8"/>
    <p:sldId id="264" r:id="rId9"/>
    <p:sldId id="268" r:id="rId10"/>
    <p:sldId id="269" r:id="rId11"/>
    <p:sldId id="270" r:id="rId12"/>
    <p:sldId id="267" r:id="rId13"/>
  </p:sldIdLst>
  <p:sldSz cx="18288000" cy="10287000"/>
  <p:notesSz cx="6858000" cy="9144000"/>
  <p:embeddedFontLst>
    <p:embeddedFont>
      <p:font typeface="Calibri" pitchFamily="34"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73F1EB-6870-48FB-8987-606F975B0F13}" v="946" dt="2022-03-21T13:43:39.1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1" d="100"/>
          <a:sy n="51" d="100"/>
        </p:scale>
        <p:origin x="-45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6825656" y="1028700"/>
            <a:ext cx="433644" cy="108017"/>
          </a:xfrm>
          <a:prstGeom prst="rect">
            <a:avLst/>
          </a:prstGeom>
        </p:spPr>
      </p:pic>
      <p:pic>
        <p:nvPicPr>
          <p:cNvPr id="6" name="Picture 6"/>
          <p:cNvPicPr>
            <a:picLocks noChangeAspect="1"/>
          </p:cNvPicPr>
          <p:nvPr/>
        </p:nvPicPr>
        <p:blipFill>
          <a:blip r:embed="rId4"/>
          <a:srcRect/>
          <a:stretch>
            <a:fillRect/>
          </a:stretch>
        </p:blipFill>
        <p:spPr>
          <a:xfrm>
            <a:off x="11577515" y="2924315"/>
            <a:ext cx="5248141" cy="4438369"/>
          </a:xfrm>
          <a:prstGeom prst="rect">
            <a:avLst/>
          </a:prstGeom>
        </p:spPr>
      </p:pic>
      <p:sp>
        <p:nvSpPr>
          <p:cNvPr id="7" name="TextBox 7"/>
          <p:cNvSpPr txBox="1"/>
          <p:nvPr/>
        </p:nvSpPr>
        <p:spPr>
          <a:xfrm>
            <a:off x="2049911" y="3570605"/>
            <a:ext cx="7371570" cy="3293594"/>
          </a:xfrm>
          <a:prstGeom prst="rect">
            <a:avLst/>
          </a:prstGeom>
        </p:spPr>
        <p:txBody>
          <a:bodyPr lIns="0" tIns="0" rIns="0" bIns="0" rtlCol="0" anchor="t">
            <a:spAutoFit/>
          </a:bodyPr>
          <a:lstStyle/>
          <a:p>
            <a:pPr>
              <a:lnSpc>
                <a:spcPts val="8470"/>
              </a:lnSpc>
            </a:pPr>
            <a:r>
              <a:rPr lang="en-US" sz="7000" dirty="0">
                <a:solidFill>
                  <a:srgbClr val="FFC000"/>
                </a:solidFill>
                <a:latin typeface="HK Grotesk Bold"/>
              </a:rPr>
              <a:t>AGILE</a:t>
            </a:r>
            <a:r>
              <a:rPr lang="en-US" sz="7000" dirty="0">
                <a:solidFill>
                  <a:srgbClr val="FFFFFF"/>
                </a:solidFill>
                <a:latin typeface="HK Grotesk Bold"/>
              </a:rPr>
              <a:t> SOFTWARE </a:t>
            </a:r>
            <a:r>
              <a:rPr lang="en-US" sz="7000" dirty="0">
                <a:solidFill>
                  <a:srgbClr val="FFC000"/>
                </a:solidFill>
                <a:latin typeface="HK Grotesk Bold"/>
              </a:rPr>
              <a:t>DEVELOPMENT</a:t>
            </a:r>
            <a:endParaRPr lang="en-US" sz="7000" dirty="0">
              <a:solidFill>
                <a:srgbClr val="FFC000"/>
              </a:solidFill>
              <a:latin typeface="HK Grotesk Bold"/>
              <a:cs typeface="Calibri"/>
            </a:endParaRPr>
          </a:p>
        </p:txBody>
      </p:sp>
      <p:sp>
        <p:nvSpPr>
          <p:cNvPr id="8" name="TextBox 8"/>
          <p:cNvSpPr txBox="1"/>
          <p:nvPr/>
        </p:nvSpPr>
        <p:spPr>
          <a:xfrm>
            <a:off x="662965" y="4034235"/>
            <a:ext cx="955625" cy="436480"/>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01</a:t>
            </a:r>
          </a:p>
        </p:txBody>
      </p:sp>
      <p:sp>
        <p:nvSpPr>
          <p:cNvPr id="9" name="TextBox 9"/>
          <p:cNvSpPr txBox="1"/>
          <p:nvPr/>
        </p:nvSpPr>
        <p:spPr>
          <a:xfrm>
            <a:off x="2049911" y="8991512"/>
            <a:ext cx="7987235" cy="482761"/>
          </a:xfrm>
          <a:prstGeom prst="rect">
            <a:avLst/>
          </a:prstGeom>
        </p:spPr>
        <p:txBody>
          <a:bodyPr wrap="square" lIns="0" tIns="0" rIns="0" bIns="0" rtlCol="0" anchor="t">
            <a:spAutoFit/>
          </a:bodyPr>
          <a:lstStyle/>
          <a:p>
            <a:pPr>
              <a:lnSpc>
                <a:spcPts val="3919"/>
              </a:lnSpc>
            </a:pPr>
            <a:r>
              <a:rPr lang="en-US" sz="2800" dirty="0">
                <a:solidFill>
                  <a:srgbClr val="00B050"/>
                </a:solidFill>
                <a:latin typeface="HK Grotesk Medium"/>
              </a:rPr>
              <a:t>MANAJEMEN PROYEK PERANGKAT  LUNAK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sp>
        <p:nvSpPr>
          <p:cNvPr id="5" name="TextBox 5"/>
          <p:cNvSpPr txBox="1"/>
          <p:nvPr/>
        </p:nvSpPr>
        <p:spPr>
          <a:xfrm>
            <a:off x="662965" y="4034235"/>
            <a:ext cx="955625" cy="436480"/>
          </a:xfrm>
          <a:prstGeom prst="rect">
            <a:avLst/>
          </a:prstGeom>
        </p:spPr>
        <p:txBody>
          <a:bodyPr lIns="0" tIns="0" rIns="0" bIns="0" rtlCol="0" anchor="t">
            <a:spAutoFit/>
          </a:bodyPr>
          <a:lstStyle/>
          <a:p>
            <a:pPr algn="ctr">
              <a:lnSpc>
                <a:spcPts val="3200"/>
              </a:lnSpc>
            </a:pPr>
            <a:r>
              <a:rPr lang="id-ID" sz="3200" dirty="0" smtClean="0">
                <a:solidFill>
                  <a:srgbClr val="FFFFFF">
                    <a:alpha val="9804"/>
                  </a:srgbClr>
                </a:solidFill>
                <a:latin typeface="HK Grotesk Bold"/>
              </a:rPr>
              <a:t>11</a:t>
            </a:r>
            <a:endParaRPr lang="en-US" sz="3200" dirty="0">
              <a:solidFill>
                <a:srgbClr val="FFFFFF">
                  <a:alpha val="9804"/>
                </a:srgbClr>
              </a:solidFill>
              <a:latin typeface="HK Grotesk Bold"/>
            </a:endParaRPr>
          </a:p>
        </p:txBody>
      </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6825656" y="1055450"/>
            <a:ext cx="433644" cy="108017"/>
          </a:xfrm>
          <a:prstGeom prst="rect">
            <a:avLst/>
          </a:prstGeom>
        </p:spPr>
      </p:pic>
      <p:sp>
        <p:nvSpPr>
          <p:cNvPr id="17" name="TextBox 9"/>
          <p:cNvSpPr txBox="1"/>
          <p:nvPr/>
        </p:nvSpPr>
        <p:spPr>
          <a:xfrm>
            <a:off x="1981200" y="1482928"/>
            <a:ext cx="14844456" cy="7325082"/>
          </a:xfrm>
          <a:prstGeom prst="rect">
            <a:avLst/>
          </a:prstGeom>
        </p:spPr>
        <p:txBody>
          <a:bodyPr wrap="square" lIns="0" tIns="0" rIns="0" bIns="0" rtlCol="0" anchor="t">
            <a:spAutoFit/>
          </a:bodyPr>
          <a:lstStyle/>
          <a:p>
            <a:pPr lvl="0"/>
            <a:r>
              <a:rPr lang="id-ID" sz="2800" b="1" dirty="0" smtClean="0">
                <a:solidFill>
                  <a:schemeClr val="bg1"/>
                </a:solidFill>
              </a:rPr>
              <a:t>2.   Analisa </a:t>
            </a:r>
            <a:r>
              <a:rPr lang="id-ID" sz="2800" b="1" dirty="0">
                <a:solidFill>
                  <a:schemeClr val="bg1"/>
                </a:solidFill>
              </a:rPr>
              <a:t>Situasi Keadaan</a:t>
            </a:r>
            <a:endParaRPr lang="id-ID" sz="2800" dirty="0">
              <a:solidFill>
                <a:schemeClr val="bg1"/>
              </a:solidFill>
            </a:endParaRPr>
          </a:p>
          <a:p>
            <a:r>
              <a:rPr lang="id-ID" sz="2800" b="1" dirty="0" smtClean="0">
                <a:solidFill>
                  <a:schemeClr val="bg1"/>
                </a:solidFill>
              </a:rPr>
              <a:t>	Dengan </a:t>
            </a:r>
            <a:r>
              <a:rPr lang="id-ID" sz="2800" b="1" dirty="0">
                <a:solidFill>
                  <a:schemeClr val="bg1"/>
                </a:solidFill>
              </a:rPr>
              <a:t>adanya web Himpunan Mahasiswa Informatika UMM dapat memberikan segala macam informasi yang diberikan dari HMIF untuk mahasiswa informatika baik itu informasi dan kegiatan – kegiatan akademik atau pun kegiatan non akademik</a:t>
            </a:r>
            <a:r>
              <a:rPr lang="id-ID" sz="2800" b="1" dirty="0" smtClean="0">
                <a:solidFill>
                  <a:schemeClr val="bg1"/>
                </a:solidFill>
              </a:rPr>
              <a:t>.</a:t>
            </a:r>
          </a:p>
          <a:p>
            <a:endParaRPr lang="id-ID" sz="2800" b="1" dirty="0">
              <a:solidFill>
                <a:schemeClr val="bg1"/>
              </a:solidFill>
            </a:endParaRPr>
          </a:p>
          <a:p>
            <a:pPr lvl="0"/>
            <a:r>
              <a:rPr lang="id-ID" sz="2800" b="1" dirty="0" smtClean="0">
                <a:solidFill>
                  <a:schemeClr val="bg1"/>
                </a:solidFill>
              </a:rPr>
              <a:t>3. </a:t>
            </a:r>
            <a:r>
              <a:rPr lang="id-ID" sz="2800" b="1" dirty="0">
                <a:solidFill>
                  <a:schemeClr val="bg1"/>
                </a:solidFill>
              </a:rPr>
              <a:t>Kebutuhan Bisnis</a:t>
            </a:r>
            <a:endParaRPr lang="id-ID" sz="2800" dirty="0">
              <a:solidFill>
                <a:schemeClr val="bg1"/>
              </a:solidFill>
            </a:endParaRPr>
          </a:p>
          <a:p>
            <a:pPr lvl="0"/>
            <a:r>
              <a:rPr lang="id-ID" sz="2800" b="1" dirty="0" smtClean="0">
                <a:solidFill>
                  <a:schemeClr val="bg1"/>
                </a:solidFill>
              </a:rPr>
              <a:t>	Web </a:t>
            </a:r>
            <a:r>
              <a:rPr lang="id-ID" sz="2800" b="1" dirty="0">
                <a:solidFill>
                  <a:schemeClr val="bg1"/>
                </a:solidFill>
              </a:rPr>
              <a:t>akan menampilkan informasi dalam dunia perkuliahan yaitu tentang beasiswa, perlombaan, magang dan lowongan kerja.</a:t>
            </a:r>
            <a:endParaRPr lang="id-ID" sz="2800" dirty="0">
              <a:solidFill>
                <a:schemeClr val="bg1"/>
              </a:solidFill>
            </a:endParaRPr>
          </a:p>
          <a:p>
            <a:pPr lvl="0"/>
            <a:r>
              <a:rPr lang="id-ID" sz="2800" b="1" dirty="0">
                <a:solidFill>
                  <a:schemeClr val="bg1"/>
                </a:solidFill>
              </a:rPr>
              <a:t>Web akan menampilkan program kerja HMIF untuk mahasiswa dan dosen.</a:t>
            </a:r>
            <a:endParaRPr lang="id-ID" sz="2800" dirty="0">
              <a:solidFill>
                <a:schemeClr val="bg1"/>
              </a:solidFill>
            </a:endParaRPr>
          </a:p>
          <a:p>
            <a:pPr lvl="0"/>
            <a:r>
              <a:rPr lang="id-ID" sz="2800" b="1" dirty="0">
                <a:solidFill>
                  <a:schemeClr val="bg1"/>
                </a:solidFill>
              </a:rPr>
              <a:t>Mempermudah Mahasiswa terkhusunya Mahasiswa Informatika dalam mengenal HMIF lebih dalam</a:t>
            </a:r>
            <a:r>
              <a:rPr lang="id-ID" sz="2800" b="1" dirty="0" smtClean="0">
                <a:solidFill>
                  <a:schemeClr val="bg1"/>
                </a:solidFill>
              </a:rPr>
              <a:t>.</a:t>
            </a:r>
          </a:p>
          <a:p>
            <a:pPr lvl="0"/>
            <a:endParaRPr lang="id-ID" sz="2800" b="1" dirty="0">
              <a:solidFill>
                <a:schemeClr val="bg1"/>
              </a:solidFill>
            </a:endParaRPr>
          </a:p>
          <a:p>
            <a:pPr lvl="0"/>
            <a:r>
              <a:rPr lang="id-ID" sz="2800" b="1" dirty="0" smtClean="0">
                <a:solidFill>
                  <a:schemeClr val="bg1"/>
                </a:solidFill>
              </a:rPr>
              <a:t>4. </a:t>
            </a:r>
            <a:r>
              <a:rPr lang="id-ID" sz="2800" b="1" dirty="0">
                <a:solidFill>
                  <a:schemeClr val="bg1"/>
                </a:solidFill>
              </a:rPr>
              <a:t>Solusi Masalah</a:t>
            </a:r>
            <a:endParaRPr lang="id-ID" sz="2800" dirty="0">
              <a:solidFill>
                <a:schemeClr val="bg1"/>
              </a:solidFill>
            </a:endParaRPr>
          </a:p>
          <a:p>
            <a:r>
              <a:rPr lang="id-ID" sz="2800" b="1" dirty="0" smtClean="0">
                <a:solidFill>
                  <a:schemeClr val="bg1"/>
                </a:solidFill>
              </a:rPr>
              <a:t>	Membuat </a:t>
            </a:r>
            <a:r>
              <a:rPr lang="id-ID" sz="2800" b="1" dirty="0">
                <a:solidFill>
                  <a:schemeClr val="bg1"/>
                </a:solidFill>
              </a:rPr>
              <a:t>web HMIF yang nantinya akan memberikan informasi mengenai dunia perkuliahan. Sehingga dapat memudahkan Mahasiswa Informatika selama perkuliahan berlangsung serta menebar kebermanfaatan kepada Mahasiswa Informatika.</a:t>
            </a:r>
            <a:endParaRPr lang="id-ID" sz="2800" dirty="0">
              <a:solidFill>
                <a:schemeClr val="bg1"/>
              </a:solidFill>
            </a:endParaRPr>
          </a:p>
          <a:p>
            <a:pPr lvl="0"/>
            <a:r>
              <a:rPr lang="id-ID" sz="2800" dirty="0" smtClean="0">
                <a:solidFill>
                  <a:schemeClr val="bg1"/>
                </a:solidFill>
              </a:rPr>
              <a:t> </a:t>
            </a:r>
            <a:endParaRPr lang="id-ID" sz="2800" dirty="0">
              <a:solidFill>
                <a:schemeClr val="bg1"/>
              </a:solidFill>
            </a:endParaRPr>
          </a:p>
          <a:p>
            <a:endParaRPr lang="id-ID" sz="2800" dirty="0">
              <a:solidFill>
                <a:schemeClr val="bg1"/>
              </a:solidFill>
            </a:endParaRPr>
          </a:p>
        </p:txBody>
      </p:sp>
    </p:spTree>
    <p:extLst>
      <p:ext uri="{BB962C8B-B14F-4D97-AF65-F5344CB8AC3E}">
        <p14:creationId xmlns:p14="http://schemas.microsoft.com/office/powerpoint/2010/main" val="2286726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sp>
        <p:nvSpPr>
          <p:cNvPr id="5" name="TextBox 5"/>
          <p:cNvSpPr txBox="1"/>
          <p:nvPr/>
        </p:nvSpPr>
        <p:spPr>
          <a:xfrm>
            <a:off x="662965" y="4034235"/>
            <a:ext cx="955625" cy="436480"/>
          </a:xfrm>
          <a:prstGeom prst="rect">
            <a:avLst/>
          </a:prstGeom>
        </p:spPr>
        <p:txBody>
          <a:bodyPr lIns="0" tIns="0" rIns="0" bIns="0" rtlCol="0" anchor="t">
            <a:spAutoFit/>
          </a:bodyPr>
          <a:lstStyle/>
          <a:p>
            <a:pPr algn="ctr">
              <a:lnSpc>
                <a:spcPts val="3200"/>
              </a:lnSpc>
            </a:pPr>
            <a:r>
              <a:rPr lang="id-ID" sz="3200" dirty="0" smtClean="0">
                <a:solidFill>
                  <a:srgbClr val="FFFFFF">
                    <a:alpha val="9804"/>
                  </a:srgbClr>
                </a:solidFill>
                <a:latin typeface="HK Grotesk Bold"/>
              </a:rPr>
              <a:t>12</a:t>
            </a:r>
            <a:endParaRPr lang="en-US" sz="3200" dirty="0">
              <a:solidFill>
                <a:srgbClr val="FFFFFF">
                  <a:alpha val="9804"/>
                </a:srgbClr>
              </a:solidFill>
              <a:latin typeface="HK Grotesk Bold"/>
            </a:endParaRPr>
          </a:p>
        </p:txBody>
      </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6825656" y="1055450"/>
            <a:ext cx="433644" cy="108017"/>
          </a:xfrm>
          <a:prstGeom prst="rect">
            <a:avLst/>
          </a:prstGeom>
        </p:spPr>
      </p:pic>
      <p:sp>
        <p:nvSpPr>
          <p:cNvPr id="9" name="TextBox 9"/>
          <p:cNvSpPr txBox="1"/>
          <p:nvPr/>
        </p:nvSpPr>
        <p:spPr>
          <a:xfrm>
            <a:off x="1618590" y="1163467"/>
            <a:ext cx="15207066" cy="4308872"/>
          </a:xfrm>
          <a:prstGeom prst="rect">
            <a:avLst/>
          </a:prstGeom>
        </p:spPr>
        <p:txBody>
          <a:bodyPr wrap="square" lIns="0" tIns="0" rIns="0" bIns="0" rtlCol="0" anchor="t">
            <a:spAutoFit/>
          </a:bodyPr>
          <a:lstStyle/>
          <a:p>
            <a:pPr lvl="0"/>
            <a:r>
              <a:rPr lang="id-ID" sz="2800" b="1" dirty="0" smtClean="0">
                <a:solidFill>
                  <a:schemeClr val="bg1"/>
                </a:solidFill>
              </a:rPr>
              <a:t>5.   Konsistensi </a:t>
            </a:r>
            <a:r>
              <a:rPr lang="id-ID" sz="2800" b="1" dirty="0">
                <a:solidFill>
                  <a:schemeClr val="bg1"/>
                </a:solidFill>
              </a:rPr>
              <a:t>Dengan Misi Organisasi</a:t>
            </a:r>
            <a:endParaRPr lang="id-ID" sz="2800" dirty="0">
              <a:solidFill>
                <a:schemeClr val="bg1"/>
              </a:solidFill>
            </a:endParaRPr>
          </a:p>
          <a:p>
            <a:pPr lvl="0"/>
            <a:r>
              <a:rPr lang="id-ID" sz="2800" b="1" dirty="0" smtClean="0">
                <a:solidFill>
                  <a:schemeClr val="bg1"/>
                </a:solidFill>
              </a:rPr>
              <a:t>	- Menampilkan </a:t>
            </a:r>
            <a:r>
              <a:rPr lang="id-ID" sz="2800" b="1" dirty="0">
                <a:solidFill>
                  <a:schemeClr val="bg1"/>
                </a:solidFill>
              </a:rPr>
              <a:t>informasi yang bermanfaat bagi mahasiswa informatika dalam menjalani masa </a:t>
            </a:r>
            <a:r>
              <a:rPr lang="id-ID" sz="2800" b="1" dirty="0" smtClean="0">
                <a:solidFill>
                  <a:schemeClr val="bg1"/>
                </a:solidFill>
              </a:rPr>
              <a:t>	   perkuliahaan</a:t>
            </a:r>
          </a:p>
          <a:p>
            <a:pPr lvl="0"/>
            <a:endParaRPr lang="id-ID" sz="2800" b="1" dirty="0">
              <a:solidFill>
                <a:schemeClr val="bg1"/>
              </a:solidFill>
            </a:endParaRPr>
          </a:p>
          <a:p>
            <a:pPr lvl="0"/>
            <a:r>
              <a:rPr lang="id-ID" sz="2800" b="1" dirty="0" smtClean="0">
                <a:solidFill>
                  <a:schemeClr val="bg1"/>
                </a:solidFill>
              </a:rPr>
              <a:t>6. </a:t>
            </a:r>
            <a:r>
              <a:rPr lang="id-ID" sz="2800" b="1" dirty="0">
                <a:solidFill>
                  <a:schemeClr val="bg1"/>
                </a:solidFill>
              </a:rPr>
              <a:t>Manfaat yang Diharapkan</a:t>
            </a:r>
            <a:endParaRPr lang="id-ID" sz="2800" dirty="0">
              <a:solidFill>
                <a:schemeClr val="bg1"/>
              </a:solidFill>
            </a:endParaRPr>
          </a:p>
          <a:p>
            <a:pPr lvl="0"/>
            <a:r>
              <a:rPr lang="id-ID" sz="2800" b="1" dirty="0" smtClean="0">
                <a:solidFill>
                  <a:schemeClr val="bg1"/>
                </a:solidFill>
              </a:rPr>
              <a:t>	- Mempermudah </a:t>
            </a:r>
            <a:r>
              <a:rPr lang="id-ID" sz="2800" b="1" dirty="0">
                <a:solidFill>
                  <a:schemeClr val="bg1"/>
                </a:solidFill>
              </a:rPr>
              <a:t>Mahasiswa Informatika dalam mengetahui informasi-informasi yang berkaitan </a:t>
            </a:r>
            <a:r>
              <a:rPr lang="id-ID" sz="2800" b="1" dirty="0" smtClean="0">
                <a:solidFill>
                  <a:schemeClr val="bg1"/>
                </a:solidFill>
              </a:rPr>
              <a:t>	   dengan </a:t>
            </a:r>
            <a:r>
              <a:rPr lang="id-ID" sz="2800" b="1" dirty="0">
                <a:solidFill>
                  <a:schemeClr val="bg1"/>
                </a:solidFill>
              </a:rPr>
              <a:t>Jurusan Informatika Universitas Muhammadiyah Malang</a:t>
            </a:r>
            <a:r>
              <a:rPr lang="id-ID" sz="2800" b="1" dirty="0" smtClean="0">
                <a:solidFill>
                  <a:schemeClr val="bg1"/>
                </a:solidFill>
              </a:rPr>
              <a:t>.</a:t>
            </a:r>
            <a:endParaRPr lang="id-ID" sz="2800" dirty="0">
              <a:solidFill>
                <a:schemeClr val="bg1"/>
              </a:solidFill>
            </a:endParaRPr>
          </a:p>
          <a:p>
            <a:pPr lvl="0"/>
            <a:r>
              <a:rPr lang="id-ID" sz="2800" b="1" dirty="0" smtClean="0">
                <a:solidFill>
                  <a:schemeClr val="bg1"/>
                </a:solidFill>
              </a:rPr>
              <a:t>	- Sebagai </a:t>
            </a:r>
            <a:r>
              <a:rPr lang="id-ID" sz="2800" b="1" dirty="0">
                <a:solidFill>
                  <a:schemeClr val="bg1"/>
                </a:solidFill>
              </a:rPr>
              <a:t>wadah untuk Mahasiswa Informatika dalam menyampaikan aspirasi</a:t>
            </a:r>
            <a:endParaRPr lang="id-ID" sz="2800" dirty="0">
              <a:solidFill>
                <a:schemeClr val="bg1"/>
              </a:solidFill>
            </a:endParaRPr>
          </a:p>
          <a:p>
            <a:pPr lvl="0"/>
            <a:r>
              <a:rPr lang="id-ID" sz="2800" b="1" dirty="0"/>
              <a:t> </a:t>
            </a:r>
            <a:endParaRPr lang="id-ID" sz="2800" dirty="0"/>
          </a:p>
          <a:p>
            <a:pPr lvl="0"/>
            <a:endParaRPr lang="id-ID" sz="2800" dirty="0">
              <a:solidFill>
                <a:schemeClr val="bg1"/>
              </a:solidFill>
            </a:endParaRPr>
          </a:p>
        </p:txBody>
      </p:sp>
    </p:spTree>
    <p:extLst>
      <p:ext uri="{BB962C8B-B14F-4D97-AF65-F5344CB8AC3E}">
        <p14:creationId xmlns:p14="http://schemas.microsoft.com/office/powerpoint/2010/main" val="193776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6825656" y="1028700"/>
            <a:ext cx="433644" cy="108017"/>
          </a:xfrm>
          <a:prstGeom prst="rect">
            <a:avLst/>
          </a:prstGeom>
        </p:spPr>
      </p:pic>
      <p:sp>
        <p:nvSpPr>
          <p:cNvPr id="6" name="TextBox 6"/>
          <p:cNvSpPr txBox="1"/>
          <p:nvPr/>
        </p:nvSpPr>
        <p:spPr>
          <a:xfrm>
            <a:off x="4897498" y="4500880"/>
            <a:ext cx="8493004" cy="1380490"/>
          </a:xfrm>
          <a:prstGeom prst="rect">
            <a:avLst/>
          </a:prstGeom>
        </p:spPr>
        <p:txBody>
          <a:bodyPr lIns="0" tIns="0" rIns="0" bIns="0" rtlCol="0" anchor="t">
            <a:spAutoFit/>
          </a:bodyPr>
          <a:lstStyle/>
          <a:p>
            <a:pPr>
              <a:lnSpc>
                <a:spcPts val="10670"/>
              </a:lnSpc>
            </a:pPr>
            <a:r>
              <a:rPr lang="en-US" sz="9700">
                <a:solidFill>
                  <a:srgbClr val="FFC033"/>
                </a:solidFill>
                <a:latin typeface="HK Grotesk Bold"/>
              </a:rPr>
              <a:t>TERIMA KASIH</a:t>
            </a:r>
          </a:p>
        </p:txBody>
      </p:sp>
      <p:sp>
        <p:nvSpPr>
          <p:cNvPr id="7" name="TextBox 7"/>
          <p:cNvSpPr txBox="1"/>
          <p:nvPr/>
        </p:nvSpPr>
        <p:spPr>
          <a:xfrm>
            <a:off x="662965" y="4034235"/>
            <a:ext cx="955625" cy="436480"/>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12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sp>
        <p:nvSpPr>
          <p:cNvPr id="5" name="TextBox 5"/>
          <p:cNvSpPr txBox="1"/>
          <p:nvPr/>
        </p:nvSpPr>
        <p:spPr>
          <a:xfrm>
            <a:off x="662965" y="4034235"/>
            <a:ext cx="955625" cy="436480"/>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02</a:t>
            </a:r>
          </a:p>
        </p:txBody>
      </p:sp>
      <p:sp>
        <p:nvSpPr>
          <p:cNvPr id="6" name="TextBox 6"/>
          <p:cNvSpPr txBox="1"/>
          <p:nvPr/>
        </p:nvSpPr>
        <p:spPr>
          <a:xfrm>
            <a:off x="2342470" y="4607680"/>
            <a:ext cx="6178655" cy="1115498"/>
          </a:xfrm>
          <a:prstGeom prst="rect">
            <a:avLst/>
          </a:prstGeom>
        </p:spPr>
        <p:txBody>
          <a:bodyPr lIns="0" tIns="0" rIns="0" bIns="0" rtlCol="0" anchor="t">
            <a:spAutoFit/>
          </a:bodyPr>
          <a:lstStyle/>
          <a:p>
            <a:pPr>
              <a:lnSpc>
                <a:spcPts val="8800"/>
              </a:lnSpc>
            </a:pPr>
            <a:r>
              <a:rPr lang="en-US" sz="7000" dirty="0">
                <a:solidFill>
                  <a:srgbClr val="FFC033"/>
                </a:solidFill>
                <a:latin typeface="HK Grotesk Bold"/>
              </a:rPr>
              <a:t>KELOMPOK 1</a:t>
            </a:r>
          </a:p>
        </p:txBody>
      </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6825656" y="9150283"/>
            <a:ext cx="433644" cy="108017"/>
          </a:xfrm>
          <a:prstGeom prst="rect">
            <a:avLst/>
          </a:prstGeom>
        </p:spPr>
      </p:pic>
      <p:sp>
        <p:nvSpPr>
          <p:cNvPr id="8" name="TextBox 8"/>
          <p:cNvSpPr txBox="1"/>
          <p:nvPr/>
        </p:nvSpPr>
        <p:spPr>
          <a:xfrm>
            <a:off x="10813048" y="2217831"/>
            <a:ext cx="5818514" cy="476425"/>
          </a:xfrm>
          <a:prstGeom prst="rect">
            <a:avLst/>
          </a:prstGeom>
        </p:spPr>
        <p:txBody>
          <a:bodyPr lIns="0" tIns="0" rIns="0" bIns="0" rtlCol="0" anchor="t">
            <a:spAutoFit/>
          </a:bodyPr>
          <a:lstStyle/>
          <a:p>
            <a:pPr>
              <a:lnSpc>
                <a:spcPts val="3919"/>
              </a:lnSpc>
            </a:pPr>
            <a:r>
              <a:rPr lang="en-US" sz="2800">
                <a:solidFill>
                  <a:srgbClr val="FFC033"/>
                </a:solidFill>
                <a:latin typeface="HK Grotesk Medium"/>
              </a:rPr>
              <a:t>Raditya Daffa Athalla</a:t>
            </a:r>
          </a:p>
        </p:txBody>
      </p:sp>
      <p:sp>
        <p:nvSpPr>
          <p:cNvPr id="9" name="TextBox 9"/>
          <p:cNvSpPr txBox="1"/>
          <p:nvPr/>
        </p:nvSpPr>
        <p:spPr>
          <a:xfrm>
            <a:off x="10813048" y="2876307"/>
            <a:ext cx="5818514" cy="371976"/>
          </a:xfrm>
          <a:prstGeom prst="rect">
            <a:avLst/>
          </a:prstGeom>
        </p:spPr>
        <p:txBody>
          <a:bodyPr lIns="0" tIns="0" rIns="0" bIns="0" rtlCol="0" anchor="t">
            <a:spAutoFit/>
          </a:bodyPr>
          <a:lstStyle/>
          <a:p>
            <a:pPr>
              <a:lnSpc>
                <a:spcPts val="3149"/>
              </a:lnSpc>
            </a:pPr>
            <a:r>
              <a:rPr lang="en-US" sz="2099" spc="62">
                <a:solidFill>
                  <a:srgbClr val="FFFFFF"/>
                </a:solidFill>
                <a:latin typeface="HK Grotesk Light"/>
              </a:rPr>
              <a:t>201910370311204</a:t>
            </a:r>
          </a:p>
        </p:txBody>
      </p:sp>
      <p:sp>
        <p:nvSpPr>
          <p:cNvPr id="10" name="TextBox 10"/>
          <p:cNvSpPr txBox="1"/>
          <p:nvPr/>
        </p:nvSpPr>
        <p:spPr>
          <a:xfrm>
            <a:off x="10813048" y="3350596"/>
            <a:ext cx="5818514" cy="482761"/>
          </a:xfrm>
          <a:prstGeom prst="rect">
            <a:avLst/>
          </a:prstGeom>
        </p:spPr>
        <p:txBody>
          <a:bodyPr lIns="0" tIns="0" rIns="0" bIns="0" rtlCol="0" anchor="t">
            <a:spAutoFit/>
          </a:bodyPr>
          <a:lstStyle/>
          <a:p>
            <a:pPr>
              <a:lnSpc>
                <a:spcPts val="3919"/>
              </a:lnSpc>
            </a:pPr>
            <a:r>
              <a:rPr lang="en-US" sz="2800" dirty="0">
                <a:solidFill>
                  <a:srgbClr val="FFC033"/>
                </a:solidFill>
                <a:latin typeface="HK Grotesk Medium"/>
              </a:rPr>
              <a:t>Cindi Patika Sari</a:t>
            </a:r>
          </a:p>
        </p:txBody>
      </p:sp>
      <p:sp>
        <p:nvSpPr>
          <p:cNvPr id="11" name="TextBox 11"/>
          <p:cNvSpPr txBox="1"/>
          <p:nvPr/>
        </p:nvSpPr>
        <p:spPr>
          <a:xfrm>
            <a:off x="10813048" y="4009071"/>
            <a:ext cx="5818514" cy="376963"/>
          </a:xfrm>
          <a:prstGeom prst="rect">
            <a:avLst/>
          </a:prstGeom>
        </p:spPr>
        <p:txBody>
          <a:bodyPr lIns="0" tIns="0" rIns="0" bIns="0" rtlCol="0" anchor="t">
            <a:spAutoFit/>
          </a:bodyPr>
          <a:lstStyle/>
          <a:p>
            <a:pPr>
              <a:lnSpc>
                <a:spcPts val="3149"/>
              </a:lnSpc>
            </a:pPr>
            <a:r>
              <a:rPr lang="en-US" sz="2050" spc="62" dirty="0">
                <a:solidFill>
                  <a:srgbClr val="FFFFFF"/>
                </a:solidFill>
                <a:latin typeface="HK Grotesk Light"/>
              </a:rPr>
              <a:t>201910370311106</a:t>
            </a:r>
            <a:endParaRPr lang="en-US" sz="2099" spc="62" dirty="0">
              <a:solidFill>
                <a:srgbClr val="FFFFFF"/>
              </a:solidFill>
              <a:latin typeface="HK Grotesk Light"/>
            </a:endParaRPr>
          </a:p>
        </p:txBody>
      </p:sp>
      <p:sp>
        <p:nvSpPr>
          <p:cNvPr id="12" name="TextBox 12"/>
          <p:cNvSpPr txBox="1"/>
          <p:nvPr/>
        </p:nvSpPr>
        <p:spPr>
          <a:xfrm>
            <a:off x="10813048" y="4569766"/>
            <a:ext cx="5818514" cy="482761"/>
          </a:xfrm>
          <a:prstGeom prst="rect">
            <a:avLst/>
          </a:prstGeom>
        </p:spPr>
        <p:txBody>
          <a:bodyPr lIns="0" tIns="0" rIns="0" bIns="0" rtlCol="0" anchor="t">
            <a:spAutoFit/>
          </a:bodyPr>
          <a:lstStyle/>
          <a:p>
            <a:pPr>
              <a:lnSpc>
                <a:spcPts val="3919"/>
              </a:lnSpc>
            </a:pPr>
            <a:r>
              <a:rPr lang="en-US" sz="2800" dirty="0">
                <a:solidFill>
                  <a:srgbClr val="FFC033"/>
                </a:solidFill>
                <a:latin typeface="HK Grotesk Medium"/>
              </a:rPr>
              <a:t>Satria </a:t>
            </a:r>
            <a:r>
              <a:rPr lang="en-US" sz="2800" dirty="0" err="1">
                <a:solidFill>
                  <a:srgbClr val="FFC033"/>
                </a:solidFill>
                <a:latin typeface="HK Grotesk Medium"/>
              </a:rPr>
              <a:t>Suryadiradja</a:t>
            </a:r>
          </a:p>
        </p:txBody>
      </p:sp>
      <p:sp>
        <p:nvSpPr>
          <p:cNvPr id="13" name="TextBox 13"/>
          <p:cNvSpPr txBox="1"/>
          <p:nvPr/>
        </p:nvSpPr>
        <p:spPr>
          <a:xfrm>
            <a:off x="10813048" y="5228241"/>
            <a:ext cx="5818514" cy="376963"/>
          </a:xfrm>
          <a:prstGeom prst="rect">
            <a:avLst/>
          </a:prstGeom>
        </p:spPr>
        <p:txBody>
          <a:bodyPr lIns="0" tIns="0" rIns="0" bIns="0" rtlCol="0" anchor="t">
            <a:spAutoFit/>
          </a:bodyPr>
          <a:lstStyle/>
          <a:p>
            <a:pPr>
              <a:lnSpc>
                <a:spcPts val="3149"/>
              </a:lnSpc>
            </a:pPr>
            <a:r>
              <a:rPr lang="en-US" sz="2050" spc="62" dirty="0">
                <a:solidFill>
                  <a:srgbClr val="FFFFFF"/>
                </a:solidFill>
                <a:latin typeface="HK Grotesk Light"/>
              </a:rPr>
              <a:t>201910370311332</a:t>
            </a:r>
            <a:endParaRPr lang="en-US" sz="2099" spc="62" dirty="0">
              <a:solidFill>
                <a:srgbClr val="FFFFFF"/>
              </a:solidFill>
              <a:latin typeface="HK Grotesk Light"/>
            </a:endParaRPr>
          </a:p>
        </p:txBody>
      </p:sp>
      <p:sp>
        <p:nvSpPr>
          <p:cNvPr id="14" name="TextBox 14"/>
          <p:cNvSpPr txBox="1"/>
          <p:nvPr/>
        </p:nvSpPr>
        <p:spPr>
          <a:xfrm>
            <a:off x="10813048" y="5752303"/>
            <a:ext cx="5818514" cy="482761"/>
          </a:xfrm>
          <a:prstGeom prst="rect">
            <a:avLst/>
          </a:prstGeom>
        </p:spPr>
        <p:txBody>
          <a:bodyPr lIns="0" tIns="0" rIns="0" bIns="0" rtlCol="0" anchor="t">
            <a:spAutoFit/>
          </a:bodyPr>
          <a:lstStyle/>
          <a:p>
            <a:pPr>
              <a:lnSpc>
                <a:spcPts val="3919"/>
              </a:lnSpc>
            </a:pPr>
            <a:r>
              <a:rPr lang="en-US" sz="2800" dirty="0">
                <a:solidFill>
                  <a:srgbClr val="FFC033"/>
                </a:solidFill>
                <a:latin typeface="HK Grotesk Medium"/>
              </a:rPr>
              <a:t>Raihan Adriel Dhia </a:t>
            </a:r>
            <a:r>
              <a:rPr lang="en-US" sz="2800" dirty="0" err="1">
                <a:solidFill>
                  <a:srgbClr val="FFC033"/>
                </a:solidFill>
                <a:latin typeface="HK Grotesk Medium"/>
              </a:rPr>
              <a:t>Lesmana</a:t>
            </a:r>
          </a:p>
        </p:txBody>
      </p:sp>
      <p:sp>
        <p:nvSpPr>
          <p:cNvPr id="15" name="TextBox 15"/>
          <p:cNvSpPr txBox="1"/>
          <p:nvPr/>
        </p:nvSpPr>
        <p:spPr>
          <a:xfrm>
            <a:off x="10813048" y="6410779"/>
            <a:ext cx="5818514" cy="376963"/>
          </a:xfrm>
          <a:prstGeom prst="rect">
            <a:avLst/>
          </a:prstGeom>
        </p:spPr>
        <p:txBody>
          <a:bodyPr lIns="0" tIns="0" rIns="0" bIns="0" rtlCol="0" anchor="t">
            <a:spAutoFit/>
          </a:bodyPr>
          <a:lstStyle/>
          <a:p>
            <a:pPr>
              <a:lnSpc>
                <a:spcPts val="3149"/>
              </a:lnSpc>
            </a:pPr>
            <a:r>
              <a:rPr lang="en-US" sz="2050" spc="62" dirty="0">
                <a:solidFill>
                  <a:srgbClr val="FFFFFF"/>
                </a:solidFill>
                <a:latin typeface="HK Grotesk Light"/>
              </a:rPr>
              <a:t>201910370311213</a:t>
            </a:r>
            <a:endParaRPr lang="en-US" sz="2099" spc="62" dirty="0">
              <a:solidFill>
                <a:srgbClr val="FFFFFF"/>
              </a:solidFill>
              <a:latin typeface="HK Grotesk Light"/>
            </a:endParaRPr>
          </a:p>
        </p:txBody>
      </p:sp>
      <p:sp>
        <p:nvSpPr>
          <p:cNvPr id="16" name="TextBox 16"/>
          <p:cNvSpPr txBox="1"/>
          <p:nvPr/>
        </p:nvSpPr>
        <p:spPr>
          <a:xfrm>
            <a:off x="10813048" y="6981568"/>
            <a:ext cx="5818514" cy="482761"/>
          </a:xfrm>
          <a:prstGeom prst="rect">
            <a:avLst/>
          </a:prstGeom>
        </p:spPr>
        <p:txBody>
          <a:bodyPr lIns="0" tIns="0" rIns="0" bIns="0" rtlCol="0" anchor="t">
            <a:spAutoFit/>
          </a:bodyPr>
          <a:lstStyle/>
          <a:p>
            <a:pPr>
              <a:lnSpc>
                <a:spcPts val="3919"/>
              </a:lnSpc>
            </a:pPr>
            <a:r>
              <a:rPr lang="en-US" sz="2800" dirty="0" err="1">
                <a:solidFill>
                  <a:srgbClr val="FFC033"/>
                </a:solidFill>
                <a:latin typeface="HK Grotesk Medium"/>
              </a:rPr>
              <a:t>Rachmat</a:t>
            </a:r>
            <a:r>
              <a:rPr lang="en-US" sz="2800" dirty="0">
                <a:solidFill>
                  <a:srgbClr val="FFC033"/>
                </a:solidFill>
                <a:latin typeface="HK Grotesk Medium"/>
              </a:rPr>
              <a:t> Ramadhan</a:t>
            </a:r>
          </a:p>
        </p:txBody>
      </p:sp>
      <p:sp>
        <p:nvSpPr>
          <p:cNvPr id="17" name="TextBox 17"/>
          <p:cNvSpPr txBox="1"/>
          <p:nvPr/>
        </p:nvSpPr>
        <p:spPr>
          <a:xfrm>
            <a:off x="10813048" y="7640043"/>
            <a:ext cx="5818514" cy="376963"/>
          </a:xfrm>
          <a:prstGeom prst="rect">
            <a:avLst/>
          </a:prstGeom>
        </p:spPr>
        <p:txBody>
          <a:bodyPr lIns="0" tIns="0" rIns="0" bIns="0" rtlCol="0" anchor="t">
            <a:spAutoFit/>
          </a:bodyPr>
          <a:lstStyle/>
          <a:p>
            <a:pPr>
              <a:lnSpc>
                <a:spcPts val="3149"/>
              </a:lnSpc>
            </a:pPr>
            <a:r>
              <a:rPr lang="en-US" sz="2050" spc="62" dirty="0">
                <a:solidFill>
                  <a:srgbClr val="FFFFFF"/>
                </a:solidFill>
                <a:latin typeface="HK Grotesk Light"/>
              </a:rPr>
              <a:t>201910370311198</a:t>
            </a:r>
            <a:endParaRPr lang="en-US" sz="2099" spc="62" dirty="0">
              <a:solidFill>
                <a:srgbClr val="FFFFFF"/>
              </a:solidFill>
              <a:latin typeface="HK Grotesk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6825656" y="1055450"/>
            <a:ext cx="433644" cy="108017"/>
          </a:xfrm>
          <a:prstGeom prst="rect">
            <a:avLst/>
          </a:prstGeom>
        </p:spPr>
      </p:pic>
      <p:sp>
        <p:nvSpPr>
          <p:cNvPr id="6" name="TextBox 6"/>
          <p:cNvSpPr txBox="1"/>
          <p:nvPr/>
        </p:nvSpPr>
        <p:spPr>
          <a:xfrm>
            <a:off x="2437552" y="2962121"/>
            <a:ext cx="6706448" cy="4539448"/>
          </a:xfrm>
          <a:prstGeom prst="rect">
            <a:avLst/>
          </a:prstGeom>
        </p:spPr>
        <p:txBody>
          <a:bodyPr lIns="0" tIns="0" rIns="0" bIns="0" rtlCol="0" anchor="t">
            <a:spAutoFit/>
          </a:bodyPr>
          <a:lstStyle/>
          <a:p>
            <a:pPr>
              <a:lnSpc>
                <a:spcPts val="8799"/>
              </a:lnSpc>
            </a:pPr>
            <a:r>
              <a:rPr lang="en-US" sz="7950" dirty="0" err="1">
                <a:solidFill>
                  <a:schemeClr val="accent3"/>
                </a:solidFill>
                <a:latin typeface="HK Grotesk Bold"/>
              </a:rPr>
              <a:t>Tahapan</a:t>
            </a:r>
            <a:endParaRPr lang="id-ID" dirty="0" err="1">
              <a:solidFill>
                <a:schemeClr val="accent3"/>
              </a:solidFill>
            </a:endParaRPr>
          </a:p>
          <a:p>
            <a:pPr>
              <a:lnSpc>
                <a:spcPts val="8799"/>
              </a:lnSpc>
            </a:pPr>
            <a:r>
              <a:rPr lang="en-US" sz="7950" dirty="0">
                <a:solidFill>
                  <a:srgbClr val="92D050"/>
                </a:solidFill>
                <a:latin typeface="HK Grotesk Bold"/>
              </a:rPr>
              <a:t>Agile </a:t>
            </a:r>
            <a:endParaRPr lang="en-US" dirty="0">
              <a:solidFill>
                <a:srgbClr val="92D050"/>
              </a:solidFill>
              <a:latin typeface="Calibri"/>
              <a:cs typeface="Calibri"/>
            </a:endParaRPr>
          </a:p>
          <a:p>
            <a:pPr>
              <a:lnSpc>
                <a:spcPts val="8799"/>
              </a:lnSpc>
            </a:pPr>
            <a:r>
              <a:rPr lang="en-US" sz="7950" dirty="0">
                <a:solidFill>
                  <a:srgbClr val="FFC033"/>
                </a:solidFill>
                <a:latin typeface="HK Grotesk Bold"/>
              </a:rPr>
              <a:t>Software</a:t>
            </a:r>
            <a:endParaRPr lang="en-US" dirty="0">
              <a:cs typeface="Calibri"/>
            </a:endParaRPr>
          </a:p>
          <a:p>
            <a:pPr>
              <a:lnSpc>
                <a:spcPts val="8800"/>
              </a:lnSpc>
            </a:pPr>
            <a:r>
              <a:rPr lang="en-US" sz="8000" dirty="0">
                <a:solidFill>
                  <a:srgbClr val="FFC033"/>
                </a:solidFill>
                <a:latin typeface="HK Grotesk Bold"/>
              </a:rPr>
              <a:t>Development</a:t>
            </a:r>
          </a:p>
        </p:txBody>
      </p:sp>
      <p:sp>
        <p:nvSpPr>
          <p:cNvPr id="7" name="TextBox 7"/>
          <p:cNvSpPr txBox="1"/>
          <p:nvPr/>
        </p:nvSpPr>
        <p:spPr>
          <a:xfrm>
            <a:off x="662965" y="4034235"/>
            <a:ext cx="955625" cy="436480"/>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03</a:t>
            </a:r>
          </a:p>
        </p:txBody>
      </p:sp>
      <p:grpSp>
        <p:nvGrpSpPr>
          <p:cNvPr id="8" name="Group 8"/>
          <p:cNvGrpSpPr/>
          <p:nvPr/>
        </p:nvGrpSpPr>
        <p:grpSpPr>
          <a:xfrm>
            <a:off x="11047470" y="2372266"/>
            <a:ext cx="1055905" cy="1055905"/>
            <a:chOff x="0" y="0"/>
            <a:chExt cx="2311400" cy="2311400"/>
          </a:xfrm>
        </p:grpSpPr>
        <p:sp>
          <p:nvSpPr>
            <p:cNvPr id="9" name="Freeform 9"/>
            <p:cNvSpPr/>
            <p:nvPr/>
          </p:nvSpPr>
          <p:spPr>
            <a:xfrm>
              <a:off x="0" y="0"/>
              <a:ext cx="2311400" cy="2311400"/>
            </a:xfrm>
            <a:custGeom>
              <a:avLst/>
              <a:gdLst/>
              <a:ahLst/>
              <a:cxnLst/>
              <a:rect l="l" t="t" r="r" b="b"/>
              <a:pathLst>
                <a:path w="2311400" h="2311400">
                  <a:moveTo>
                    <a:pt x="2006600" y="0"/>
                  </a:moveTo>
                  <a:lnTo>
                    <a:pt x="304800" y="0"/>
                  </a:lnTo>
                  <a:cubicBezTo>
                    <a:pt x="135890" y="0"/>
                    <a:pt x="0" y="135890"/>
                    <a:pt x="0" y="304800"/>
                  </a:cubicBezTo>
                  <a:lnTo>
                    <a:pt x="0" y="2006600"/>
                  </a:lnTo>
                  <a:cubicBezTo>
                    <a:pt x="0" y="2175510"/>
                    <a:pt x="135890" y="2311400"/>
                    <a:pt x="304800" y="2311400"/>
                  </a:cubicBezTo>
                  <a:lnTo>
                    <a:pt x="2006600" y="2311400"/>
                  </a:lnTo>
                  <a:cubicBezTo>
                    <a:pt x="2175510" y="2311400"/>
                    <a:pt x="2311400" y="2175510"/>
                    <a:pt x="2311400" y="2006600"/>
                  </a:cubicBezTo>
                  <a:lnTo>
                    <a:pt x="2311400" y="304800"/>
                  </a:lnTo>
                  <a:cubicBezTo>
                    <a:pt x="2311400" y="135890"/>
                    <a:pt x="2175510" y="0"/>
                    <a:pt x="2006600" y="0"/>
                  </a:cubicBezTo>
                  <a:close/>
                </a:path>
              </a:pathLst>
            </a:custGeom>
            <a:solidFill>
              <a:srgbClr val="FFC033"/>
            </a:solidFill>
          </p:spPr>
        </p:sp>
      </p:grpSp>
      <p:grpSp>
        <p:nvGrpSpPr>
          <p:cNvPr id="10" name="Group 10"/>
          <p:cNvGrpSpPr/>
          <p:nvPr/>
        </p:nvGrpSpPr>
        <p:grpSpPr>
          <a:xfrm>
            <a:off x="11047470" y="3510680"/>
            <a:ext cx="1055905" cy="1055905"/>
            <a:chOff x="0" y="0"/>
            <a:chExt cx="2311400" cy="2311400"/>
          </a:xfrm>
        </p:grpSpPr>
        <p:sp>
          <p:nvSpPr>
            <p:cNvPr id="11" name="Freeform 11"/>
            <p:cNvSpPr/>
            <p:nvPr/>
          </p:nvSpPr>
          <p:spPr>
            <a:xfrm>
              <a:off x="0" y="0"/>
              <a:ext cx="2311400" cy="2311400"/>
            </a:xfrm>
            <a:custGeom>
              <a:avLst/>
              <a:gdLst/>
              <a:ahLst/>
              <a:cxnLst/>
              <a:rect l="l" t="t" r="r" b="b"/>
              <a:pathLst>
                <a:path w="2311400" h="2311400">
                  <a:moveTo>
                    <a:pt x="2006600" y="0"/>
                  </a:moveTo>
                  <a:lnTo>
                    <a:pt x="304800" y="0"/>
                  </a:lnTo>
                  <a:cubicBezTo>
                    <a:pt x="135890" y="0"/>
                    <a:pt x="0" y="135890"/>
                    <a:pt x="0" y="304800"/>
                  </a:cubicBezTo>
                  <a:lnTo>
                    <a:pt x="0" y="2006600"/>
                  </a:lnTo>
                  <a:cubicBezTo>
                    <a:pt x="0" y="2175510"/>
                    <a:pt x="135890" y="2311400"/>
                    <a:pt x="304800" y="2311400"/>
                  </a:cubicBezTo>
                  <a:lnTo>
                    <a:pt x="2006600" y="2311400"/>
                  </a:lnTo>
                  <a:cubicBezTo>
                    <a:pt x="2175510" y="2311400"/>
                    <a:pt x="2311400" y="2175510"/>
                    <a:pt x="2311400" y="2006600"/>
                  </a:cubicBezTo>
                  <a:lnTo>
                    <a:pt x="2311400" y="304800"/>
                  </a:lnTo>
                  <a:cubicBezTo>
                    <a:pt x="2311400" y="135890"/>
                    <a:pt x="2175510" y="0"/>
                    <a:pt x="2006600" y="0"/>
                  </a:cubicBezTo>
                  <a:close/>
                </a:path>
              </a:pathLst>
            </a:custGeom>
            <a:solidFill>
              <a:srgbClr val="FFC033"/>
            </a:solidFill>
          </p:spPr>
        </p:sp>
      </p:grpSp>
      <p:grpSp>
        <p:nvGrpSpPr>
          <p:cNvPr id="12" name="Group 12"/>
          <p:cNvGrpSpPr/>
          <p:nvPr/>
        </p:nvGrpSpPr>
        <p:grpSpPr>
          <a:xfrm>
            <a:off x="11047470" y="4642634"/>
            <a:ext cx="1055905" cy="1055905"/>
            <a:chOff x="0" y="0"/>
            <a:chExt cx="2311400" cy="2311400"/>
          </a:xfrm>
        </p:grpSpPr>
        <p:sp>
          <p:nvSpPr>
            <p:cNvPr id="13" name="Freeform 13"/>
            <p:cNvSpPr/>
            <p:nvPr/>
          </p:nvSpPr>
          <p:spPr>
            <a:xfrm>
              <a:off x="0" y="0"/>
              <a:ext cx="2311400" cy="2311400"/>
            </a:xfrm>
            <a:custGeom>
              <a:avLst/>
              <a:gdLst/>
              <a:ahLst/>
              <a:cxnLst/>
              <a:rect l="l" t="t" r="r" b="b"/>
              <a:pathLst>
                <a:path w="2311400" h="2311400">
                  <a:moveTo>
                    <a:pt x="2006600" y="0"/>
                  </a:moveTo>
                  <a:lnTo>
                    <a:pt x="304800" y="0"/>
                  </a:lnTo>
                  <a:cubicBezTo>
                    <a:pt x="135890" y="0"/>
                    <a:pt x="0" y="135890"/>
                    <a:pt x="0" y="304800"/>
                  </a:cubicBezTo>
                  <a:lnTo>
                    <a:pt x="0" y="2006600"/>
                  </a:lnTo>
                  <a:cubicBezTo>
                    <a:pt x="0" y="2175510"/>
                    <a:pt x="135890" y="2311400"/>
                    <a:pt x="304800" y="2311400"/>
                  </a:cubicBezTo>
                  <a:lnTo>
                    <a:pt x="2006600" y="2311400"/>
                  </a:lnTo>
                  <a:cubicBezTo>
                    <a:pt x="2175510" y="2311400"/>
                    <a:pt x="2311400" y="2175510"/>
                    <a:pt x="2311400" y="2006600"/>
                  </a:cubicBezTo>
                  <a:lnTo>
                    <a:pt x="2311400" y="304800"/>
                  </a:lnTo>
                  <a:cubicBezTo>
                    <a:pt x="2311400" y="135890"/>
                    <a:pt x="2175510" y="0"/>
                    <a:pt x="2006600" y="0"/>
                  </a:cubicBezTo>
                  <a:close/>
                </a:path>
              </a:pathLst>
            </a:custGeom>
            <a:solidFill>
              <a:srgbClr val="FFC033"/>
            </a:solidFill>
          </p:spPr>
        </p:sp>
      </p:grpSp>
      <p:grpSp>
        <p:nvGrpSpPr>
          <p:cNvPr id="14" name="Group 14"/>
          <p:cNvGrpSpPr/>
          <p:nvPr/>
        </p:nvGrpSpPr>
        <p:grpSpPr>
          <a:xfrm>
            <a:off x="11047470" y="5768457"/>
            <a:ext cx="1055905" cy="1055905"/>
            <a:chOff x="0" y="0"/>
            <a:chExt cx="2311400" cy="2311400"/>
          </a:xfrm>
        </p:grpSpPr>
        <p:sp>
          <p:nvSpPr>
            <p:cNvPr id="15" name="Freeform 15"/>
            <p:cNvSpPr/>
            <p:nvPr/>
          </p:nvSpPr>
          <p:spPr>
            <a:xfrm>
              <a:off x="0" y="0"/>
              <a:ext cx="2311400" cy="2311400"/>
            </a:xfrm>
            <a:custGeom>
              <a:avLst/>
              <a:gdLst/>
              <a:ahLst/>
              <a:cxnLst/>
              <a:rect l="l" t="t" r="r" b="b"/>
              <a:pathLst>
                <a:path w="2311400" h="2311400">
                  <a:moveTo>
                    <a:pt x="2006600" y="0"/>
                  </a:moveTo>
                  <a:lnTo>
                    <a:pt x="304800" y="0"/>
                  </a:lnTo>
                  <a:cubicBezTo>
                    <a:pt x="135890" y="0"/>
                    <a:pt x="0" y="135890"/>
                    <a:pt x="0" y="304800"/>
                  </a:cubicBezTo>
                  <a:lnTo>
                    <a:pt x="0" y="2006600"/>
                  </a:lnTo>
                  <a:cubicBezTo>
                    <a:pt x="0" y="2175510"/>
                    <a:pt x="135890" y="2311400"/>
                    <a:pt x="304800" y="2311400"/>
                  </a:cubicBezTo>
                  <a:lnTo>
                    <a:pt x="2006600" y="2311400"/>
                  </a:lnTo>
                  <a:cubicBezTo>
                    <a:pt x="2175510" y="2311400"/>
                    <a:pt x="2311400" y="2175510"/>
                    <a:pt x="2311400" y="2006600"/>
                  </a:cubicBezTo>
                  <a:lnTo>
                    <a:pt x="2311400" y="304800"/>
                  </a:lnTo>
                  <a:cubicBezTo>
                    <a:pt x="2311400" y="135890"/>
                    <a:pt x="2175510" y="0"/>
                    <a:pt x="2006600" y="0"/>
                  </a:cubicBezTo>
                  <a:close/>
                </a:path>
              </a:pathLst>
            </a:custGeom>
            <a:solidFill>
              <a:srgbClr val="FFC033"/>
            </a:solidFill>
          </p:spPr>
        </p:sp>
      </p:grpSp>
      <p:grpSp>
        <p:nvGrpSpPr>
          <p:cNvPr id="16" name="Group 16"/>
          <p:cNvGrpSpPr/>
          <p:nvPr/>
        </p:nvGrpSpPr>
        <p:grpSpPr>
          <a:xfrm>
            <a:off x="11047470" y="1205278"/>
            <a:ext cx="1055905" cy="1055905"/>
            <a:chOff x="0" y="0"/>
            <a:chExt cx="2311400" cy="2311400"/>
          </a:xfrm>
        </p:grpSpPr>
        <p:sp>
          <p:nvSpPr>
            <p:cNvPr id="17" name="Freeform 17"/>
            <p:cNvSpPr/>
            <p:nvPr/>
          </p:nvSpPr>
          <p:spPr>
            <a:xfrm>
              <a:off x="0" y="0"/>
              <a:ext cx="2311400" cy="2311400"/>
            </a:xfrm>
            <a:custGeom>
              <a:avLst/>
              <a:gdLst/>
              <a:ahLst/>
              <a:cxnLst/>
              <a:rect l="l" t="t" r="r" b="b"/>
              <a:pathLst>
                <a:path w="2311400" h="2311400">
                  <a:moveTo>
                    <a:pt x="2006600" y="0"/>
                  </a:moveTo>
                  <a:lnTo>
                    <a:pt x="304800" y="0"/>
                  </a:lnTo>
                  <a:cubicBezTo>
                    <a:pt x="135890" y="0"/>
                    <a:pt x="0" y="135890"/>
                    <a:pt x="0" y="304800"/>
                  </a:cubicBezTo>
                  <a:lnTo>
                    <a:pt x="0" y="2006600"/>
                  </a:lnTo>
                  <a:cubicBezTo>
                    <a:pt x="0" y="2175510"/>
                    <a:pt x="135890" y="2311400"/>
                    <a:pt x="304800" y="2311400"/>
                  </a:cubicBezTo>
                  <a:lnTo>
                    <a:pt x="2006600" y="2311400"/>
                  </a:lnTo>
                  <a:cubicBezTo>
                    <a:pt x="2175510" y="2311400"/>
                    <a:pt x="2311400" y="2175510"/>
                    <a:pt x="2311400" y="2006600"/>
                  </a:cubicBezTo>
                  <a:lnTo>
                    <a:pt x="2311400" y="304800"/>
                  </a:lnTo>
                  <a:cubicBezTo>
                    <a:pt x="2311400" y="135890"/>
                    <a:pt x="2175510" y="0"/>
                    <a:pt x="2006600" y="0"/>
                  </a:cubicBezTo>
                  <a:close/>
                </a:path>
              </a:pathLst>
            </a:custGeom>
            <a:solidFill>
              <a:srgbClr val="FFC033"/>
            </a:solidFill>
          </p:spPr>
        </p:sp>
      </p:grpSp>
      <p:grpSp>
        <p:nvGrpSpPr>
          <p:cNvPr id="18" name="Group 18"/>
          <p:cNvGrpSpPr/>
          <p:nvPr/>
        </p:nvGrpSpPr>
        <p:grpSpPr>
          <a:xfrm>
            <a:off x="11047470" y="6899525"/>
            <a:ext cx="1055905" cy="1055905"/>
            <a:chOff x="0" y="0"/>
            <a:chExt cx="2311400" cy="2311400"/>
          </a:xfrm>
        </p:grpSpPr>
        <p:sp>
          <p:nvSpPr>
            <p:cNvPr id="19" name="Freeform 19"/>
            <p:cNvSpPr/>
            <p:nvPr/>
          </p:nvSpPr>
          <p:spPr>
            <a:xfrm>
              <a:off x="0" y="0"/>
              <a:ext cx="2311400" cy="2311400"/>
            </a:xfrm>
            <a:custGeom>
              <a:avLst/>
              <a:gdLst/>
              <a:ahLst/>
              <a:cxnLst/>
              <a:rect l="l" t="t" r="r" b="b"/>
              <a:pathLst>
                <a:path w="2311400" h="2311400">
                  <a:moveTo>
                    <a:pt x="2006600" y="0"/>
                  </a:moveTo>
                  <a:lnTo>
                    <a:pt x="304800" y="0"/>
                  </a:lnTo>
                  <a:cubicBezTo>
                    <a:pt x="135890" y="0"/>
                    <a:pt x="0" y="135890"/>
                    <a:pt x="0" y="304800"/>
                  </a:cubicBezTo>
                  <a:lnTo>
                    <a:pt x="0" y="2006600"/>
                  </a:lnTo>
                  <a:cubicBezTo>
                    <a:pt x="0" y="2175510"/>
                    <a:pt x="135890" y="2311400"/>
                    <a:pt x="304800" y="2311400"/>
                  </a:cubicBezTo>
                  <a:lnTo>
                    <a:pt x="2006600" y="2311400"/>
                  </a:lnTo>
                  <a:cubicBezTo>
                    <a:pt x="2175510" y="2311400"/>
                    <a:pt x="2311400" y="2175510"/>
                    <a:pt x="2311400" y="2006600"/>
                  </a:cubicBezTo>
                  <a:lnTo>
                    <a:pt x="2311400" y="304800"/>
                  </a:lnTo>
                  <a:cubicBezTo>
                    <a:pt x="2311400" y="135890"/>
                    <a:pt x="2175510" y="0"/>
                    <a:pt x="2006600" y="0"/>
                  </a:cubicBezTo>
                  <a:close/>
                </a:path>
              </a:pathLst>
            </a:custGeom>
            <a:solidFill>
              <a:srgbClr val="FFC033"/>
            </a:solidFill>
          </p:spPr>
        </p:sp>
      </p:grpSp>
      <p:grpSp>
        <p:nvGrpSpPr>
          <p:cNvPr id="22" name="Group 22"/>
          <p:cNvGrpSpPr/>
          <p:nvPr/>
        </p:nvGrpSpPr>
        <p:grpSpPr>
          <a:xfrm>
            <a:off x="11312676" y="1518408"/>
            <a:ext cx="532132" cy="429643"/>
            <a:chOff x="0" y="0"/>
            <a:chExt cx="6350000" cy="5126990"/>
          </a:xfrm>
        </p:grpSpPr>
        <p:sp>
          <p:nvSpPr>
            <p:cNvPr id="23" name="Freeform 23"/>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p:spPr>
        </p:sp>
      </p:grpSp>
      <p:sp>
        <p:nvSpPr>
          <p:cNvPr id="24" name="TextBox 24"/>
          <p:cNvSpPr txBox="1"/>
          <p:nvPr/>
        </p:nvSpPr>
        <p:spPr>
          <a:xfrm>
            <a:off x="12911975" y="1513905"/>
            <a:ext cx="4347325" cy="388504"/>
          </a:xfrm>
          <a:prstGeom prst="rect">
            <a:avLst/>
          </a:prstGeom>
        </p:spPr>
        <p:txBody>
          <a:bodyPr lIns="0" tIns="0" rIns="0" bIns="0" rtlCol="0" anchor="t">
            <a:spAutoFit/>
          </a:bodyPr>
          <a:lstStyle/>
          <a:p>
            <a:pPr>
              <a:lnSpc>
                <a:spcPts val="3150"/>
              </a:lnSpc>
            </a:pPr>
            <a:r>
              <a:rPr lang="en-US" sz="2100" spc="62" dirty="0" err="1">
                <a:solidFill>
                  <a:srgbClr val="FFFFFF"/>
                </a:solidFill>
                <a:latin typeface="HK Grotesk Light"/>
              </a:rPr>
              <a:t>Perencanaan</a:t>
            </a:r>
          </a:p>
        </p:txBody>
      </p:sp>
      <p:sp>
        <p:nvSpPr>
          <p:cNvPr id="25" name="TextBox 25"/>
          <p:cNvSpPr txBox="1"/>
          <p:nvPr/>
        </p:nvSpPr>
        <p:spPr>
          <a:xfrm>
            <a:off x="12911975" y="2680893"/>
            <a:ext cx="4347325" cy="388504"/>
          </a:xfrm>
          <a:prstGeom prst="rect">
            <a:avLst/>
          </a:prstGeom>
        </p:spPr>
        <p:txBody>
          <a:bodyPr lIns="0" tIns="0" rIns="0" bIns="0" rtlCol="0" anchor="t">
            <a:spAutoFit/>
          </a:bodyPr>
          <a:lstStyle/>
          <a:p>
            <a:pPr>
              <a:lnSpc>
                <a:spcPts val="3150"/>
              </a:lnSpc>
            </a:pPr>
            <a:r>
              <a:rPr lang="en-US" sz="2100" spc="62" dirty="0" err="1">
                <a:solidFill>
                  <a:srgbClr val="FFFFFF"/>
                </a:solidFill>
                <a:latin typeface="HK Grotesk Light"/>
              </a:rPr>
              <a:t>Implementasi</a:t>
            </a:r>
          </a:p>
        </p:txBody>
      </p:sp>
      <p:sp>
        <p:nvSpPr>
          <p:cNvPr id="26" name="TextBox 26"/>
          <p:cNvSpPr txBox="1"/>
          <p:nvPr/>
        </p:nvSpPr>
        <p:spPr>
          <a:xfrm>
            <a:off x="12911975" y="3819307"/>
            <a:ext cx="4347325" cy="388504"/>
          </a:xfrm>
          <a:prstGeom prst="rect">
            <a:avLst/>
          </a:prstGeom>
        </p:spPr>
        <p:txBody>
          <a:bodyPr lIns="0" tIns="0" rIns="0" bIns="0" rtlCol="0" anchor="t">
            <a:spAutoFit/>
          </a:bodyPr>
          <a:lstStyle/>
          <a:p>
            <a:pPr>
              <a:lnSpc>
                <a:spcPts val="3150"/>
              </a:lnSpc>
            </a:pPr>
            <a:r>
              <a:rPr lang="en-US" sz="2100" spc="62" dirty="0">
                <a:solidFill>
                  <a:srgbClr val="FFFFFF"/>
                </a:solidFill>
                <a:latin typeface="HK Grotesk Light"/>
              </a:rPr>
              <a:t>Tes </a:t>
            </a:r>
            <a:r>
              <a:rPr lang="en-US" sz="2100" spc="62" dirty="0" err="1">
                <a:solidFill>
                  <a:srgbClr val="FFFFFF"/>
                </a:solidFill>
                <a:latin typeface="HK Grotesk Light"/>
              </a:rPr>
              <a:t>Perangkat</a:t>
            </a:r>
            <a:r>
              <a:rPr lang="en-US" sz="2100" spc="62" dirty="0">
                <a:solidFill>
                  <a:srgbClr val="FFFFFF"/>
                </a:solidFill>
                <a:latin typeface="HK Grotesk Light"/>
              </a:rPr>
              <a:t> Lunak</a:t>
            </a:r>
          </a:p>
        </p:txBody>
      </p:sp>
      <p:sp>
        <p:nvSpPr>
          <p:cNvPr id="27" name="TextBox 27"/>
          <p:cNvSpPr txBox="1"/>
          <p:nvPr/>
        </p:nvSpPr>
        <p:spPr>
          <a:xfrm>
            <a:off x="12911975" y="4951261"/>
            <a:ext cx="4347325" cy="388504"/>
          </a:xfrm>
          <a:prstGeom prst="rect">
            <a:avLst/>
          </a:prstGeom>
        </p:spPr>
        <p:txBody>
          <a:bodyPr lIns="0" tIns="0" rIns="0" bIns="0" rtlCol="0" anchor="t">
            <a:spAutoFit/>
          </a:bodyPr>
          <a:lstStyle/>
          <a:p>
            <a:pPr>
              <a:lnSpc>
                <a:spcPts val="3150"/>
              </a:lnSpc>
            </a:pPr>
            <a:r>
              <a:rPr lang="en-US" sz="2100" spc="62" dirty="0" err="1">
                <a:solidFill>
                  <a:srgbClr val="FFFFFF"/>
                </a:solidFill>
                <a:latin typeface="HK Grotesk Light"/>
              </a:rPr>
              <a:t>Dokumentasi</a:t>
            </a:r>
          </a:p>
        </p:txBody>
      </p:sp>
      <p:sp>
        <p:nvSpPr>
          <p:cNvPr id="28" name="TextBox 28"/>
          <p:cNvSpPr txBox="1"/>
          <p:nvPr/>
        </p:nvSpPr>
        <p:spPr>
          <a:xfrm>
            <a:off x="12911975" y="6077084"/>
            <a:ext cx="4347325" cy="388504"/>
          </a:xfrm>
          <a:prstGeom prst="rect">
            <a:avLst/>
          </a:prstGeom>
        </p:spPr>
        <p:txBody>
          <a:bodyPr lIns="0" tIns="0" rIns="0" bIns="0" rtlCol="0" anchor="t">
            <a:spAutoFit/>
          </a:bodyPr>
          <a:lstStyle/>
          <a:p>
            <a:pPr>
              <a:lnSpc>
                <a:spcPts val="3150"/>
              </a:lnSpc>
            </a:pPr>
            <a:r>
              <a:rPr lang="en-US" sz="2100" spc="62" dirty="0">
                <a:solidFill>
                  <a:srgbClr val="FFFFFF"/>
                </a:solidFill>
                <a:latin typeface="HK Grotesk Light"/>
              </a:rPr>
              <a:t>Deployment</a:t>
            </a:r>
          </a:p>
        </p:txBody>
      </p:sp>
      <p:sp>
        <p:nvSpPr>
          <p:cNvPr id="29" name="TextBox 29"/>
          <p:cNvSpPr txBox="1"/>
          <p:nvPr/>
        </p:nvSpPr>
        <p:spPr>
          <a:xfrm>
            <a:off x="12911975" y="7208152"/>
            <a:ext cx="4347325" cy="388504"/>
          </a:xfrm>
          <a:prstGeom prst="rect">
            <a:avLst/>
          </a:prstGeom>
        </p:spPr>
        <p:txBody>
          <a:bodyPr lIns="0" tIns="0" rIns="0" bIns="0" rtlCol="0" anchor="t">
            <a:spAutoFit/>
          </a:bodyPr>
          <a:lstStyle/>
          <a:p>
            <a:pPr>
              <a:lnSpc>
                <a:spcPts val="3150"/>
              </a:lnSpc>
            </a:pPr>
            <a:r>
              <a:rPr lang="en-US" sz="2100" spc="62" dirty="0" err="1">
                <a:solidFill>
                  <a:srgbClr val="FFFFFF"/>
                </a:solidFill>
                <a:latin typeface="HK Grotesk Light"/>
              </a:rPr>
              <a:t>Pemeliharaan</a:t>
            </a:r>
            <a:r>
              <a:rPr lang="en-US" sz="2100" spc="62" dirty="0">
                <a:solidFill>
                  <a:srgbClr val="FFFFFF"/>
                </a:solidFill>
                <a:latin typeface="HK Grotesk Light"/>
              </a:rPr>
              <a:t> </a:t>
            </a:r>
            <a:r>
              <a:rPr lang="en-US" sz="2100" spc="62" dirty="0" err="1">
                <a:solidFill>
                  <a:srgbClr val="FFFFFF"/>
                </a:solidFill>
                <a:latin typeface="HK Grotesk Light"/>
              </a:rPr>
              <a:t>Perangkat</a:t>
            </a:r>
            <a:r>
              <a:rPr lang="en-US" sz="2100" spc="62" dirty="0">
                <a:solidFill>
                  <a:srgbClr val="FFFFFF"/>
                </a:solidFill>
                <a:latin typeface="HK Grotesk Light"/>
              </a:rPr>
              <a:t> Lunak</a:t>
            </a:r>
          </a:p>
        </p:txBody>
      </p:sp>
      <p:grpSp>
        <p:nvGrpSpPr>
          <p:cNvPr id="31" name="Group 31"/>
          <p:cNvGrpSpPr/>
          <p:nvPr/>
        </p:nvGrpSpPr>
        <p:grpSpPr>
          <a:xfrm>
            <a:off x="11309357" y="2685397"/>
            <a:ext cx="532132" cy="429643"/>
            <a:chOff x="0" y="0"/>
            <a:chExt cx="6350000" cy="5126990"/>
          </a:xfrm>
        </p:grpSpPr>
        <p:sp>
          <p:nvSpPr>
            <p:cNvPr id="32" name="Freeform 32"/>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p:spPr>
        </p:sp>
      </p:grpSp>
      <p:grpSp>
        <p:nvGrpSpPr>
          <p:cNvPr id="33" name="Group 33"/>
          <p:cNvGrpSpPr/>
          <p:nvPr/>
        </p:nvGrpSpPr>
        <p:grpSpPr>
          <a:xfrm>
            <a:off x="11309357" y="3823810"/>
            <a:ext cx="532132" cy="429643"/>
            <a:chOff x="0" y="0"/>
            <a:chExt cx="6350000" cy="5126990"/>
          </a:xfrm>
        </p:grpSpPr>
        <p:sp>
          <p:nvSpPr>
            <p:cNvPr id="34" name="Freeform 34"/>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p:spPr>
        </p:sp>
      </p:grpSp>
      <p:grpSp>
        <p:nvGrpSpPr>
          <p:cNvPr id="35" name="Group 35"/>
          <p:cNvGrpSpPr/>
          <p:nvPr/>
        </p:nvGrpSpPr>
        <p:grpSpPr>
          <a:xfrm>
            <a:off x="11312676" y="4955765"/>
            <a:ext cx="532132" cy="429643"/>
            <a:chOff x="0" y="0"/>
            <a:chExt cx="6350000" cy="5126990"/>
          </a:xfrm>
        </p:grpSpPr>
        <p:sp>
          <p:nvSpPr>
            <p:cNvPr id="36" name="Freeform 36"/>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p:spPr>
        </p:sp>
      </p:grpSp>
      <p:grpSp>
        <p:nvGrpSpPr>
          <p:cNvPr id="37" name="Group 37"/>
          <p:cNvGrpSpPr/>
          <p:nvPr/>
        </p:nvGrpSpPr>
        <p:grpSpPr>
          <a:xfrm>
            <a:off x="11312676" y="6081587"/>
            <a:ext cx="532132" cy="429643"/>
            <a:chOff x="0" y="0"/>
            <a:chExt cx="6350000" cy="5126990"/>
          </a:xfrm>
        </p:grpSpPr>
        <p:sp>
          <p:nvSpPr>
            <p:cNvPr id="38" name="Freeform 38"/>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p:spPr>
        </p:sp>
      </p:grpSp>
      <p:grpSp>
        <p:nvGrpSpPr>
          <p:cNvPr id="39" name="Group 39"/>
          <p:cNvGrpSpPr/>
          <p:nvPr/>
        </p:nvGrpSpPr>
        <p:grpSpPr>
          <a:xfrm>
            <a:off x="11312676" y="7212655"/>
            <a:ext cx="532132" cy="429643"/>
            <a:chOff x="0" y="0"/>
            <a:chExt cx="6350000" cy="5126990"/>
          </a:xfrm>
        </p:grpSpPr>
        <p:sp>
          <p:nvSpPr>
            <p:cNvPr id="40" name="Freeform 40"/>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sp>
        <p:nvSpPr>
          <p:cNvPr id="5" name="TextBox 5"/>
          <p:cNvSpPr txBox="1"/>
          <p:nvPr/>
        </p:nvSpPr>
        <p:spPr>
          <a:xfrm>
            <a:off x="662965" y="4034235"/>
            <a:ext cx="955625" cy="436480"/>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04</a:t>
            </a:r>
          </a:p>
        </p:txBody>
      </p:sp>
      <p:sp>
        <p:nvSpPr>
          <p:cNvPr id="6" name="TextBox 6"/>
          <p:cNvSpPr txBox="1"/>
          <p:nvPr/>
        </p:nvSpPr>
        <p:spPr>
          <a:xfrm>
            <a:off x="2450909" y="2385206"/>
            <a:ext cx="6375003" cy="1149350"/>
          </a:xfrm>
          <a:prstGeom prst="rect">
            <a:avLst/>
          </a:prstGeom>
        </p:spPr>
        <p:txBody>
          <a:bodyPr lIns="0" tIns="0" rIns="0" bIns="0" rtlCol="0" anchor="t">
            <a:spAutoFit/>
          </a:bodyPr>
          <a:lstStyle/>
          <a:p>
            <a:pPr>
              <a:lnSpc>
                <a:spcPts val="8800"/>
              </a:lnSpc>
            </a:pPr>
            <a:r>
              <a:rPr lang="en-US" sz="8000" dirty="0" err="1">
                <a:solidFill>
                  <a:srgbClr val="FFC033"/>
                </a:solidFill>
                <a:latin typeface="HK Grotesk Bold"/>
              </a:rPr>
              <a:t>Perencanaan</a:t>
            </a:r>
          </a:p>
        </p:txBody>
      </p:sp>
      <p:sp>
        <p:nvSpPr>
          <p:cNvPr id="7" name="TextBox 7"/>
          <p:cNvSpPr txBox="1"/>
          <p:nvPr/>
        </p:nvSpPr>
        <p:spPr>
          <a:xfrm>
            <a:off x="2450909" y="4011221"/>
            <a:ext cx="10183648" cy="798873"/>
          </a:xfrm>
          <a:prstGeom prst="rect">
            <a:avLst/>
          </a:prstGeom>
        </p:spPr>
        <p:txBody>
          <a:bodyPr lIns="0" tIns="0" rIns="0" bIns="0" rtlCol="0" anchor="t">
            <a:spAutoFit/>
          </a:bodyPr>
          <a:lstStyle/>
          <a:p>
            <a:pPr>
              <a:lnSpc>
                <a:spcPts val="3150"/>
              </a:lnSpc>
            </a:pPr>
            <a:r>
              <a:rPr lang="en-US" sz="2100" spc="62" dirty="0">
                <a:solidFill>
                  <a:srgbClr val="FFFFFF"/>
                </a:solidFill>
                <a:latin typeface="HK Grotesk Light"/>
              </a:rPr>
              <a:t>Pada </a:t>
            </a:r>
            <a:r>
              <a:rPr lang="en-US" sz="2100" spc="62" dirty="0" err="1">
                <a:solidFill>
                  <a:srgbClr val="FFFFFF"/>
                </a:solidFill>
                <a:latin typeface="HK Grotesk Light"/>
              </a:rPr>
              <a:t>langkah</a:t>
            </a:r>
            <a:r>
              <a:rPr lang="en-US" sz="2100" spc="62" dirty="0">
                <a:solidFill>
                  <a:srgbClr val="FFFFFF"/>
                </a:solidFill>
                <a:latin typeface="HK Grotesk Light"/>
              </a:rPr>
              <a:t> </a:t>
            </a:r>
            <a:r>
              <a:rPr lang="en-US" sz="2100" spc="62" dirty="0" err="1">
                <a:solidFill>
                  <a:srgbClr val="FFFFFF"/>
                </a:solidFill>
                <a:latin typeface="HK Grotesk Light"/>
              </a:rPr>
              <a:t>ini</a:t>
            </a:r>
            <a:r>
              <a:rPr lang="en-US" sz="2100" spc="62" dirty="0">
                <a:solidFill>
                  <a:srgbClr val="FFFFFF"/>
                </a:solidFill>
                <a:latin typeface="HK Grotesk Light"/>
              </a:rPr>
              <a:t> </a:t>
            </a:r>
            <a:r>
              <a:rPr lang="en-US" sz="2100" spc="62" dirty="0" err="1">
                <a:solidFill>
                  <a:srgbClr val="FFFFFF"/>
                </a:solidFill>
                <a:latin typeface="HK Grotesk Light"/>
              </a:rPr>
              <a:t>pengembang</a:t>
            </a:r>
            <a:r>
              <a:rPr lang="en-US" sz="2100" spc="62" dirty="0">
                <a:solidFill>
                  <a:srgbClr val="FFFFFF"/>
                </a:solidFill>
                <a:latin typeface="HK Grotesk Light"/>
              </a:rPr>
              <a:t> dan </a:t>
            </a:r>
            <a:r>
              <a:rPr lang="en-US" sz="2100" spc="62" dirty="0" err="1">
                <a:solidFill>
                  <a:srgbClr val="FFFFFF"/>
                </a:solidFill>
                <a:latin typeface="HK Grotesk Light"/>
              </a:rPr>
              <a:t>klien</a:t>
            </a:r>
            <a:r>
              <a:rPr lang="en-US" sz="2100" spc="62" dirty="0">
                <a:solidFill>
                  <a:srgbClr val="FFFFFF"/>
                </a:solidFill>
                <a:latin typeface="HK Grotesk Light"/>
              </a:rPr>
              <a:t> </a:t>
            </a:r>
            <a:r>
              <a:rPr lang="en-US" sz="2100" spc="62" dirty="0" err="1">
                <a:solidFill>
                  <a:srgbClr val="FFFFFF"/>
                </a:solidFill>
                <a:latin typeface="HK Grotesk Light"/>
              </a:rPr>
              <a:t>membuat</a:t>
            </a:r>
            <a:r>
              <a:rPr lang="en-US" sz="2100" spc="62" dirty="0">
                <a:solidFill>
                  <a:srgbClr val="FFFFFF"/>
                </a:solidFill>
                <a:latin typeface="HK Grotesk Light"/>
              </a:rPr>
              <a:t> </a:t>
            </a:r>
            <a:r>
              <a:rPr lang="en-US" sz="2100" spc="62" dirty="0" err="1">
                <a:solidFill>
                  <a:srgbClr val="FFFFFF"/>
                </a:solidFill>
                <a:latin typeface="HK Grotesk Light"/>
              </a:rPr>
              <a:t>rencana</a:t>
            </a:r>
            <a:r>
              <a:rPr lang="en-US" sz="2100" spc="62" dirty="0">
                <a:solidFill>
                  <a:srgbClr val="FFFFFF"/>
                </a:solidFill>
                <a:latin typeface="HK Grotesk Light"/>
              </a:rPr>
              <a:t> </a:t>
            </a:r>
            <a:r>
              <a:rPr lang="en-US" sz="2100" spc="62" dirty="0" err="1">
                <a:solidFill>
                  <a:srgbClr val="FFFFFF"/>
                </a:solidFill>
                <a:latin typeface="HK Grotesk Light"/>
              </a:rPr>
              <a:t>tentang</a:t>
            </a:r>
            <a:r>
              <a:rPr lang="en-US" sz="2100" spc="62" dirty="0">
                <a:solidFill>
                  <a:srgbClr val="FFFFFF"/>
                </a:solidFill>
                <a:latin typeface="HK Grotesk Light"/>
              </a:rPr>
              <a:t> </a:t>
            </a:r>
            <a:r>
              <a:rPr lang="en-US" sz="2100" spc="62" dirty="0" err="1">
                <a:solidFill>
                  <a:srgbClr val="FFFFFF"/>
                </a:solidFill>
                <a:latin typeface="HK Grotesk Light"/>
              </a:rPr>
              <a:t>kebutuhan</a:t>
            </a:r>
            <a:r>
              <a:rPr lang="en-US" sz="2100" spc="62" dirty="0">
                <a:solidFill>
                  <a:srgbClr val="FFFFFF"/>
                </a:solidFill>
                <a:latin typeface="HK Grotesk Light"/>
              </a:rPr>
              <a:t> </a:t>
            </a:r>
            <a:r>
              <a:rPr lang="en-US" sz="2100" spc="62" dirty="0" err="1">
                <a:solidFill>
                  <a:srgbClr val="FFFFFF"/>
                </a:solidFill>
                <a:latin typeface="HK Grotesk Light"/>
              </a:rPr>
              <a:t>dari</a:t>
            </a:r>
            <a:r>
              <a:rPr lang="en-US" sz="2100" spc="62" dirty="0">
                <a:solidFill>
                  <a:srgbClr val="FFFFFF"/>
                </a:solidFill>
                <a:latin typeface="HK Grotesk Light"/>
              </a:rPr>
              <a:t> </a:t>
            </a:r>
            <a:r>
              <a:rPr lang="en-US" sz="2100" spc="62" dirty="0" err="1">
                <a:solidFill>
                  <a:srgbClr val="FFFFFF"/>
                </a:solidFill>
                <a:latin typeface="HK Grotesk Light"/>
              </a:rPr>
              <a:t>perangkat</a:t>
            </a:r>
            <a:r>
              <a:rPr lang="en-US" sz="2100" spc="62" dirty="0">
                <a:solidFill>
                  <a:srgbClr val="FFFFFF"/>
                </a:solidFill>
                <a:latin typeface="HK Grotesk Light"/>
              </a:rPr>
              <a:t> </a:t>
            </a:r>
            <a:r>
              <a:rPr lang="en-US" sz="2100" spc="62" dirty="0" err="1">
                <a:solidFill>
                  <a:srgbClr val="FFFFFF"/>
                </a:solidFill>
                <a:latin typeface="HK Grotesk Light"/>
              </a:rPr>
              <a:t>lunak</a:t>
            </a:r>
            <a:r>
              <a:rPr lang="en-US" sz="2100" spc="62" dirty="0">
                <a:solidFill>
                  <a:srgbClr val="FFFFFF"/>
                </a:solidFill>
                <a:latin typeface="HK Grotesk Light"/>
              </a:rPr>
              <a:t> yang </a:t>
            </a:r>
            <a:r>
              <a:rPr lang="en-US" sz="2100" spc="62" dirty="0" err="1">
                <a:solidFill>
                  <a:srgbClr val="FFFFFF"/>
                </a:solidFill>
                <a:latin typeface="HK Grotesk Light"/>
              </a:rPr>
              <a:t>akan</a:t>
            </a:r>
            <a:r>
              <a:rPr lang="en-US" sz="2100" spc="62" dirty="0">
                <a:solidFill>
                  <a:srgbClr val="FFFFFF"/>
                </a:solidFill>
                <a:latin typeface="HK Grotesk Light"/>
              </a:rPr>
              <a:t> </a:t>
            </a:r>
            <a:r>
              <a:rPr lang="en-US" sz="2100" spc="62" dirty="0" err="1">
                <a:solidFill>
                  <a:srgbClr val="FFFFFF"/>
                </a:solidFill>
                <a:latin typeface="HK Grotesk Light"/>
              </a:rPr>
              <a:t>dibuat</a:t>
            </a:r>
            <a:r>
              <a:rPr lang="en-US" sz="2100" spc="62" dirty="0">
                <a:solidFill>
                  <a:srgbClr val="FFFFFF"/>
                </a:solidFill>
                <a:latin typeface="HK Grotesk Light"/>
              </a:rPr>
              <a:t> </a:t>
            </a:r>
          </a:p>
        </p:txBody>
      </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6825656" y="9150283"/>
            <a:ext cx="433644" cy="108017"/>
          </a:xfrm>
          <a:prstGeom prst="rect">
            <a:avLst/>
          </a:prstGeom>
        </p:spPr>
      </p:pic>
      <p:sp>
        <p:nvSpPr>
          <p:cNvPr id="9" name="TextBox 9"/>
          <p:cNvSpPr txBox="1"/>
          <p:nvPr/>
        </p:nvSpPr>
        <p:spPr>
          <a:xfrm>
            <a:off x="2450909" y="5585168"/>
            <a:ext cx="6375003" cy="1149350"/>
          </a:xfrm>
          <a:prstGeom prst="rect">
            <a:avLst/>
          </a:prstGeom>
        </p:spPr>
        <p:txBody>
          <a:bodyPr lIns="0" tIns="0" rIns="0" bIns="0" rtlCol="0" anchor="t">
            <a:spAutoFit/>
          </a:bodyPr>
          <a:lstStyle/>
          <a:p>
            <a:pPr>
              <a:lnSpc>
                <a:spcPts val="8800"/>
              </a:lnSpc>
            </a:pPr>
            <a:r>
              <a:rPr lang="en-US" sz="8000" dirty="0" err="1">
                <a:solidFill>
                  <a:srgbClr val="FFC000"/>
                </a:solidFill>
                <a:ea typeface="+mn-lt"/>
                <a:cs typeface="+mn-lt"/>
              </a:rPr>
              <a:t>Implementasi</a:t>
            </a:r>
            <a:endParaRPr lang="id-ID" dirty="0" err="1">
              <a:solidFill>
                <a:srgbClr val="FFC000"/>
              </a:solidFill>
            </a:endParaRPr>
          </a:p>
        </p:txBody>
      </p:sp>
      <p:sp>
        <p:nvSpPr>
          <p:cNvPr id="10" name="TextBox 10"/>
          <p:cNvSpPr txBox="1"/>
          <p:nvPr/>
        </p:nvSpPr>
        <p:spPr>
          <a:xfrm>
            <a:off x="2450909" y="7211183"/>
            <a:ext cx="10183648" cy="378886"/>
          </a:xfrm>
          <a:prstGeom prst="rect">
            <a:avLst/>
          </a:prstGeom>
        </p:spPr>
        <p:txBody>
          <a:bodyPr lIns="0" tIns="0" rIns="0" bIns="0" rtlCol="0" anchor="t">
            <a:spAutoFit/>
          </a:bodyPr>
          <a:lstStyle/>
          <a:p>
            <a:pPr>
              <a:lnSpc>
                <a:spcPts val="3150"/>
              </a:lnSpc>
            </a:pPr>
            <a:r>
              <a:rPr lang="en-US" sz="2100" spc="62" dirty="0" err="1">
                <a:solidFill>
                  <a:schemeClr val="bg1"/>
                </a:solidFill>
                <a:ea typeface="+mn-lt"/>
                <a:cs typeface="+mn-lt"/>
              </a:rPr>
              <a:t>bagian</a:t>
            </a:r>
            <a:r>
              <a:rPr lang="en-US" sz="2100" spc="62" dirty="0">
                <a:solidFill>
                  <a:schemeClr val="bg1"/>
                </a:solidFill>
                <a:ea typeface="+mn-lt"/>
                <a:cs typeface="+mn-lt"/>
              </a:rPr>
              <a:t> </a:t>
            </a:r>
            <a:r>
              <a:rPr lang="en-US" sz="2100" spc="62" dirty="0" err="1">
                <a:solidFill>
                  <a:schemeClr val="bg1"/>
                </a:solidFill>
                <a:ea typeface="+mn-lt"/>
                <a:cs typeface="+mn-lt"/>
              </a:rPr>
              <a:t>dari</a:t>
            </a:r>
            <a:r>
              <a:rPr lang="en-US" sz="2100" spc="62" dirty="0">
                <a:solidFill>
                  <a:schemeClr val="bg1"/>
                </a:solidFill>
                <a:ea typeface="+mn-lt"/>
                <a:cs typeface="+mn-lt"/>
              </a:rPr>
              <a:t> proses </a:t>
            </a:r>
            <a:r>
              <a:rPr lang="en-US" sz="2100" spc="62" dirty="0" err="1">
                <a:solidFill>
                  <a:schemeClr val="bg1"/>
                </a:solidFill>
                <a:ea typeface="+mn-lt"/>
                <a:cs typeface="+mn-lt"/>
              </a:rPr>
              <a:t>dimana</a:t>
            </a:r>
            <a:r>
              <a:rPr lang="en-US" sz="2100" spc="62" dirty="0">
                <a:solidFill>
                  <a:schemeClr val="bg1"/>
                </a:solidFill>
                <a:ea typeface="+mn-lt"/>
                <a:cs typeface="+mn-lt"/>
              </a:rPr>
              <a:t> programmer </a:t>
            </a:r>
            <a:r>
              <a:rPr lang="en-US" sz="2100" spc="62" dirty="0" err="1">
                <a:solidFill>
                  <a:schemeClr val="bg1"/>
                </a:solidFill>
                <a:ea typeface="+mn-lt"/>
                <a:cs typeface="+mn-lt"/>
              </a:rPr>
              <a:t>melakukan</a:t>
            </a:r>
            <a:r>
              <a:rPr lang="en-US" sz="2100" spc="62" dirty="0">
                <a:solidFill>
                  <a:schemeClr val="bg1"/>
                </a:solidFill>
                <a:ea typeface="+mn-lt"/>
                <a:cs typeface="+mn-lt"/>
              </a:rPr>
              <a:t> </a:t>
            </a:r>
            <a:r>
              <a:rPr lang="en-US" sz="2100" spc="62" dirty="0" err="1">
                <a:solidFill>
                  <a:schemeClr val="bg1"/>
                </a:solidFill>
                <a:ea typeface="+mn-lt"/>
                <a:cs typeface="+mn-lt"/>
              </a:rPr>
              <a:t>pengkodean</a:t>
            </a:r>
            <a:r>
              <a:rPr lang="en-US" sz="2100" spc="62" dirty="0">
                <a:solidFill>
                  <a:schemeClr val="bg1"/>
                </a:solidFill>
                <a:ea typeface="+mn-lt"/>
                <a:cs typeface="+mn-lt"/>
              </a:rPr>
              <a:t> </a:t>
            </a:r>
            <a:r>
              <a:rPr lang="en-US" sz="2100" spc="62" dirty="0" err="1">
                <a:solidFill>
                  <a:schemeClr val="bg1"/>
                </a:solidFill>
                <a:ea typeface="+mn-lt"/>
                <a:cs typeface="+mn-lt"/>
              </a:rPr>
              <a:t>perangkat</a:t>
            </a:r>
            <a:r>
              <a:rPr lang="en-US" sz="2100" spc="62" dirty="0">
                <a:solidFill>
                  <a:schemeClr val="bg1"/>
                </a:solidFill>
                <a:ea typeface="+mn-lt"/>
                <a:cs typeface="+mn-lt"/>
              </a:rPr>
              <a:t> </a:t>
            </a:r>
            <a:r>
              <a:rPr lang="en-US" sz="2100" spc="62" dirty="0" err="1">
                <a:solidFill>
                  <a:schemeClr val="bg1"/>
                </a:solidFill>
                <a:ea typeface="+mn-lt"/>
                <a:cs typeface="+mn-lt"/>
              </a:rPr>
              <a:t>lunak</a:t>
            </a:r>
            <a:r>
              <a:rPr lang="en-US" sz="2100" spc="62" dirty="0">
                <a:solidFill>
                  <a:schemeClr val="bg1"/>
                </a:solidFill>
                <a:ea typeface="+mn-lt"/>
                <a:cs typeface="+mn-lt"/>
              </a:rPr>
              <a:t>.</a:t>
            </a:r>
            <a:endParaRPr lang="id-ID" sz="2100" dirty="0">
              <a:solidFill>
                <a:schemeClr val="bg1"/>
              </a:solidFill>
              <a:ea typeface="+mn-lt"/>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sp>
        <p:nvSpPr>
          <p:cNvPr id="5" name="TextBox 5"/>
          <p:cNvSpPr txBox="1"/>
          <p:nvPr/>
        </p:nvSpPr>
        <p:spPr>
          <a:xfrm>
            <a:off x="662965" y="4034235"/>
            <a:ext cx="955625" cy="436480"/>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05</a:t>
            </a:r>
          </a:p>
        </p:txBody>
      </p:sp>
      <p:sp>
        <p:nvSpPr>
          <p:cNvPr id="6" name="TextBox 6"/>
          <p:cNvSpPr txBox="1"/>
          <p:nvPr/>
        </p:nvSpPr>
        <p:spPr>
          <a:xfrm>
            <a:off x="2450909" y="2385206"/>
            <a:ext cx="9911833" cy="1149350"/>
          </a:xfrm>
          <a:prstGeom prst="rect">
            <a:avLst/>
          </a:prstGeom>
        </p:spPr>
        <p:txBody>
          <a:bodyPr lIns="0" tIns="0" rIns="0" bIns="0" rtlCol="0" anchor="t">
            <a:spAutoFit/>
          </a:bodyPr>
          <a:lstStyle/>
          <a:p>
            <a:pPr>
              <a:lnSpc>
                <a:spcPts val="8800"/>
              </a:lnSpc>
            </a:pPr>
            <a:r>
              <a:rPr lang="en-US" sz="8000" b="1" dirty="0">
                <a:solidFill>
                  <a:srgbClr val="FFC000"/>
                </a:solidFill>
                <a:ea typeface="+mn-lt"/>
                <a:cs typeface="+mn-lt"/>
              </a:rPr>
              <a:t>Tes </a:t>
            </a:r>
            <a:r>
              <a:rPr lang="en-US" sz="8000" b="1" dirty="0" err="1">
                <a:solidFill>
                  <a:srgbClr val="FFC000"/>
                </a:solidFill>
                <a:ea typeface="+mn-lt"/>
                <a:cs typeface="+mn-lt"/>
              </a:rPr>
              <a:t>perangkat</a:t>
            </a:r>
            <a:r>
              <a:rPr lang="en-US" sz="8000" b="1" dirty="0">
                <a:solidFill>
                  <a:srgbClr val="FFC000"/>
                </a:solidFill>
                <a:ea typeface="+mn-lt"/>
                <a:cs typeface="+mn-lt"/>
              </a:rPr>
              <a:t> </a:t>
            </a:r>
            <a:r>
              <a:rPr lang="en-US" sz="8000" b="1" dirty="0" err="1">
                <a:solidFill>
                  <a:srgbClr val="FFC000"/>
                </a:solidFill>
                <a:ea typeface="+mn-lt"/>
                <a:cs typeface="+mn-lt"/>
              </a:rPr>
              <a:t>lunak</a:t>
            </a:r>
            <a:endParaRPr lang="id-ID" b="1" dirty="0" err="1">
              <a:solidFill>
                <a:srgbClr val="FFC000"/>
              </a:solidFill>
            </a:endParaRPr>
          </a:p>
        </p:txBody>
      </p:sp>
      <p:sp>
        <p:nvSpPr>
          <p:cNvPr id="7" name="TextBox 7"/>
          <p:cNvSpPr txBox="1"/>
          <p:nvPr/>
        </p:nvSpPr>
        <p:spPr>
          <a:xfrm>
            <a:off x="2450909" y="4011221"/>
            <a:ext cx="10183648" cy="789255"/>
          </a:xfrm>
          <a:prstGeom prst="rect">
            <a:avLst/>
          </a:prstGeom>
        </p:spPr>
        <p:txBody>
          <a:bodyPr lIns="0" tIns="0" rIns="0" bIns="0" rtlCol="0" anchor="t">
            <a:spAutoFit/>
          </a:bodyPr>
          <a:lstStyle/>
          <a:p>
            <a:pPr>
              <a:lnSpc>
                <a:spcPts val="3150"/>
              </a:lnSpc>
            </a:pPr>
            <a:r>
              <a:rPr lang="en-US" sz="2100" spc="62" dirty="0" err="1">
                <a:solidFill>
                  <a:schemeClr val="bg1">
                    <a:lumMod val="95000"/>
                  </a:schemeClr>
                </a:solidFill>
                <a:ea typeface="+mn-lt"/>
                <a:cs typeface="+mn-lt"/>
              </a:rPr>
              <a:t>disini</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perangkat</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lunak</a:t>
            </a:r>
            <a:r>
              <a:rPr lang="en-US" sz="2100" spc="62" dirty="0">
                <a:solidFill>
                  <a:schemeClr val="bg1">
                    <a:lumMod val="95000"/>
                  </a:schemeClr>
                </a:solidFill>
                <a:ea typeface="+mn-lt"/>
                <a:cs typeface="+mn-lt"/>
              </a:rPr>
              <a:t> yang </a:t>
            </a:r>
            <a:r>
              <a:rPr lang="en-US" sz="2100" spc="62" dirty="0" err="1">
                <a:solidFill>
                  <a:schemeClr val="bg1">
                    <a:lumMod val="95000"/>
                  </a:schemeClr>
                </a:solidFill>
                <a:ea typeface="+mn-lt"/>
                <a:cs typeface="+mn-lt"/>
              </a:rPr>
              <a:t>telah</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dibuat</a:t>
            </a:r>
            <a:r>
              <a:rPr lang="en-US" sz="2100" spc="62" dirty="0">
                <a:solidFill>
                  <a:schemeClr val="bg1">
                    <a:lumMod val="95000"/>
                  </a:schemeClr>
                </a:solidFill>
                <a:ea typeface="+mn-lt"/>
                <a:cs typeface="+mn-lt"/>
              </a:rPr>
              <a:t> di </a:t>
            </a:r>
            <a:r>
              <a:rPr lang="en-US" sz="2100" spc="62" dirty="0" err="1">
                <a:solidFill>
                  <a:schemeClr val="bg1">
                    <a:lumMod val="95000"/>
                  </a:schemeClr>
                </a:solidFill>
                <a:ea typeface="+mn-lt"/>
                <a:cs typeface="+mn-lt"/>
              </a:rPr>
              <a:t>tes</a:t>
            </a:r>
            <a:r>
              <a:rPr lang="en-US" sz="2100" spc="62" dirty="0">
                <a:solidFill>
                  <a:schemeClr val="bg1">
                    <a:lumMod val="95000"/>
                  </a:schemeClr>
                </a:solidFill>
                <a:ea typeface="+mn-lt"/>
                <a:cs typeface="+mn-lt"/>
              </a:rPr>
              <a:t> oleh </a:t>
            </a:r>
            <a:r>
              <a:rPr lang="en-US" sz="2100" spc="62" dirty="0" err="1">
                <a:solidFill>
                  <a:schemeClr val="bg1">
                    <a:lumMod val="95000"/>
                  </a:schemeClr>
                </a:solidFill>
                <a:ea typeface="+mn-lt"/>
                <a:cs typeface="+mn-lt"/>
              </a:rPr>
              <a:t>bagian</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kontrol</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kualitas</a:t>
            </a:r>
            <a:r>
              <a:rPr lang="en-US" sz="2100" spc="62" dirty="0">
                <a:solidFill>
                  <a:schemeClr val="bg1">
                    <a:lumMod val="95000"/>
                  </a:schemeClr>
                </a:solidFill>
                <a:ea typeface="+mn-lt"/>
                <a:cs typeface="+mn-lt"/>
              </a:rPr>
              <a:t> agar bug yang </a:t>
            </a:r>
            <a:r>
              <a:rPr lang="en-US" sz="2100" spc="62" dirty="0" err="1">
                <a:solidFill>
                  <a:schemeClr val="bg1">
                    <a:lumMod val="95000"/>
                  </a:schemeClr>
                </a:solidFill>
                <a:ea typeface="+mn-lt"/>
                <a:cs typeface="+mn-lt"/>
              </a:rPr>
              <a:t>ditemukan</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bisa</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segera</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diperbaiki</a:t>
            </a:r>
            <a:r>
              <a:rPr lang="en-US" sz="2100" spc="62" dirty="0">
                <a:solidFill>
                  <a:schemeClr val="bg1">
                    <a:lumMod val="95000"/>
                  </a:schemeClr>
                </a:solidFill>
                <a:ea typeface="+mn-lt"/>
                <a:cs typeface="+mn-lt"/>
              </a:rPr>
              <a:t> dan </a:t>
            </a:r>
            <a:r>
              <a:rPr lang="en-US" sz="2100" spc="62" dirty="0" err="1">
                <a:solidFill>
                  <a:schemeClr val="bg1">
                    <a:lumMod val="95000"/>
                  </a:schemeClr>
                </a:solidFill>
                <a:ea typeface="+mn-lt"/>
                <a:cs typeface="+mn-lt"/>
              </a:rPr>
              <a:t>kualitas</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perangkat</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lunak</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terjaga</a:t>
            </a:r>
            <a:r>
              <a:rPr lang="en-US" sz="2100" spc="62" dirty="0">
                <a:solidFill>
                  <a:schemeClr val="bg1">
                    <a:lumMod val="95000"/>
                  </a:schemeClr>
                </a:solidFill>
                <a:ea typeface="+mn-lt"/>
                <a:cs typeface="+mn-lt"/>
              </a:rPr>
              <a:t>.</a:t>
            </a:r>
            <a:endParaRPr lang="id-ID" dirty="0">
              <a:solidFill>
                <a:schemeClr val="bg1">
                  <a:lumMod val="95000"/>
                </a:schemeClr>
              </a:solidFill>
            </a:endParaRPr>
          </a:p>
        </p:txBody>
      </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6825656" y="9150283"/>
            <a:ext cx="433644" cy="108017"/>
          </a:xfrm>
          <a:prstGeom prst="rect">
            <a:avLst/>
          </a:prstGeom>
        </p:spPr>
      </p:pic>
      <p:sp>
        <p:nvSpPr>
          <p:cNvPr id="9" name="TextBox 9"/>
          <p:cNvSpPr txBox="1"/>
          <p:nvPr/>
        </p:nvSpPr>
        <p:spPr>
          <a:xfrm>
            <a:off x="2450909" y="5585168"/>
            <a:ext cx="6375003" cy="1149350"/>
          </a:xfrm>
          <a:prstGeom prst="rect">
            <a:avLst/>
          </a:prstGeom>
        </p:spPr>
        <p:txBody>
          <a:bodyPr lIns="0" tIns="0" rIns="0" bIns="0" rtlCol="0" anchor="t">
            <a:spAutoFit/>
          </a:bodyPr>
          <a:lstStyle/>
          <a:p>
            <a:pPr>
              <a:lnSpc>
                <a:spcPts val="8800"/>
              </a:lnSpc>
            </a:pPr>
            <a:r>
              <a:rPr lang="en-US" sz="8000" dirty="0" err="1">
                <a:solidFill>
                  <a:srgbClr val="FFC000"/>
                </a:solidFill>
                <a:ea typeface="+mn-lt"/>
                <a:cs typeface="+mn-lt"/>
              </a:rPr>
              <a:t>Dokumentasi</a:t>
            </a:r>
            <a:endParaRPr lang="id-ID" dirty="0" err="1">
              <a:solidFill>
                <a:srgbClr val="FFC000"/>
              </a:solidFill>
            </a:endParaRPr>
          </a:p>
        </p:txBody>
      </p:sp>
      <p:sp>
        <p:nvSpPr>
          <p:cNvPr id="10" name="TextBox 10"/>
          <p:cNvSpPr txBox="1"/>
          <p:nvPr/>
        </p:nvSpPr>
        <p:spPr>
          <a:xfrm>
            <a:off x="2450909" y="7211183"/>
            <a:ext cx="10183648" cy="789255"/>
          </a:xfrm>
          <a:prstGeom prst="rect">
            <a:avLst/>
          </a:prstGeom>
        </p:spPr>
        <p:txBody>
          <a:bodyPr lIns="0" tIns="0" rIns="0" bIns="0" rtlCol="0" anchor="t">
            <a:spAutoFit/>
          </a:bodyPr>
          <a:lstStyle/>
          <a:p>
            <a:pPr>
              <a:lnSpc>
                <a:spcPts val="3150"/>
              </a:lnSpc>
            </a:pPr>
            <a:r>
              <a:rPr lang="en-US" sz="2100" spc="62" dirty="0" err="1">
                <a:solidFill>
                  <a:schemeClr val="bg1">
                    <a:lumMod val="95000"/>
                  </a:schemeClr>
                </a:solidFill>
                <a:ea typeface="+mn-lt"/>
                <a:cs typeface="+mn-lt"/>
              </a:rPr>
              <a:t>setelah</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dilakukan</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tes</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perangkat</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lunak</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langkah</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selanjutnya</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yaitu</a:t>
            </a:r>
            <a:r>
              <a:rPr lang="en-US" sz="2100" spc="62" dirty="0">
                <a:solidFill>
                  <a:schemeClr val="bg1">
                    <a:lumMod val="95000"/>
                  </a:schemeClr>
                </a:solidFill>
                <a:ea typeface="+mn-lt"/>
                <a:cs typeface="+mn-lt"/>
              </a:rPr>
              <a:t> proses </a:t>
            </a:r>
            <a:r>
              <a:rPr lang="en-US" sz="2100" spc="62" dirty="0" err="1">
                <a:solidFill>
                  <a:schemeClr val="bg1">
                    <a:lumMod val="95000"/>
                  </a:schemeClr>
                </a:solidFill>
                <a:ea typeface="+mn-lt"/>
                <a:cs typeface="+mn-lt"/>
              </a:rPr>
              <a:t>dokumentasi</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perangkat</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lunak</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untuk</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mempermudah</a:t>
            </a:r>
            <a:r>
              <a:rPr lang="en-US" sz="2100" spc="62" dirty="0">
                <a:solidFill>
                  <a:schemeClr val="bg1">
                    <a:lumMod val="95000"/>
                  </a:schemeClr>
                </a:solidFill>
                <a:ea typeface="+mn-lt"/>
                <a:cs typeface="+mn-lt"/>
              </a:rPr>
              <a:t> proses </a:t>
            </a:r>
            <a:r>
              <a:rPr lang="en-US" sz="2100" spc="62" dirty="0" err="1">
                <a:solidFill>
                  <a:schemeClr val="bg1">
                    <a:lumMod val="95000"/>
                  </a:schemeClr>
                </a:solidFill>
                <a:ea typeface="+mn-lt"/>
                <a:cs typeface="+mn-lt"/>
              </a:rPr>
              <a:t>maintenanance</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kedepannya</a:t>
            </a:r>
            <a:r>
              <a:rPr lang="en-US" sz="2100" spc="62" dirty="0">
                <a:solidFill>
                  <a:schemeClr val="bg1">
                    <a:lumMod val="95000"/>
                  </a:schemeClr>
                </a:solidFill>
                <a:ea typeface="+mn-lt"/>
                <a:cs typeface="+mn-lt"/>
              </a:rPr>
              <a:t>.</a:t>
            </a:r>
            <a:endParaRPr lang="id-ID" dirty="0">
              <a:solidFill>
                <a:schemeClr val="bg1">
                  <a:lumMod val="95000"/>
                </a:schemeClr>
              </a:solidFill>
              <a:ea typeface="+mn-lt"/>
              <a:cs typeface="+mn-lt"/>
            </a:endParaRPr>
          </a:p>
        </p:txBody>
      </p:sp>
      <p:sp>
        <p:nvSpPr>
          <p:cNvPr id="11" name="Kotak Teks 10">
            <a:extLst>
              <a:ext uri="{FF2B5EF4-FFF2-40B4-BE49-F238E27FC236}">
                <a16:creationId xmlns:a16="http://schemas.microsoft.com/office/drawing/2014/main" xmlns="" id="{2151C496-4713-8D2C-6EEE-A700EE1580D2}"/>
              </a:ext>
            </a:extLst>
          </p:cNvPr>
          <p:cNvSpPr txBox="1"/>
          <p:nvPr/>
        </p:nvSpPr>
        <p:spPr>
          <a:xfrm>
            <a:off x="7772400" y="49149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d-ID"/>
              <a:t>Klik untuk menambahkan teks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sp>
        <p:nvSpPr>
          <p:cNvPr id="5" name="TextBox 5"/>
          <p:cNvSpPr txBox="1"/>
          <p:nvPr/>
        </p:nvSpPr>
        <p:spPr>
          <a:xfrm>
            <a:off x="662965" y="4034235"/>
            <a:ext cx="955625" cy="436480"/>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06</a:t>
            </a:r>
          </a:p>
        </p:txBody>
      </p:sp>
      <p:sp>
        <p:nvSpPr>
          <p:cNvPr id="6" name="TextBox 6"/>
          <p:cNvSpPr txBox="1"/>
          <p:nvPr/>
        </p:nvSpPr>
        <p:spPr>
          <a:xfrm>
            <a:off x="2450909" y="2385206"/>
            <a:ext cx="9911833" cy="1149350"/>
          </a:xfrm>
          <a:prstGeom prst="rect">
            <a:avLst/>
          </a:prstGeom>
        </p:spPr>
        <p:txBody>
          <a:bodyPr lIns="0" tIns="0" rIns="0" bIns="0" rtlCol="0" anchor="t">
            <a:spAutoFit/>
          </a:bodyPr>
          <a:lstStyle/>
          <a:p>
            <a:pPr>
              <a:lnSpc>
                <a:spcPts val="8800"/>
              </a:lnSpc>
            </a:pPr>
            <a:r>
              <a:rPr lang="en-US" sz="8000" dirty="0">
                <a:solidFill>
                  <a:srgbClr val="FFC000"/>
                </a:solidFill>
                <a:ea typeface="+mn-lt"/>
                <a:cs typeface="+mn-lt"/>
              </a:rPr>
              <a:t>Deployment</a:t>
            </a:r>
            <a:endParaRPr lang="id-ID" dirty="0">
              <a:solidFill>
                <a:srgbClr val="FFC000"/>
              </a:solidFill>
            </a:endParaRPr>
          </a:p>
        </p:txBody>
      </p:sp>
      <p:sp>
        <p:nvSpPr>
          <p:cNvPr id="7" name="TextBox 7"/>
          <p:cNvSpPr txBox="1"/>
          <p:nvPr/>
        </p:nvSpPr>
        <p:spPr>
          <a:xfrm>
            <a:off x="2450909" y="4011221"/>
            <a:ext cx="10183648" cy="789255"/>
          </a:xfrm>
          <a:prstGeom prst="rect">
            <a:avLst/>
          </a:prstGeom>
        </p:spPr>
        <p:txBody>
          <a:bodyPr lIns="0" tIns="0" rIns="0" bIns="0" rtlCol="0" anchor="t">
            <a:spAutoFit/>
          </a:bodyPr>
          <a:lstStyle/>
          <a:p>
            <a:pPr>
              <a:lnSpc>
                <a:spcPts val="3150"/>
              </a:lnSpc>
            </a:pPr>
            <a:r>
              <a:rPr lang="en-US" sz="2100" spc="62" dirty="0">
                <a:solidFill>
                  <a:schemeClr val="bg1">
                    <a:lumMod val="95000"/>
                  </a:schemeClr>
                </a:solidFill>
                <a:ea typeface="+mn-lt"/>
                <a:cs typeface="+mn-lt"/>
              </a:rPr>
              <a:t>Proses yang </a:t>
            </a:r>
            <a:r>
              <a:rPr lang="en-US" sz="2100" spc="62" dirty="0" err="1">
                <a:solidFill>
                  <a:schemeClr val="bg1">
                    <a:lumMod val="95000"/>
                  </a:schemeClr>
                </a:solidFill>
                <a:ea typeface="+mn-lt"/>
                <a:cs typeface="+mn-lt"/>
              </a:rPr>
              <a:t>dilakukan</a:t>
            </a:r>
            <a:r>
              <a:rPr lang="en-US" sz="2100" spc="62" dirty="0">
                <a:solidFill>
                  <a:schemeClr val="bg1">
                    <a:lumMod val="95000"/>
                  </a:schemeClr>
                </a:solidFill>
                <a:ea typeface="+mn-lt"/>
                <a:cs typeface="+mn-lt"/>
              </a:rPr>
              <a:t> oleh </a:t>
            </a:r>
            <a:r>
              <a:rPr lang="en-US" sz="2100" spc="62" dirty="0" err="1">
                <a:solidFill>
                  <a:schemeClr val="bg1">
                    <a:lumMod val="95000"/>
                  </a:schemeClr>
                </a:solidFill>
                <a:ea typeface="+mn-lt"/>
                <a:cs typeface="+mn-lt"/>
              </a:rPr>
              <a:t>penjamin</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kualitas</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untuk</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menguji</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kualitas</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sistem</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Setelah</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sistem</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memenuhi</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syarat</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maka</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perangkat</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lunak</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siap</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dideployment</a:t>
            </a:r>
            <a:r>
              <a:rPr lang="en-US" sz="2100" spc="62" dirty="0">
                <a:solidFill>
                  <a:schemeClr val="bg1">
                    <a:lumMod val="95000"/>
                  </a:schemeClr>
                </a:solidFill>
                <a:ea typeface="+mn-lt"/>
                <a:cs typeface="+mn-lt"/>
              </a:rPr>
              <a:t>.</a:t>
            </a:r>
            <a:endParaRPr lang="id-ID" dirty="0">
              <a:solidFill>
                <a:schemeClr val="bg1">
                  <a:lumMod val="95000"/>
                </a:schemeClr>
              </a:solidFill>
              <a:ea typeface="+mn-lt"/>
              <a:cs typeface="+mn-lt"/>
            </a:endParaRPr>
          </a:p>
        </p:txBody>
      </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6825656" y="9150283"/>
            <a:ext cx="433644" cy="108017"/>
          </a:xfrm>
          <a:prstGeom prst="rect">
            <a:avLst/>
          </a:prstGeom>
        </p:spPr>
      </p:pic>
      <p:sp>
        <p:nvSpPr>
          <p:cNvPr id="9" name="TextBox 9"/>
          <p:cNvSpPr txBox="1"/>
          <p:nvPr/>
        </p:nvSpPr>
        <p:spPr>
          <a:xfrm>
            <a:off x="2450909" y="5585168"/>
            <a:ext cx="14943310" cy="1128514"/>
          </a:xfrm>
          <a:prstGeom prst="rect">
            <a:avLst/>
          </a:prstGeom>
        </p:spPr>
        <p:txBody>
          <a:bodyPr wrap="square" lIns="0" tIns="0" rIns="0" bIns="0" rtlCol="0" anchor="t">
            <a:spAutoFit/>
          </a:bodyPr>
          <a:lstStyle/>
          <a:p>
            <a:pPr>
              <a:lnSpc>
                <a:spcPts val="8800"/>
              </a:lnSpc>
            </a:pPr>
            <a:r>
              <a:rPr lang="en-US" sz="8000" dirty="0" err="1">
                <a:solidFill>
                  <a:srgbClr val="FFC000"/>
                </a:solidFill>
                <a:ea typeface="+mn-lt"/>
                <a:cs typeface="+mn-lt"/>
              </a:rPr>
              <a:t>Pemeliharaan</a:t>
            </a:r>
            <a:r>
              <a:rPr lang="en-US" sz="8000" dirty="0">
                <a:solidFill>
                  <a:srgbClr val="FFC000"/>
                </a:solidFill>
                <a:ea typeface="+mn-lt"/>
                <a:cs typeface="+mn-lt"/>
              </a:rPr>
              <a:t> </a:t>
            </a:r>
            <a:r>
              <a:rPr lang="en-US" sz="8000" dirty="0" err="1">
                <a:solidFill>
                  <a:srgbClr val="FFC000"/>
                </a:solidFill>
                <a:ea typeface="+mn-lt"/>
                <a:cs typeface="+mn-lt"/>
              </a:rPr>
              <a:t>Perangkat</a:t>
            </a:r>
            <a:r>
              <a:rPr lang="en-US" sz="8000" dirty="0">
                <a:solidFill>
                  <a:srgbClr val="FFC000"/>
                </a:solidFill>
                <a:ea typeface="+mn-lt"/>
                <a:cs typeface="+mn-lt"/>
              </a:rPr>
              <a:t> Lunak</a:t>
            </a:r>
            <a:endParaRPr lang="id-ID">
              <a:solidFill>
                <a:srgbClr val="FFC000"/>
              </a:solidFill>
              <a:cs typeface="Calibri"/>
            </a:endParaRPr>
          </a:p>
        </p:txBody>
      </p:sp>
      <p:sp>
        <p:nvSpPr>
          <p:cNvPr id="10" name="TextBox 10"/>
          <p:cNvSpPr txBox="1"/>
          <p:nvPr/>
        </p:nvSpPr>
        <p:spPr>
          <a:xfrm>
            <a:off x="2450909" y="7211183"/>
            <a:ext cx="10183648" cy="789255"/>
          </a:xfrm>
          <a:prstGeom prst="rect">
            <a:avLst/>
          </a:prstGeom>
        </p:spPr>
        <p:txBody>
          <a:bodyPr lIns="0" tIns="0" rIns="0" bIns="0" rtlCol="0" anchor="t">
            <a:spAutoFit/>
          </a:bodyPr>
          <a:lstStyle/>
          <a:p>
            <a:pPr>
              <a:lnSpc>
                <a:spcPts val="3150"/>
              </a:lnSpc>
            </a:pPr>
            <a:r>
              <a:rPr lang="en-US" sz="2100" spc="62" dirty="0">
                <a:solidFill>
                  <a:schemeClr val="bg1">
                    <a:lumMod val="95000"/>
                  </a:schemeClr>
                </a:solidFill>
                <a:ea typeface="+mn-lt"/>
                <a:cs typeface="+mn-lt"/>
              </a:rPr>
              <a:t>Tidak </a:t>
            </a:r>
            <a:r>
              <a:rPr lang="en-US" sz="2100" spc="62" dirty="0" err="1">
                <a:solidFill>
                  <a:schemeClr val="bg1">
                    <a:lumMod val="95000"/>
                  </a:schemeClr>
                </a:solidFill>
                <a:ea typeface="+mn-lt"/>
                <a:cs typeface="+mn-lt"/>
              </a:rPr>
              <a:t>ada</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perangkat</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lunak</a:t>
            </a:r>
            <a:r>
              <a:rPr lang="en-US" sz="2100" spc="62" dirty="0">
                <a:solidFill>
                  <a:schemeClr val="bg1">
                    <a:lumMod val="95000"/>
                  </a:schemeClr>
                </a:solidFill>
                <a:ea typeface="+mn-lt"/>
                <a:cs typeface="+mn-lt"/>
              </a:rPr>
              <a:t> yang 100% </a:t>
            </a:r>
            <a:r>
              <a:rPr lang="en-US" sz="2100" spc="62" dirty="0" err="1">
                <a:solidFill>
                  <a:schemeClr val="bg1">
                    <a:lumMod val="95000"/>
                  </a:schemeClr>
                </a:solidFill>
                <a:ea typeface="+mn-lt"/>
                <a:cs typeface="+mn-lt"/>
              </a:rPr>
              <a:t>bebas</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dari</a:t>
            </a:r>
            <a:r>
              <a:rPr lang="en-US" sz="2100" spc="62" dirty="0">
                <a:solidFill>
                  <a:schemeClr val="bg1">
                    <a:lumMod val="95000"/>
                  </a:schemeClr>
                </a:solidFill>
                <a:ea typeface="+mn-lt"/>
                <a:cs typeface="+mn-lt"/>
              </a:rPr>
              <a:t> bug, oleh </a:t>
            </a:r>
            <a:r>
              <a:rPr lang="en-US" sz="2100" spc="62" dirty="0" err="1">
                <a:solidFill>
                  <a:schemeClr val="bg1">
                    <a:lumMod val="95000"/>
                  </a:schemeClr>
                </a:solidFill>
                <a:ea typeface="+mn-lt"/>
                <a:cs typeface="+mn-lt"/>
              </a:rPr>
              <a:t>karena</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itu</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sangatlah</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penting</a:t>
            </a:r>
            <a:r>
              <a:rPr lang="en-US" sz="2100" spc="62" dirty="0">
                <a:solidFill>
                  <a:schemeClr val="bg1">
                    <a:lumMod val="95000"/>
                  </a:schemeClr>
                </a:solidFill>
                <a:ea typeface="+mn-lt"/>
                <a:cs typeface="+mn-lt"/>
              </a:rPr>
              <a:t> agar </a:t>
            </a:r>
            <a:r>
              <a:rPr lang="en-US" sz="2100" spc="62" dirty="0" err="1">
                <a:solidFill>
                  <a:schemeClr val="bg1">
                    <a:lumMod val="95000"/>
                  </a:schemeClr>
                </a:solidFill>
                <a:ea typeface="+mn-lt"/>
                <a:cs typeface="+mn-lt"/>
              </a:rPr>
              <a:t>perangkat</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lunak</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dipelihara</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secara</a:t>
            </a:r>
            <a:r>
              <a:rPr lang="en-US" sz="2100" spc="62" dirty="0">
                <a:solidFill>
                  <a:schemeClr val="bg1">
                    <a:lumMod val="95000"/>
                  </a:schemeClr>
                </a:solidFill>
                <a:ea typeface="+mn-lt"/>
                <a:cs typeface="+mn-lt"/>
              </a:rPr>
              <a:t> </a:t>
            </a:r>
            <a:r>
              <a:rPr lang="en-US" sz="2100" spc="62" dirty="0" err="1">
                <a:solidFill>
                  <a:schemeClr val="bg1">
                    <a:lumMod val="95000"/>
                  </a:schemeClr>
                </a:solidFill>
                <a:ea typeface="+mn-lt"/>
                <a:cs typeface="+mn-lt"/>
              </a:rPr>
              <a:t>berkala</a:t>
            </a:r>
            <a:r>
              <a:rPr lang="en-US" sz="2100" spc="62" dirty="0">
                <a:solidFill>
                  <a:schemeClr val="bg1">
                    <a:lumMod val="95000"/>
                  </a:schemeClr>
                </a:solidFill>
                <a:ea typeface="+mn-lt"/>
                <a:cs typeface="+mn-lt"/>
              </a:rPr>
              <a:t>.</a:t>
            </a:r>
            <a:endParaRPr lang="id-ID" dirty="0">
              <a:solidFill>
                <a:schemeClr val="bg1">
                  <a:lumMod val="95000"/>
                </a:schemeClr>
              </a:solidFill>
              <a:ea typeface="+mn-lt"/>
              <a:cs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grpSp>
        <p:nvGrpSpPr>
          <p:cNvPr id="5" name="Group 5"/>
          <p:cNvGrpSpPr/>
          <p:nvPr/>
        </p:nvGrpSpPr>
        <p:grpSpPr>
          <a:xfrm>
            <a:off x="-85569" y="4251051"/>
            <a:ext cx="18287437" cy="2727701"/>
            <a:chOff x="0" y="0"/>
            <a:chExt cx="17589466" cy="2623594"/>
          </a:xfrm>
        </p:grpSpPr>
        <p:sp>
          <p:nvSpPr>
            <p:cNvPr id="6" name="Freeform 6"/>
            <p:cNvSpPr/>
            <p:nvPr/>
          </p:nvSpPr>
          <p:spPr>
            <a:xfrm>
              <a:off x="0" y="0"/>
              <a:ext cx="17589466" cy="2623594"/>
            </a:xfrm>
            <a:custGeom>
              <a:avLst/>
              <a:gdLst/>
              <a:ahLst/>
              <a:cxnLst/>
              <a:rect l="l" t="t" r="r" b="b"/>
              <a:pathLst>
                <a:path w="17589466" h="2623594">
                  <a:moveTo>
                    <a:pt x="17284666" y="0"/>
                  </a:moveTo>
                  <a:lnTo>
                    <a:pt x="304800" y="0"/>
                  </a:lnTo>
                  <a:cubicBezTo>
                    <a:pt x="135890" y="0"/>
                    <a:pt x="0" y="135890"/>
                    <a:pt x="0" y="304800"/>
                  </a:cubicBezTo>
                  <a:lnTo>
                    <a:pt x="0" y="2318794"/>
                  </a:lnTo>
                  <a:cubicBezTo>
                    <a:pt x="0" y="2487704"/>
                    <a:pt x="135890" y="2623594"/>
                    <a:pt x="304800" y="2623594"/>
                  </a:cubicBezTo>
                  <a:lnTo>
                    <a:pt x="17284666" y="2623594"/>
                  </a:lnTo>
                  <a:cubicBezTo>
                    <a:pt x="17453577" y="2623594"/>
                    <a:pt x="17589466" y="2487704"/>
                    <a:pt x="17589466" y="2318794"/>
                  </a:cubicBezTo>
                  <a:lnTo>
                    <a:pt x="17589466" y="304800"/>
                  </a:lnTo>
                  <a:cubicBezTo>
                    <a:pt x="17589466" y="135890"/>
                    <a:pt x="17453577" y="0"/>
                    <a:pt x="17284666" y="0"/>
                  </a:cubicBezTo>
                  <a:close/>
                </a:path>
              </a:pathLst>
            </a:custGeom>
            <a:solidFill>
              <a:srgbClr val="2E2E2E"/>
            </a:solidFill>
          </p:spPr>
        </p:sp>
      </p:grpSp>
      <p:sp>
        <p:nvSpPr>
          <p:cNvPr id="7" name="TextBox 7"/>
          <p:cNvSpPr txBox="1"/>
          <p:nvPr/>
        </p:nvSpPr>
        <p:spPr>
          <a:xfrm>
            <a:off x="662965" y="4034235"/>
            <a:ext cx="955625" cy="436480"/>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08</a:t>
            </a:r>
          </a:p>
        </p:txBody>
      </p:sp>
      <p:sp>
        <p:nvSpPr>
          <p:cNvPr id="8" name="TextBox 8"/>
          <p:cNvSpPr txBox="1"/>
          <p:nvPr/>
        </p:nvSpPr>
        <p:spPr>
          <a:xfrm>
            <a:off x="2788824" y="916504"/>
            <a:ext cx="14755138" cy="1944571"/>
          </a:xfrm>
          <a:prstGeom prst="rect">
            <a:avLst/>
          </a:prstGeom>
        </p:spPr>
        <p:txBody>
          <a:bodyPr lIns="0" tIns="0" rIns="0" bIns="0" rtlCol="0" anchor="t">
            <a:spAutoFit/>
          </a:bodyPr>
          <a:lstStyle/>
          <a:p>
            <a:pPr>
              <a:lnSpc>
                <a:spcPts val="7480"/>
              </a:lnSpc>
            </a:pPr>
            <a:r>
              <a:rPr lang="en-US" sz="6800" dirty="0" err="1">
                <a:solidFill>
                  <a:srgbClr val="FFFFFF"/>
                </a:solidFill>
                <a:latin typeface="HK Grotesk Bold"/>
              </a:rPr>
              <a:t>Kelebihan</a:t>
            </a:r>
          </a:p>
          <a:p>
            <a:pPr>
              <a:lnSpc>
                <a:spcPts val="7480"/>
              </a:lnSpc>
            </a:pPr>
            <a:r>
              <a:rPr lang="en-US" sz="6800" dirty="0">
                <a:solidFill>
                  <a:srgbClr val="FFC033"/>
                </a:solidFill>
                <a:latin typeface="HK Grotesk Bold"/>
              </a:rPr>
              <a:t>Agile Software Development</a:t>
            </a:r>
          </a:p>
        </p:txBody>
      </p:sp>
      <p:sp>
        <p:nvSpPr>
          <p:cNvPr id="9" name="TextBox 9"/>
          <p:cNvSpPr txBox="1"/>
          <p:nvPr/>
        </p:nvSpPr>
        <p:spPr>
          <a:xfrm>
            <a:off x="519729" y="5258139"/>
            <a:ext cx="3074317" cy="970009"/>
          </a:xfrm>
          <a:prstGeom prst="rect">
            <a:avLst/>
          </a:prstGeom>
        </p:spPr>
        <p:txBody>
          <a:bodyPr lIns="0" tIns="0" rIns="0" bIns="0" rtlCol="0" anchor="t">
            <a:spAutoFit/>
          </a:bodyPr>
          <a:lstStyle/>
          <a:p>
            <a:pPr>
              <a:lnSpc>
                <a:spcPts val="3920"/>
              </a:lnSpc>
            </a:pPr>
            <a:r>
              <a:rPr lang="en-US" sz="2800" dirty="0" err="1">
                <a:solidFill>
                  <a:schemeClr val="bg1">
                    <a:lumMod val="95000"/>
                  </a:schemeClr>
                </a:solidFill>
                <a:ea typeface="+mn-lt"/>
                <a:cs typeface="+mn-lt"/>
              </a:rPr>
              <a:t>Kualitas</a:t>
            </a:r>
            <a:r>
              <a:rPr lang="en-US" sz="2800" dirty="0">
                <a:solidFill>
                  <a:schemeClr val="bg1">
                    <a:lumMod val="95000"/>
                  </a:schemeClr>
                </a:solidFill>
                <a:ea typeface="+mn-lt"/>
                <a:cs typeface="+mn-lt"/>
              </a:rPr>
              <a:t> Software </a:t>
            </a:r>
            <a:r>
              <a:rPr lang="en-US" sz="2800" dirty="0" err="1">
                <a:solidFill>
                  <a:schemeClr val="bg1">
                    <a:lumMod val="95000"/>
                  </a:schemeClr>
                </a:solidFill>
                <a:ea typeface="+mn-lt"/>
                <a:cs typeface="+mn-lt"/>
              </a:rPr>
              <a:t>Lebih</a:t>
            </a:r>
            <a:r>
              <a:rPr lang="en-US" sz="2800" dirty="0">
                <a:solidFill>
                  <a:schemeClr val="bg1">
                    <a:lumMod val="95000"/>
                  </a:schemeClr>
                </a:solidFill>
                <a:ea typeface="+mn-lt"/>
                <a:cs typeface="+mn-lt"/>
              </a:rPr>
              <a:t> Baik</a:t>
            </a:r>
            <a:endParaRPr lang="id-ID" dirty="0">
              <a:solidFill>
                <a:schemeClr val="bg1">
                  <a:lumMod val="95000"/>
                </a:schemeClr>
              </a:solidFill>
            </a:endParaRPr>
          </a:p>
        </p:txBody>
      </p:sp>
      <p:sp>
        <p:nvSpPr>
          <p:cNvPr id="10" name="TextBox 10"/>
          <p:cNvSpPr txBox="1"/>
          <p:nvPr/>
        </p:nvSpPr>
        <p:spPr>
          <a:xfrm>
            <a:off x="3799526" y="5251067"/>
            <a:ext cx="2766402" cy="968342"/>
          </a:xfrm>
          <a:prstGeom prst="rect">
            <a:avLst/>
          </a:prstGeom>
        </p:spPr>
        <p:txBody>
          <a:bodyPr wrap="square" lIns="0" tIns="0" rIns="0" bIns="0" rtlCol="0" anchor="t">
            <a:spAutoFit/>
          </a:bodyPr>
          <a:lstStyle/>
          <a:p>
            <a:pPr>
              <a:lnSpc>
                <a:spcPts val="3919"/>
              </a:lnSpc>
            </a:pPr>
            <a:r>
              <a:rPr lang="en-US" sz="2750" dirty="0" err="1">
                <a:solidFill>
                  <a:schemeClr val="bg1">
                    <a:lumMod val="95000"/>
                  </a:schemeClr>
                </a:solidFill>
                <a:ea typeface="+mn-lt"/>
                <a:cs typeface="+mn-lt"/>
              </a:rPr>
              <a:t>Konsumen</a:t>
            </a:r>
            <a:r>
              <a:rPr lang="en-US" sz="2750" dirty="0">
                <a:solidFill>
                  <a:schemeClr val="bg1">
                    <a:lumMod val="95000"/>
                  </a:schemeClr>
                </a:solidFill>
                <a:ea typeface="+mn-lt"/>
                <a:cs typeface="+mn-lt"/>
              </a:rPr>
              <a:t> </a:t>
            </a:r>
            <a:r>
              <a:rPr lang="en-US" sz="2750" dirty="0" err="1">
                <a:solidFill>
                  <a:schemeClr val="bg1">
                    <a:lumMod val="95000"/>
                  </a:schemeClr>
                </a:solidFill>
                <a:ea typeface="+mn-lt"/>
                <a:cs typeface="+mn-lt"/>
              </a:rPr>
              <a:t>Puas</a:t>
            </a:r>
            <a:r>
              <a:rPr lang="en-US" sz="2750" dirty="0">
                <a:solidFill>
                  <a:schemeClr val="bg1">
                    <a:lumMod val="95000"/>
                  </a:schemeClr>
                </a:solidFill>
                <a:ea typeface="+mn-lt"/>
                <a:cs typeface="+mn-lt"/>
              </a:rPr>
              <a:t> dan </a:t>
            </a:r>
            <a:r>
              <a:rPr lang="en-US" sz="2750" dirty="0" err="1">
                <a:solidFill>
                  <a:schemeClr val="bg1">
                    <a:lumMod val="95000"/>
                  </a:schemeClr>
                </a:solidFill>
                <a:ea typeface="+mn-lt"/>
                <a:cs typeface="+mn-lt"/>
              </a:rPr>
              <a:t>Lebih</a:t>
            </a:r>
            <a:r>
              <a:rPr lang="en-US" sz="2750" dirty="0">
                <a:solidFill>
                  <a:schemeClr val="bg1">
                    <a:lumMod val="95000"/>
                  </a:schemeClr>
                </a:solidFill>
                <a:ea typeface="+mn-lt"/>
                <a:cs typeface="+mn-lt"/>
              </a:rPr>
              <a:t> </a:t>
            </a:r>
            <a:r>
              <a:rPr lang="en-US" sz="2750" dirty="0" err="1">
                <a:solidFill>
                  <a:schemeClr val="bg1">
                    <a:lumMod val="95000"/>
                  </a:schemeClr>
                </a:solidFill>
                <a:ea typeface="+mn-lt"/>
                <a:cs typeface="+mn-lt"/>
              </a:rPr>
              <a:t>Dihargai</a:t>
            </a:r>
            <a:endParaRPr lang="id-ID" dirty="0" err="1">
              <a:solidFill>
                <a:schemeClr val="bg1">
                  <a:lumMod val="95000"/>
                </a:schemeClr>
              </a:solidFill>
              <a:cs typeface="Calibri"/>
            </a:endParaRPr>
          </a:p>
        </p:txBody>
      </p:sp>
      <p:sp>
        <p:nvSpPr>
          <p:cNvPr id="11" name="TextBox 11"/>
          <p:cNvSpPr txBox="1"/>
          <p:nvPr/>
        </p:nvSpPr>
        <p:spPr>
          <a:xfrm>
            <a:off x="7139828" y="5282817"/>
            <a:ext cx="3289977" cy="469872"/>
          </a:xfrm>
          <a:prstGeom prst="rect">
            <a:avLst/>
          </a:prstGeom>
        </p:spPr>
        <p:txBody>
          <a:bodyPr lIns="0" tIns="0" rIns="0" bIns="0" rtlCol="0" anchor="t">
            <a:spAutoFit/>
          </a:bodyPr>
          <a:lstStyle/>
          <a:p>
            <a:pPr>
              <a:lnSpc>
                <a:spcPts val="3919"/>
              </a:lnSpc>
            </a:pPr>
            <a:r>
              <a:rPr lang="en-US" sz="2800" dirty="0" err="1">
                <a:solidFill>
                  <a:schemeClr val="bg1">
                    <a:lumMod val="95000"/>
                  </a:schemeClr>
                </a:solidFill>
                <a:latin typeface="Calibri"/>
                <a:cs typeface="Calibri"/>
              </a:rPr>
              <a:t>Fleksibilitas</a:t>
            </a:r>
            <a:r>
              <a:rPr lang="en-US" sz="2800" dirty="0">
                <a:solidFill>
                  <a:schemeClr val="bg1">
                    <a:lumMod val="95000"/>
                  </a:schemeClr>
                </a:solidFill>
                <a:latin typeface="Calibri"/>
                <a:cs typeface="Calibri"/>
              </a:rPr>
              <a:t> Tinggi</a:t>
            </a:r>
            <a:endParaRPr lang="en-US" sz="2800" dirty="0">
              <a:solidFill>
                <a:schemeClr val="bg1">
                  <a:lumMod val="95000"/>
                </a:schemeClr>
              </a:solidFill>
              <a:cs typeface="Calibri"/>
            </a:endParaRPr>
          </a:p>
        </p:txBody>
      </p:sp>
      <p:grpSp>
        <p:nvGrpSpPr>
          <p:cNvPr id="12" name="Group 12"/>
          <p:cNvGrpSpPr/>
          <p:nvPr/>
        </p:nvGrpSpPr>
        <p:grpSpPr>
          <a:xfrm>
            <a:off x="4619962" y="4163001"/>
            <a:ext cx="334850" cy="334850"/>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033"/>
            </a:solidFill>
          </p:spPr>
        </p:sp>
      </p:grpSp>
      <p:grpSp>
        <p:nvGrpSpPr>
          <p:cNvPr id="14" name="Group 14"/>
          <p:cNvGrpSpPr/>
          <p:nvPr/>
        </p:nvGrpSpPr>
        <p:grpSpPr>
          <a:xfrm>
            <a:off x="8095052" y="4163001"/>
            <a:ext cx="334850" cy="334850"/>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033"/>
            </a:solidFill>
          </p:spPr>
        </p:sp>
      </p:grpSp>
      <p:grpSp>
        <p:nvGrpSpPr>
          <p:cNvPr id="16" name="Group 16"/>
          <p:cNvGrpSpPr/>
          <p:nvPr/>
        </p:nvGrpSpPr>
        <p:grpSpPr>
          <a:xfrm>
            <a:off x="11808267" y="4163001"/>
            <a:ext cx="334850" cy="334850"/>
            <a:chOff x="0" y="0"/>
            <a:chExt cx="6350000" cy="6350000"/>
          </a:xfrm>
        </p:grpSpPr>
        <p:sp>
          <p:nvSpPr>
            <p:cNvPr id="17" name="Freeform 1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033"/>
            </a:solidFill>
          </p:spPr>
        </p:sp>
      </p:grpSp>
      <p:grpSp>
        <p:nvGrpSpPr>
          <p:cNvPr id="18" name="Group 18"/>
          <p:cNvGrpSpPr/>
          <p:nvPr/>
        </p:nvGrpSpPr>
        <p:grpSpPr>
          <a:xfrm>
            <a:off x="16029481" y="4147126"/>
            <a:ext cx="334850" cy="334850"/>
            <a:chOff x="0" y="0"/>
            <a:chExt cx="6350000" cy="6350000"/>
          </a:xfrm>
        </p:grpSpPr>
        <p:sp>
          <p:nvSpPr>
            <p:cNvPr id="19" name="Freeform 1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033"/>
            </a:solidFill>
          </p:spPr>
        </p:sp>
      </p:grpSp>
      <p:sp>
        <p:nvSpPr>
          <p:cNvPr id="20" name="TextBox 20"/>
          <p:cNvSpPr txBox="1"/>
          <p:nvPr/>
        </p:nvSpPr>
        <p:spPr>
          <a:xfrm>
            <a:off x="10423220" y="5253974"/>
            <a:ext cx="3419373" cy="469872"/>
          </a:xfrm>
          <a:prstGeom prst="rect">
            <a:avLst/>
          </a:prstGeom>
        </p:spPr>
        <p:txBody>
          <a:bodyPr lIns="0" tIns="0" rIns="0" bIns="0" rtlCol="0" anchor="t">
            <a:spAutoFit/>
          </a:bodyPr>
          <a:lstStyle/>
          <a:p>
            <a:pPr>
              <a:lnSpc>
                <a:spcPts val="3919"/>
              </a:lnSpc>
            </a:pPr>
            <a:r>
              <a:rPr lang="en-US" sz="2800" dirty="0">
                <a:solidFill>
                  <a:schemeClr val="bg1">
                    <a:lumMod val="95000"/>
                  </a:schemeClr>
                </a:solidFill>
                <a:ea typeface="+mn-lt"/>
                <a:cs typeface="+mn-lt"/>
              </a:rPr>
              <a:t>Software </a:t>
            </a:r>
            <a:r>
              <a:rPr lang="en-US" sz="2800" dirty="0" err="1">
                <a:solidFill>
                  <a:schemeClr val="bg1">
                    <a:lumMod val="95000"/>
                  </a:schemeClr>
                </a:solidFill>
                <a:ea typeface="+mn-lt"/>
                <a:cs typeface="+mn-lt"/>
              </a:rPr>
              <a:t>Cepat</a:t>
            </a:r>
            <a:r>
              <a:rPr lang="en-US" sz="2800" dirty="0">
                <a:solidFill>
                  <a:schemeClr val="bg1">
                    <a:lumMod val="95000"/>
                  </a:schemeClr>
                </a:solidFill>
                <a:ea typeface="+mn-lt"/>
                <a:cs typeface="+mn-lt"/>
              </a:rPr>
              <a:t> </a:t>
            </a:r>
            <a:r>
              <a:rPr lang="en-US" sz="2800" dirty="0" err="1">
                <a:solidFill>
                  <a:schemeClr val="bg1">
                    <a:lumMod val="95000"/>
                  </a:schemeClr>
                </a:solidFill>
                <a:ea typeface="+mn-lt"/>
                <a:cs typeface="+mn-lt"/>
              </a:rPr>
              <a:t>Selesai</a:t>
            </a:r>
            <a:endParaRPr lang="id-ID" dirty="0" err="1">
              <a:solidFill>
                <a:schemeClr val="bg1">
                  <a:lumMod val="95000"/>
                </a:schemeClr>
              </a:solidFill>
            </a:endParaRPr>
          </a:p>
        </p:txBody>
      </p:sp>
      <p:pic>
        <p:nvPicPr>
          <p:cNvPr id="21" name="Picture 2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6825656" y="9150283"/>
            <a:ext cx="433644" cy="108017"/>
          </a:xfrm>
          <a:prstGeom prst="rect">
            <a:avLst/>
          </a:prstGeom>
        </p:spPr>
      </p:pic>
      <p:grpSp>
        <p:nvGrpSpPr>
          <p:cNvPr id="22" name="Group 12">
            <a:extLst>
              <a:ext uri="{FF2B5EF4-FFF2-40B4-BE49-F238E27FC236}">
                <a16:creationId xmlns:a16="http://schemas.microsoft.com/office/drawing/2014/main" xmlns="" id="{C04F6F61-E1BF-486C-5966-C4B047AEADCA}"/>
              </a:ext>
            </a:extLst>
          </p:cNvPr>
          <p:cNvGrpSpPr/>
          <p:nvPr/>
        </p:nvGrpSpPr>
        <p:grpSpPr>
          <a:xfrm>
            <a:off x="1032959" y="4258250"/>
            <a:ext cx="333356" cy="334850"/>
            <a:chOff x="14167" y="0"/>
            <a:chExt cx="6321665" cy="6350000"/>
          </a:xfrm>
        </p:grpSpPr>
        <p:sp>
          <p:nvSpPr>
            <p:cNvPr id="23" name="Freeform 13">
              <a:extLst>
                <a:ext uri="{FF2B5EF4-FFF2-40B4-BE49-F238E27FC236}">
                  <a16:creationId xmlns:a16="http://schemas.microsoft.com/office/drawing/2014/main" xmlns="" id="{DBF2862E-159A-38BC-2AFA-8CBB60057E06}"/>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033"/>
            </a:solidFill>
          </p:spPr>
        </p:sp>
      </p:grpSp>
      <p:sp>
        <p:nvSpPr>
          <p:cNvPr id="24" name="TextBox 20">
            <a:extLst>
              <a:ext uri="{FF2B5EF4-FFF2-40B4-BE49-F238E27FC236}">
                <a16:creationId xmlns:a16="http://schemas.microsoft.com/office/drawing/2014/main" xmlns="" id="{D48EA8DB-B22A-C0C5-B36D-DE6782D42A7F}"/>
              </a:ext>
            </a:extLst>
          </p:cNvPr>
          <p:cNvSpPr txBox="1"/>
          <p:nvPr/>
        </p:nvSpPr>
        <p:spPr>
          <a:xfrm>
            <a:off x="14788845" y="5126973"/>
            <a:ext cx="3419373" cy="970009"/>
          </a:xfrm>
          <a:prstGeom prst="rect">
            <a:avLst/>
          </a:prstGeom>
        </p:spPr>
        <p:txBody>
          <a:bodyPr wrap="square" lIns="0" tIns="0" rIns="0" bIns="0" rtlCol="0" anchor="t">
            <a:spAutoFit/>
          </a:bodyPr>
          <a:lstStyle/>
          <a:p>
            <a:pPr>
              <a:lnSpc>
                <a:spcPts val="3919"/>
              </a:lnSpc>
            </a:pPr>
            <a:r>
              <a:rPr lang="en-US" sz="2800" dirty="0" err="1">
                <a:solidFill>
                  <a:schemeClr val="bg1">
                    <a:lumMod val="95000"/>
                  </a:schemeClr>
                </a:solidFill>
                <a:cs typeface="Calibri"/>
              </a:rPr>
              <a:t>Pengembangan</a:t>
            </a:r>
            <a:r>
              <a:rPr lang="en-US" sz="2800" dirty="0">
                <a:solidFill>
                  <a:schemeClr val="bg1">
                    <a:lumMod val="95000"/>
                  </a:schemeClr>
                </a:solidFill>
                <a:cs typeface="Calibri"/>
              </a:rPr>
              <a:t> yang </a:t>
            </a:r>
            <a:r>
              <a:rPr lang="en-US" sz="2800" dirty="0" err="1">
                <a:solidFill>
                  <a:schemeClr val="bg1">
                    <a:lumMod val="95000"/>
                  </a:schemeClr>
                </a:solidFill>
                <a:cs typeface="Calibri"/>
              </a:rPr>
              <a:t>lebih</a:t>
            </a:r>
            <a:r>
              <a:rPr lang="en-US" sz="2800" dirty="0">
                <a:solidFill>
                  <a:schemeClr val="bg1">
                    <a:lumMod val="95000"/>
                  </a:schemeClr>
                </a:solidFill>
                <a:cs typeface="Calibri"/>
              </a:rPr>
              <a:t> </a:t>
            </a:r>
            <a:r>
              <a:rPr lang="en-US" sz="2800" dirty="0" err="1">
                <a:solidFill>
                  <a:schemeClr val="bg1">
                    <a:lumMod val="95000"/>
                  </a:schemeClr>
                </a:solidFill>
                <a:cs typeface="Calibri"/>
              </a:rPr>
              <a:t>terprediksi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sp>
        <p:nvSpPr>
          <p:cNvPr id="5" name="TextBox 5"/>
          <p:cNvSpPr txBox="1"/>
          <p:nvPr/>
        </p:nvSpPr>
        <p:spPr>
          <a:xfrm>
            <a:off x="662965" y="4034235"/>
            <a:ext cx="955625" cy="436480"/>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09</a:t>
            </a:r>
          </a:p>
        </p:txBody>
      </p:sp>
      <p:grpSp>
        <p:nvGrpSpPr>
          <p:cNvPr id="6" name="Group 6"/>
          <p:cNvGrpSpPr/>
          <p:nvPr/>
        </p:nvGrpSpPr>
        <p:grpSpPr>
          <a:xfrm>
            <a:off x="1787563" y="4470714"/>
            <a:ext cx="4950373" cy="3051519"/>
            <a:chOff x="0" y="0"/>
            <a:chExt cx="7506272" cy="4627032"/>
          </a:xfrm>
        </p:grpSpPr>
        <p:sp>
          <p:nvSpPr>
            <p:cNvPr id="7" name="Freeform 7"/>
            <p:cNvSpPr/>
            <p:nvPr/>
          </p:nvSpPr>
          <p:spPr>
            <a:xfrm>
              <a:off x="0" y="0"/>
              <a:ext cx="7506272" cy="4627032"/>
            </a:xfrm>
            <a:custGeom>
              <a:avLst/>
              <a:gdLst/>
              <a:ahLst/>
              <a:cxnLst/>
              <a:rect l="l" t="t" r="r" b="b"/>
              <a:pathLst>
                <a:path w="7506272" h="4627032">
                  <a:moveTo>
                    <a:pt x="7201472" y="0"/>
                  </a:moveTo>
                  <a:lnTo>
                    <a:pt x="304800" y="0"/>
                  </a:lnTo>
                  <a:cubicBezTo>
                    <a:pt x="135890" y="0"/>
                    <a:pt x="0" y="135890"/>
                    <a:pt x="0" y="304800"/>
                  </a:cubicBezTo>
                  <a:lnTo>
                    <a:pt x="0" y="4322232"/>
                  </a:lnTo>
                  <a:cubicBezTo>
                    <a:pt x="0" y="4491142"/>
                    <a:pt x="135890" y="4627032"/>
                    <a:pt x="304800" y="4627032"/>
                  </a:cubicBezTo>
                  <a:lnTo>
                    <a:pt x="7201472" y="4627032"/>
                  </a:lnTo>
                  <a:cubicBezTo>
                    <a:pt x="7370382" y="4627032"/>
                    <a:pt x="7506272" y="4491142"/>
                    <a:pt x="7506272" y="4322232"/>
                  </a:cubicBezTo>
                  <a:lnTo>
                    <a:pt x="7506272" y="304800"/>
                  </a:lnTo>
                  <a:cubicBezTo>
                    <a:pt x="7506272" y="135890"/>
                    <a:pt x="7370382" y="0"/>
                    <a:pt x="7201472" y="0"/>
                  </a:cubicBezTo>
                  <a:close/>
                </a:path>
              </a:pathLst>
            </a:custGeom>
            <a:solidFill>
              <a:srgbClr val="FFC033"/>
            </a:solidFill>
          </p:spPr>
        </p:sp>
      </p:gr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6825656" y="1055450"/>
            <a:ext cx="433644" cy="108017"/>
          </a:xfrm>
          <a:prstGeom prst="rect">
            <a:avLst/>
          </a:prstGeom>
        </p:spPr>
      </p:pic>
      <p:sp>
        <p:nvSpPr>
          <p:cNvPr id="9" name="TextBox 9"/>
          <p:cNvSpPr txBox="1"/>
          <p:nvPr/>
        </p:nvSpPr>
        <p:spPr>
          <a:xfrm>
            <a:off x="2714499" y="5477416"/>
            <a:ext cx="3541001" cy="970009"/>
          </a:xfrm>
          <a:prstGeom prst="rect">
            <a:avLst/>
          </a:prstGeom>
        </p:spPr>
        <p:txBody>
          <a:bodyPr lIns="0" tIns="0" rIns="0" bIns="0" rtlCol="0" anchor="t">
            <a:spAutoFit/>
          </a:bodyPr>
          <a:lstStyle/>
          <a:p>
            <a:pPr>
              <a:lnSpc>
                <a:spcPts val="3920"/>
              </a:lnSpc>
            </a:pPr>
            <a:r>
              <a:rPr lang="en-US" sz="2800" dirty="0" err="1">
                <a:solidFill>
                  <a:schemeClr val="bg1">
                    <a:lumMod val="95000"/>
                  </a:schemeClr>
                </a:solidFill>
                <a:ea typeface="+mn-lt"/>
                <a:cs typeface="+mn-lt"/>
              </a:rPr>
              <a:t>Produk</a:t>
            </a:r>
            <a:r>
              <a:rPr lang="en-US" sz="2800" dirty="0">
                <a:solidFill>
                  <a:schemeClr val="bg1">
                    <a:lumMod val="95000"/>
                  </a:schemeClr>
                </a:solidFill>
                <a:ea typeface="+mn-lt"/>
                <a:cs typeface="+mn-lt"/>
              </a:rPr>
              <a:t> Akhir yang Kurang Jelas</a:t>
            </a:r>
            <a:endParaRPr lang="id-ID" dirty="0">
              <a:solidFill>
                <a:schemeClr val="bg1">
                  <a:lumMod val="95000"/>
                </a:schemeClr>
              </a:solidFill>
            </a:endParaRPr>
          </a:p>
        </p:txBody>
      </p:sp>
      <p:grpSp>
        <p:nvGrpSpPr>
          <p:cNvPr id="10" name="Group 10"/>
          <p:cNvGrpSpPr/>
          <p:nvPr/>
        </p:nvGrpSpPr>
        <p:grpSpPr>
          <a:xfrm>
            <a:off x="12937428" y="4470714"/>
            <a:ext cx="4950373" cy="3051519"/>
            <a:chOff x="0" y="0"/>
            <a:chExt cx="7506272" cy="4627032"/>
          </a:xfrm>
        </p:grpSpPr>
        <p:sp>
          <p:nvSpPr>
            <p:cNvPr id="11" name="Freeform 11"/>
            <p:cNvSpPr/>
            <p:nvPr/>
          </p:nvSpPr>
          <p:spPr>
            <a:xfrm>
              <a:off x="0" y="0"/>
              <a:ext cx="7506272" cy="4627032"/>
            </a:xfrm>
            <a:custGeom>
              <a:avLst/>
              <a:gdLst/>
              <a:ahLst/>
              <a:cxnLst/>
              <a:rect l="l" t="t" r="r" b="b"/>
              <a:pathLst>
                <a:path w="7506272" h="4627032">
                  <a:moveTo>
                    <a:pt x="7201472" y="0"/>
                  </a:moveTo>
                  <a:lnTo>
                    <a:pt x="304800" y="0"/>
                  </a:lnTo>
                  <a:cubicBezTo>
                    <a:pt x="135890" y="0"/>
                    <a:pt x="0" y="135890"/>
                    <a:pt x="0" y="304800"/>
                  </a:cubicBezTo>
                  <a:lnTo>
                    <a:pt x="0" y="4322232"/>
                  </a:lnTo>
                  <a:cubicBezTo>
                    <a:pt x="0" y="4491142"/>
                    <a:pt x="135890" y="4627032"/>
                    <a:pt x="304800" y="4627032"/>
                  </a:cubicBezTo>
                  <a:lnTo>
                    <a:pt x="7201472" y="4627032"/>
                  </a:lnTo>
                  <a:cubicBezTo>
                    <a:pt x="7370382" y="4627032"/>
                    <a:pt x="7506272" y="4491142"/>
                    <a:pt x="7506272" y="4322232"/>
                  </a:cubicBezTo>
                  <a:lnTo>
                    <a:pt x="7506272" y="304800"/>
                  </a:lnTo>
                  <a:cubicBezTo>
                    <a:pt x="7506272" y="135890"/>
                    <a:pt x="7370382" y="0"/>
                    <a:pt x="7201472" y="0"/>
                  </a:cubicBezTo>
                  <a:close/>
                </a:path>
              </a:pathLst>
            </a:custGeom>
            <a:solidFill>
              <a:srgbClr val="FFC033"/>
            </a:solidFill>
          </p:spPr>
        </p:sp>
      </p:grpSp>
      <p:sp>
        <p:nvSpPr>
          <p:cNvPr id="12" name="TextBox 12"/>
          <p:cNvSpPr txBox="1"/>
          <p:nvPr/>
        </p:nvSpPr>
        <p:spPr>
          <a:xfrm>
            <a:off x="14125731" y="5484489"/>
            <a:ext cx="2699925" cy="966821"/>
          </a:xfrm>
          <a:prstGeom prst="rect">
            <a:avLst/>
          </a:prstGeom>
        </p:spPr>
        <p:txBody>
          <a:bodyPr lIns="0" tIns="0" rIns="0" bIns="0" rtlCol="0" anchor="t">
            <a:spAutoFit/>
          </a:bodyPr>
          <a:lstStyle/>
          <a:p>
            <a:pPr>
              <a:lnSpc>
                <a:spcPts val="3919"/>
              </a:lnSpc>
            </a:pPr>
            <a:r>
              <a:rPr lang="en-US" sz="2800" dirty="0" err="1">
                <a:ea typeface="+mn-lt"/>
                <a:cs typeface="+mn-lt"/>
              </a:rPr>
              <a:t>Dokumentasi</a:t>
            </a:r>
            <a:r>
              <a:rPr lang="en-US" sz="2800" dirty="0">
                <a:ea typeface="+mn-lt"/>
                <a:cs typeface="+mn-lt"/>
              </a:rPr>
              <a:t> Yang Kurang </a:t>
            </a:r>
            <a:r>
              <a:rPr lang="en-US" sz="2800" dirty="0" err="1">
                <a:ea typeface="+mn-lt"/>
                <a:cs typeface="+mn-lt"/>
              </a:rPr>
              <a:t>Lengkap</a:t>
            </a:r>
            <a:endParaRPr lang="id-ID" dirty="0" err="1"/>
          </a:p>
        </p:txBody>
      </p:sp>
      <p:grpSp>
        <p:nvGrpSpPr>
          <p:cNvPr id="13" name="Group 13"/>
          <p:cNvGrpSpPr/>
          <p:nvPr/>
        </p:nvGrpSpPr>
        <p:grpSpPr>
          <a:xfrm>
            <a:off x="7377448" y="4470714"/>
            <a:ext cx="4950373" cy="3051519"/>
            <a:chOff x="0" y="0"/>
            <a:chExt cx="7506272" cy="4627032"/>
          </a:xfrm>
        </p:grpSpPr>
        <p:sp>
          <p:nvSpPr>
            <p:cNvPr id="14" name="Freeform 14"/>
            <p:cNvSpPr/>
            <p:nvPr/>
          </p:nvSpPr>
          <p:spPr>
            <a:xfrm>
              <a:off x="0" y="0"/>
              <a:ext cx="7506272" cy="4627032"/>
            </a:xfrm>
            <a:custGeom>
              <a:avLst/>
              <a:gdLst/>
              <a:ahLst/>
              <a:cxnLst/>
              <a:rect l="l" t="t" r="r" b="b"/>
              <a:pathLst>
                <a:path w="7506272" h="4627032">
                  <a:moveTo>
                    <a:pt x="7201472" y="0"/>
                  </a:moveTo>
                  <a:lnTo>
                    <a:pt x="304800" y="0"/>
                  </a:lnTo>
                  <a:cubicBezTo>
                    <a:pt x="135890" y="0"/>
                    <a:pt x="0" y="135890"/>
                    <a:pt x="0" y="304800"/>
                  </a:cubicBezTo>
                  <a:lnTo>
                    <a:pt x="0" y="4322232"/>
                  </a:lnTo>
                  <a:cubicBezTo>
                    <a:pt x="0" y="4491142"/>
                    <a:pt x="135890" y="4627032"/>
                    <a:pt x="304800" y="4627032"/>
                  </a:cubicBezTo>
                  <a:lnTo>
                    <a:pt x="7201472" y="4627032"/>
                  </a:lnTo>
                  <a:cubicBezTo>
                    <a:pt x="7370382" y="4627032"/>
                    <a:pt x="7506272" y="4491142"/>
                    <a:pt x="7506272" y="4322232"/>
                  </a:cubicBezTo>
                  <a:lnTo>
                    <a:pt x="7506272" y="304800"/>
                  </a:lnTo>
                  <a:cubicBezTo>
                    <a:pt x="7506272" y="135890"/>
                    <a:pt x="7370382" y="0"/>
                    <a:pt x="7201472" y="0"/>
                  </a:cubicBezTo>
                  <a:close/>
                </a:path>
              </a:pathLst>
            </a:custGeom>
            <a:solidFill>
              <a:srgbClr val="2E2E2E"/>
            </a:solidFill>
          </p:spPr>
        </p:sp>
      </p:grpSp>
      <p:sp>
        <p:nvSpPr>
          <p:cNvPr id="15" name="TextBox 15"/>
          <p:cNvSpPr txBox="1"/>
          <p:nvPr/>
        </p:nvSpPr>
        <p:spPr>
          <a:xfrm>
            <a:off x="8243879" y="5269239"/>
            <a:ext cx="3217510" cy="970009"/>
          </a:xfrm>
          <a:prstGeom prst="rect">
            <a:avLst/>
          </a:prstGeom>
        </p:spPr>
        <p:txBody>
          <a:bodyPr lIns="0" tIns="0" rIns="0" bIns="0" rtlCol="0" anchor="t">
            <a:spAutoFit/>
          </a:bodyPr>
          <a:lstStyle/>
          <a:p>
            <a:pPr>
              <a:lnSpc>
                <a:spcPts val="3919"/>
              </a:lnSpc>
            </a:pPr>
            <a:r>
              <a:rPr lang="en-US" sz="2800" dirty="0">
                <a:solidFill>
                  <a:schemeClr val="bg1">
                    <a:lumMod val="95000"/>
                  </a:schemeClr>
                </a:solidFill>
                <a:ea typeface="+mn-lt"/>
                <a:cs typeface="+mn-lt"/>
              </a:rPr>
              <a:t>Bergantung pada </a:t>
            </a:r>
            <a:r>
              <a:rPr lang="en-US" sz="2800" dirty="0" err="1">
                <a:solidFill>
                  <a:schemeClr val="bg1">
                    <a:lumMod val="95000"/>
                  </a:schemeClr>
                </a:solidFill>
                <a:ea typeface="+mn-lt"/>
                <a:cs typeface="+mn-lt"/>
              </a:rPr>
              <a:t>Komitmen</a:t>
            </a:r>
            <a:r>
              <a:rPr lang="en-US" sz="2800" dirty="0">
                <a:solidFill>
                  <a:schemeClr val="bg1">
                    <a:lumMod val="95000"/>
                  </a:schemeClr>
                </a:solidFill>
                <a:ea typeface="+mn-lt"/>
                <a:cs typeface="+mn-lt"/>
              </a:rPr>
              <a:t> Tinggi Tim</a:t>
            </a:r>
            <a:endParaRPr lang="id-ID" dirty="0">
              <a:solidFill>
                <a:schemeClr val="bg1">
                  <a:lumMod val="95000"/>
                </a:schemeClr>
              </a:solidFill>
            </a:endParaRPr>
          </a:p>
        </p:txBody>
      </p:sp>
      <p:sp>
        <p:nvSpPr>
          <p:cNvPr id="16" name="TextBox 16"/>
          <p:cNvSpPr txBox="1"/>
          <p:nvPr/>
        </p:nvSpPr>
        <p:spPr>
          <a:xfrm>
            <a:off x="2788824" y="916504"/>
            <a:ext cx="14755138" cy="1944571"/>
          </a:xfrm>
          <a:prstGeom prst="rect">
            <a:avLst/>
          </a:prstGeom>
        </p:spPr>
        <p:txBody>
          <a:bodyPr lIns="0" tIns="0" rIns="0" bIns="0" rtlCol="0" anchor="t">
            <a:spAutoFit/>
          </a:bodyPr>
          <a:lstStyle/>
          <a:p>
            <a:pPr>
              <a:lnSpc>
                <a:spcPts val="7480"/>
              </a:lnSpc>
            </a:pPr>
            <a:r>
              <a:rPr lang="en-US" sz="6800" dirty="0" err="1">
                <a:solidFill>
                  <a:srgbClr val="FFFFFF"/>
                </a:solidFill>
                <a:latin typeface="HK Grotesk Bold"/>
              </a:rPr>
              <a:t>Kekurangan</a:t>
            </a:r>
          </a:p>
          <a:p>
            <a:pPr>
              <a:lnSpc>
                <a:spcPts val="7480"/>
              </a:lnSpc>
            </a:pPr>
            <a:r>
              <a:rPr lang="en-US" sz="6800" dirty="0">
                <a:solidFill>
                  <a:srgbClr val="FFC033"/>
                </a:solidFill>
                <a:latin typeface="HK Grotesk Bold"/>
              </a:rPr>
              <a:t>Agile Software Development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sp>
        <p:nvSpPr>
          <p:cNvPr id="5" name="TextBox 5"/>
          <p:cNvSpPr txBox="1"/>
          <p:nvPr/>
        </p:nvSpPr>
        <p:spPr>
          <a:xfrm>
            <a:off x="662965" y="4034235"/>
            <a:ext cx="955625" cy="436480"/>
          </a:xfrm>
          <a:prstGeom prst="rect">
            <a:avLst/>
          </a:prstGeom>
        </p:spPr>
        <p:txBody>
          <a:bodyPr lIns="0" tIns="0" rIns="0" bIns="0" rtlCol="0" anchor="t">
            <a:spAutoFit/>
          </a:bodyPr>
          <a:lstStyle/>
          <a:p>
            <a:pPr algn="ctr">
              <a:lnSpc>
                <a:spcPts val="3200"/>
              </a:lnSpc>
            </a:pPr>
            <a:r>
              <a:rPr lang="id-ID" sz="3200" dirty="0" smtClean="0">
                <a:solidFill>
                  <a:srgbClr val="FFFFFF">
                    <a:alpha val="9804"/>
                  </a:srgbClr>
                </a:solidFill>
                <a:latin typeface="HK Grotesk Bold"/>
              </a:rPr>
              <a:t>10</a:t>
            </a:r>
            <a:endParaRPr lang="en-US" sz="3200" dirty="0">
              <a:solidFill>
                <a:srgbClr val="FFFFFF">
                  <a:alpha val="9804"/>
                </a:srgbClr>
              </a:solidFill>
              <a:latin typeface="HK Grotesk Bold"/>
            </a:endParaRPr>
          </a:p>
        </p:txBody>
      </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6825656" y="1055450"/>
            <a:ext cx="433644" cy="108017"/>
          </a:xfrm>
          <a:prstGeom prst="rect">
            <a:avLst/>
          </a:prstGeom>
        </p:spPr>
      </p:pic>
      <p:sp>
        <p:nvSpPr>
          <p:cNvPr id="9" name="TextBox 9"/>
          <p:cNvSpPr txBox="1"/>
          <p:nvPr/>
        </p:nvSpPr>
        <p:spPr>
          <a:xfrm>
            <a:off x="2321321" y="4034235"/>
            <a:ext cx="15052279" cy="4739759"/>
          </a:xfrm>
          <a:prstGeom prst="rect">
            <a:avLst/>
          </a:prstGeom>
        </p:spPr>
        <p:txBody>
          <a:bodyPr wrap="square" lIns="0" tIns="0" rIns="0" bIns="0" rtlCol="0" anchor="t">
            <a:spAutoFit/>
          </a:bodyPr>
          <a:lstStyle/>
          <a:p>
            <a:pPr marL="514350" lvl="0" indent="-514350">
              <a:buFont typeface="+mj-lt"/>
              <a:buAutoNum type="arabicPeriod"/>
            </a:pPr>
            <a:r>
              <a:rPr lang="id-ID" sz="2800" b="1" dirty="0">
                <a:solidFill>
                  <a:schemeClr val="bg1"/>
                </a:solidFill>
              </a:rPr>
              <a:t>Pernyataan Masalah</a:t>
            </a:r>
            <a:endParaRPr lang="id-ID" sz="2800" dirty="0">
              <a:solidFill>
                <a:schemeClr val="bg1"/>
              </a:solidFill>
            </a:endParaRPr>
          </a:p>
          <a:p>
            <a:r>
              <a:rPr lang="id-ID" sz="2800" b="1" dirty="0" smtClean="0">
                <a:solidFill>
                  <a:schemeClr val="bg1"/>
                </a:solidFill>
              </a:rPr>
              <a:t>	Himpunan </a:t>
            </a:r>
            <a:r>
              <a:rPr lang="id-ID" sz="2800" b="1" dirty="0">
                <a:solidFill>
                  <a:schemeClr val="bg1"/>
                </a:solidFill>
              </a:rPr>
              <a:t>Mahasiswa Informatika atau bisa disingkat HMIF merupakan suatu organisasi yang menaungi mahasiswa Informatika ditingkat jurusan. Web merupakan sekumpulan halaman dalam sebuah domain yang memuat berbagai jenis informasi di media internet dengan menggunakan browser dan memasukkan URL yang tepat.</a:t>
            </a:r>
            <a:endParaRPr lang="id-ID" sz="2800" dirty="0">
              <a:solidFill>
                <a:schemeClr val="bg1"/>
              </a:solidFill>
            </a:endParaRPr>
          </a:p>
          <a:p>
            <a:r>
              <a:rPr lang="id-ID" sz="2800" b="1" dirty="0" smtClean="0">
                <a:solidFill>
                  <a:schemeClr val="bg1"/>
                </a:solidFill>
              </a:rPr>
              <a:t>	Pada </a:t>
            </a:r>
            <a:r>
              <a:rPr lang="id-ID" sz="2800" b="1" dirty="0">
                <a:solidFill>
                  <a:schemeClr val="bg1"/>
                </a:solidFill>
              </a:rPr>
              <a:t>kondisi saat ini kita sadari bahwa web HMIF masih belum dapat digunakan dengan baik karena beberapa keterbatasan sehingga perlu adanya sebuah inovasi yang dapat menggunakan web HMIF agar berjalan dengan baik,maka dari itu kami berinisiatif akan berkolaborasi dengan HMIF untuk dapat membantu mengelola web tersebut agar dapat diberdayakan sehingga dapat memberikan sebuah informasi dan kebutuhan dari mahasiswa informatika dalam menjalani perkuliahan.</a:t>
            </a:r>
            <a:endParaRPr lang="id-ID" sz="2800" dirty="0">
              <a:solidFill>
                <a:schemeClr val="bg1"/>
              </a:solidFill>
            </a:endParaRPr>
          </a:p>
        </p:txBody>
      </p:sp>
      <p:sp>
        <p:nvSpPr>
          <p:cNvPr id="16" name="TextBox 16"/>
          <p:cNvSpPr txBox="1"/>
          <p:nvPr/>
        </p:nvSpPr>
        <p:spPr>
          <a:xfrm>
            <a:off x="2070518" y="899947"/>
            <a:ext cx="14755138" cy="2215991"/>
          </a:xfrm>
          <a:prstGeom prst="rect">
            <a:avLst/>
          </a:prstGeom>
        </p:spPr>
        <p:txBody>
          <a:bodyPr lIns="0" tIns="0" rIns="0" bIns="0" rtlCol="0" anchor="t">
            <a:spAutoFit/>
          </a:bodyPr>
          <a:lstStyle/>
          <a:p>
            <a:pPr algn="ctr"/>
            <a:r>
              <a:rPr lang="id-ID" sz="7200" b="1" dirty="0">
                <a:solidFill>
                  <a:schemeClr val="bg1"/>
                </a:solidFill>
              </a:rPr>
              <a:t>Sistem Informasi Web Himpunan Mahasiswa Informatika</a:t>
            </a:r>
            <a:endParaRPr lang="id-ID" sz="7200" dirty="0">
              <a:solidFill>
                <a:schemeClr val="bg1"/>
              </a:solidFill>
            </a:endParaRPr>
          </a:p>
        </p:txBody>
      </p:sp>
    </p:spTree>
    <p:extLst>
      <p:ext uri="{BB962C8B-B14F-4D97-AF65-F5344CB8AC3E}">
        <p14:creationId xmlns:p14="http://schemas.microsoft.com/office/powerpoint/2010/main" val="2700126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239</Words>
  <Application>Microsoft Office PowerPoint</Application>
  <PresentationFormat>Custom</PresentationFormat>
  <Paragraphs>83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HK Grotesk Light</vt:lpstr>
      <vt:lpstr>HK Grotesk Bold</vt:lpstr>
      <vt:lpstr>HK Grotesk Medium</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Extreme programing</dc:title>
  <dc:creator>Asus</dc:creator>
  <cp:lastModifiedBy>Asus</cp:lastModifiedBy>
  <cp:revision>143</cp:revision>
  <dcterms:created xsi:type="dcterms:W3CDTF">2006-08-16T00:00:00Z</dcterms:created>
  <dcterms:modified xsi:type="dcterms:W3CDTF">2022-03-21T16:01:13Z</dcterms:modified>
  <dc:identifier>DAEzu9XBhbA</dc:identifier>
</cp:coreProperties>
</file>