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92" r:id="rId3"/>
    <p:sldId id="257" r:id="rId4"/>
    <p:sldId id="310" r:id="rId5"/>
    <p:sldId id="311" r:id="rId6"/>
    <p:sldId id="312" r:id="rId7"/>
    <p:sldId id="313" r:id="rId8"/>
    <p:sldId id="316" r:id="rId9"/>
    <p:sldId id="315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09" r:id="rId23"/>
  </p:sldIdLst>
  <p:sldSz cx="9144000" cy="5143500" type="screen16x9"/>
  <p:notesSz cx="6858000" cy="9144000"/>
  <p:embeddedFontLst>
    <p:embeddedFont>
      <p:font typeface="Nunito Light" pitchFamily="2" charset="0"/>
      <p:regular r:id="rId25"/>
      <p:italic r:id="rId26"/>
    </p:embeddedFont>
    <p:embeddedFont>
      <p:font typeface="Quantico" panose="020B0604020202020204" charset="0"/>
      <p:regular r:id="rId27"/>
      <p:bold r:id="rId28"/>
      <p:italic r:id="rId29"/>
      <p:boldItalic r:id="rId30"/>
    </p:embeddedFont>
    <p:embeddedFont>
      <p:font typeface="Source Code Pro" panose="020B0509030403020204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0A67192-2371-43A6-9BBF-A32065ACF442}">
          <p14:sldIdLst>
            <p14:sldId id="256"/>
            <p14:sldId id="292"/>
            <p14:sldId id="257"/>
            <p14:sldId id="310"/>
            <p14:sldId id="311"/>
            <p14:sldId id="312"/>
            <p14:sldId id="313"/>
            <p14:sldId id="316"/>
            <p14:sldId id="315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BCC774-62AB-4C67-9EFA-37BC3BA826BE}">
  <a:tblStyle styleId="{0ABCC774-62AB-4C67-9EFA-37BC3BA826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35" autoAdjust="0"/>
  </p:normalViewPr>
  <p:slideViewPr>
    <p:cSldViewPr snapToGrid="0">
      <p:cViewPr varScale="1">
        <p:scale>
          <a:sx n="92" d="100"/>
          <a:sy n="92" d="100"/>
        </p:scale>
        <p:origin x="780" y="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ID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6028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7017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8446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2BBEFA87-4294-5AD8-BBAA-442580311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>
            <a:extLst>
              <a:ext uri="{FF2B5EF4-FFF2-40B4-BE49-F238E27FC236}">
                <a16:creationId xmlns:a16="http://schemas.microsoft.com/office/drawing/2014/main" id="{9C50713F-DBDA-09DD-6023-C487610448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>
            <a:extLst>
              <a:ext uri="{FF2B5EF4-FFF2-40B4-BE49-F238E27FC236}">
                <a16:creationId xmlns:a16="http://schemas.microsoft.com/office/drawing/2014/main" id="{FB0F5374-18B9-06F1-E7E8-BE78FD5D5A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829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3F6FB1E6-CAC5-8374-EC67-72869316F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>
            <a:extLst>
              <a:ext uri="{FF2B5EF4-FFF2-40B4-BE49-F238E27FC236}">
                <a16:creationId xmlns:a16="http://schemas.microsoft.com/office/drawing/2014/main" id="{0D9064A3-FC64-CCD4-6B97-BC22B3D5B3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>
            <a:extLst>
              <a:ext uri="{FF2B5EF4-FFF2-40B4-BE49-F238E27FC236}">
                <a16:creationId xmlns:a16="http://schemas.microsoft.com/office/drawing/2014/main" id="{399902AE-5E07-563C-E35F-B268803CAB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0845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AC354930-FCB3-A646-9C9D-3472AAB5A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>
            <a:extLst>
              <a:ext uri="{FF2B5EF4-FFF2-40B4-BE49-F238E27FC236}">
                <a16:creationId xmlns:a16="http://schemas.microsoft.com/office/drawing/2014/main" id="{47AEE65C-BC58-83E6-92E1-7740D7CA07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>
            <a:extLst>
              <a:ext uri="{FF2B5EF4-FFF2-40B4-BE49-F238E27FC236}">
                <a16:creationId xmlns:a16="http://schemas.microsoft.com/office/drawing/2014/main" id="{7F1DB3DE-1FEA-BF27-9750-7E095C9BE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5939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7130578F-8B65-B4FE-406B-E7DD8DE0C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>
            <a:extLst>
              <a:ext uri="{FF2B5EF4-FFF2-40B4-BE49-F238E27FC236}">
                <a16:creationId xmlns:a16="http://schemas.microsoft.com/office/drawing/2014/main" id="{41736752-578C-C8E5-053E-5744E38128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>
            <a:extLst>
              <a:ext uri="{FF2B5EF4-FFF2-40B4-BE49-F238E27FC236}">
                <a16:creationId xmlns:a16="http://schemas.microsoft.com/office/drawing/2014/main" id="{0CA34262-08DA-09DA-4640-038DBA3BE3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4657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4F3950E6-EB81-969A-2CA2-506EA033D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>
            <a:extLst>
              <a:ext uri="{FF2B5EF4-FFF2-40B4-BE49-F238E27FC236}">
                <a16:creationId xmlns:a16="http://schemas.microsoft.com/office/drawing/2014/main" id="{02C78B8D-E86A-1E20-CEA5-7672025AA5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>
            <a:extLst>
              <a:ext uri="{FF2B5EF4-FFF2-40B4-BE49-F238E27FC236}">
                <a16:creationId xmlns:a16="http://schemas.microsoft.com/office/drawing/2014/main" id="{A0557E4B-AF09-55DC-E7EC-210583687F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8986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59F9F586-BE9F-1B46-B426-D930399C5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>
            <a:extLst>
              <a:ext uri="{FF2B5EF4-FFF2-40B4-BE49-F238E27FC236}">
                <a16:creationId xmlns:a16="http://schemas.microsoft.com/office/drawing/2014/main" id="{ABAC2C26-B2A7-A38C-BDB2-FDF9CD9D4E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>
            <a:extLst>
              <a:ext uri="{FF2B5EF4-FFF2-40B4-BE49-F238E27FC236}">
                <a16:creationId xmlns:a16="http://schemas.microsoft.com/office/drawing/2014/main" id="{F740F3CB-5137-872F-B8F4-72B6A78887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00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ADC13BA2-13E8-D7F2-EDE8-7F6C91BBE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>
            <a:extLst>
              <a:ext uri="{FF2B5EF4-FFF2-40B4-BE49-F238E27FC236}">
                <a16:creationId xmlns:a16="http://schemas.microsoft.com/office/drawing/2014/main" id="{AA74FC39-8AEE-0DF7-DA0A-783BFED396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>
            <a:extLst>
              <a:ext uri="{FF2B5EF4-FFF2-40B4-BE49-F238E27FC236}">
                <a16:creationId xmlns:a16="http://schemas.microsoft.com/office/drawing/2014/main" id="{C5AC5F74-60EC-8E1F-E4D9-2BA63F9E5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62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85407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89D9B803-6E37-B47D-9D6C-8A88FDFD7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>
            <a:extLst>
              <a:ext uri="{FF2B5EF4-FFF2-40B4-BE49-F238E27FC236}">
                <a16:creationId xmlns:a16="http://schemas.microsoft.com/office/drawing/2014/main" id="{2EC65AF7-2ED9-8BEF-1FC4-3E2C800992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>
            <a:extLst>
              <a:ext uri="{FF2B5EF4-FFF2-40B4-BE49-F238E27FC236}">
                <a16:creationId xmlns:a16="http://schemas.microsoft.com/office/drawing/2014/main" id="{10A9461B-CEDE-F0C1-4969-A8905A88FF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9881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A5AE71D0-0CA8-D174-2437-52156BEA3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>
            <a:extLst>
              <a:ext uri="{FF2B5EF4-FFF2-40B4-BE49-F238E27FC236}">
                <a16:creationId xmlns:a16="http://schemas.microsoft.com/office/drawing/2014/main" id="{280C64A4-81B9-85F6-7F60-57D22D28B0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>
            <a:extLst>
              <a:ext uri="{FF2B5EF4-FFF2-40B4-BE49-F238E27FC236}">
                <a16:creationId xmlns:a16="http://schemas.microsoft.com/office/drawing/2014/main" id="{B35174FC-2C61-260F-8EB1-D189A6D448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0124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5d94438ed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25d94438ed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ID" sz="11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3510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9432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868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2650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5159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8520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645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483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25932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dirty="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/>
              <a:t>SISTEM PENGAMBILAN KEPUTUSAN TERHADAP KINERJA KARYAWAN MENGGUNAKAN ALGORITMA ROC DAN WASPAS</a:t>
            </a:r>
            <a:endParaRPr lang="en-ID" sz="2400" i="1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Tempat dan Waktu Penelitian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204107" y="1398577"/>
            <a:ext cx="3771900" cy="2985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Tempat</a:t>
            </a:r>
            <a:r>
              <a:rPr lang="en-ID" dirty="0"/>
              <a:t> dan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dilaksanakan</a:t>
            </a:r>
            <a:r>
              <a:rPr lang="en-ID" dirty="0"/>
              <a:t> di </a:t>
            </a:r>
            <a:r>
              <a:rPr lang="en-ID" dirty="0" err="1"/>
              <a:t>rumah</a:t>
            </a:r>
            <a:r>
              <a:rPr lang="en-ID" dirty="0"/>
              <a:t> Kantor Desa Lapas </a:t>
            </a:r>
            <a:r>
              <a:rPr lang="en-ID" dirty="0" err="1"/>
              <a:t>kelas</a:t>
            </a:r>
            <a:r>
              <a:rPr lang="en-ID" dirty="0"/>
              <a:t> IIB Padang </a:t>
            </a:r>
            <a:r>
              <a:rPr lang="en-ID" dirty="0" err="1"/>
              <a:t>Sidempuan</a:t>
            </a:r>
            <a:r>
              <a:rPr lang="en-ID" dirty="0"/>
              <a:t>. </a:t>
            </a:r>
            <a:r>
              <a:rPr lang="en-ID" dirty="0" err="1"/>
              <a:t>Relevansi</a:t>
            </a:r>
            <a:r>
              <a:rPr lang="en-ID" dirty="0"/>
              <a:t> dan </a:t>
            </a:r>
            <a:r>
              <a:rPr lang="en-ID" dirty="0" err="1"/>
              <a:t>urgensi</a:t>
            </a:r>
            <a:r>
              <a:rPr lang="en-ID" dirty="0"/>
              <a:t> </a:t>
            </a:r>
            <a:r>
              <a:rPr lang="en-ID" dirty="0" err="1"/>
              <a:t>pengumpulan</a:t>
            </a:r>
            <a:r>
              <a:rPr lang="en-ID" dirty="0"/>
              <a:t> data </a:t>
            </a:r>
            <a:r>
              <a:rPr lang="en-ID" dirty="0" err="1"/>
              <a:t>opini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kulitatif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dan </a:t>
            </a:r>
            <a:r>
              <a:rPr lang="en-ID" dirty="0" err="1"/>
              <a:t>penanganan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18DD1-D308-012B-5ADD-C208095C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98577"/>
            <a:ext cx="4004461" cy="186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0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Metode Penelitian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204107" y="1374085"/>
            <a:ext cx="6213022" cy="2985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Identifikasi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pemecahan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. Pada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fokus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mengenali</a:t>
            </a:r>
            <a:r>
              <a:rPr lang="en-ID" dirty="0"/>
              <a:t> dan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situasi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harapan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perhatian</a:t>
            </a:r>
            <a:r>
              <a:rPr lang="en-ID" dirty="0"/>
              <a:t>.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/>
              <a:t>Teknik </a:t>
            </a:r>
            <a:r>
              <a:rPr lang="en-ID" dirty="0" err="1"/>
              <a:t>Pengumpulan</a:t>
            </a:r>
            <a:r>
              <a:rPr lang="en-ID" dirty="0"/>
              <a:t> Data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data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lain:Penelitian</a:t>
            </a:r>
            <a:r>
              <a:rPr lang="en-ID" dirty="0"/>
              <a:t> </a:t>
            </a:r>
            <a:r>
              <a:rPr lang="en-ID" dirty="0" err="1"/>
              <a:t>Ditempat</a:t>
            </a:r>
            <a:r>
              <a:rPr lang="en-ID" dirty="0"/>
              <a:t> Riset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/>
              <a:t>Desain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pemodelan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Flowchart.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Penerapan</a:t>
            </a:r>
            <a:r>
              <a:rPr lang="en-ID" dirty="0"/>
              <a:t> dan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konteks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merujuk</a:t>
            </a:r>
            <a:r>
              <a:rPr lang="en-ID" dirty="0"/>
              <a:t> pada dua </a:t>
            </a:r>
            <a:r>
              <a:rPr lang="en-ID" dirty="0" err="1"/>
              <a:t>tahap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proses </a:t>
            </a:r>
            <a:r>
              <a:rPr lang="en-ID" dirty="0" err="1"/>
              <a:t>pengembangan</a:t>
            </a:r>
            <a:r>
              <a:rPr lang="en-ID" dirty="0"/>
              <a:t> dan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.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Tahapan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diuji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dan </a:t>
            </a:r>
            <a:r>
              <a:rPr lang="en-ID" dirty="0" err="1"/>
              <a:t>keefektifannya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kekurangan</a:t>
            </a:r>
            <a:r>
              <a:rPr lang="en-ID" dirty="0"/>
              <a:t> dan </a:t>
            </a:r>
            <a:r>
              <a:rPr lang="en-ID" dirty="0" err="1"/>
              <a:t>kelemahan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pengkajian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dan </a:t>
            </a:r>
            <a:r>
              <a:rPr lang="en-ID" dirty="0" err="1"/>
              <a:t>perbaikan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5153E5-7EDF-64B7-237E-E943F4BF0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944" y="913524"/>
            <a:ext cx="1367155" cy="3446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301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Flowchart </a:t>
            </a:r>
            <a:r>
              <a:rPr lang="en-US" dirty="0"/>
              <a:t>ROC &amp; WASPAS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204107" y="1137320"/>
            <a:ext cx="6213022" cy="2985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/>
              <a:t>Mulai – Awal proses.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–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.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Pembobotan</a:t>
            </a:r>
            <a:r>
              <a:rPr lang="en-ID" dirty="0"/>
              <a:t> ROC –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bobot</a:t>
            </a:r>
            <a:r>
              <a:rPr lang="en-ID" dirty="0"/>
              <a:t>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ROC.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/>
              <a:t>Nilai </a:t>
            </a:r>
            <a:r>
              <a:rPr lang="en-ID" dirty="0" err="1"/>
              <a:t>Bobot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–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bobot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.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Normalisasi</a:t>
            </a:r>
            <a:r>
              <a:rPr lang="en-ID" dirty="0"/>
              <a:t> WASPAS – </a:t>
            </a:r>
            <a:r>
              <a:rPr lang="en-ID" dirty="0" err="1"/>
              <a:t>Menyesuaikan</a:t>
            </a:r>
            <a:r>
              <a:rPr lang="en-ID" dirty="0"/>
              <a:t> data agar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.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Menghitung</a:t>
            </a:r>
            <a:r>
              <a:rPr lang="en-ID" dirty="0"/>
              <a:t> Nilai </a:t>
            </a:r>
            <a:r>
              <a:rPr lang="en-ID" dirty="0" err="1"/>
              <a:t>Preferensi</a:t>
            </a:r>
            <a:r>
              <a:rPr lang="en-ID" dirty="0"/>
              <a:t> –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skor</a:t>
            </a:r>
            <a:r>
              <a:rPr lang="en-ID" dirty="0"/>
              <a:t>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alternatif</a:t>
            </a:r>
            <a:r>
              <a:rPr lang="en-ID" dirty="0"/>
              <a:t>.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Perangkingan</a:t>
            </a:r>
            <a:r>
              <a:rPr lang="en-ID" dirty="0"/>
              <a:t> – </a:t>
            </a:r>
            <a:r>
              <a:rPr lang="en-ID" dirty="0" err="1"/>
              <a:t>Mengurutkan</a:t>
            </a:r>
            <a:r>
              <a:rPr lang="en-ID" dirty="0"/>
              <a:t> </a:t>
            </a:r>
            <a:r>
              <a:rPr lang="en-ID" dirty="0" err="1"/>
              <a:t>alternatif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skor</a:t>
            </a:r>
            <a:r>
              <a:rPr lang="en-ID" dirty="0"/>
              <a:t>.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/>
              <a:t>Hasil </a:t>
            </a:r>
            <a:r>
              <a:rPr lang="en-ID" dirty="0" err="1"/>
              <a:t>Perangkingan</a:t>
            </a:r>
            <a:r>
              <a:rPr lang="en-ID" dirty="0"/>
              <a:t> –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.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Selesai</a:t>
            </a:r>
            <a:r>
              <a:rPr lang="en-ID" dirty="0"/>
              <a:t> – Proses </a:t>
            </a:r>
            <a:r>
              <a:rPr lang="en-ID" dirty="0" err="1"/>
              <a:t>berakhir</a:t>
            </a:r>
            <a:r>
              <a:rPr lang="en-ID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E94A0F-20A5-8EAE-42CE-372BDC83F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15624"/>
            <a:ext cx="1504950" cy="3228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843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DD1CB748-1B3F-0E01-B656-1E32F7C74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771745B6-8482-4106-851D-BB1F2A5C16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-US" dirty="0" err="1"/>
              <a:t>Identifikasi</a:t>
            </a:r>
            <a:r>
              <a:rPr lang="en-US" dirty="0"/>
              <a:t> Masalah</a:t>
            </a:r>
            <a:endParaRPr dirty="0"/>
          </a:p>
        </p:txBody>
      </p:sp>
      <p:sp>
        <p:nvSpPr>
          <p:cNvPr id="103" name="Google Shape;103;p16">
            <a:extLst>
              <a:ext uri="{FF2B5EF4-FFF2-40B4-BE49-F238E27FC236}">
                <a16:creationId xmlns:a16="http://schemas.microsoft.com/office/drawing/2014/main" id="{07099AC1-0991-19DE-0FB6-85BBD641A9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4107" y="1137320"/>
            <a:ext cx="6213022" cy="2985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/>
              <a:t>Proses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subjektif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pendukung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yang </a:t>
            </a:r>
            <a:r>
              <a:rPr lang="en-ID" dirty="0" err="1"/>
              <a:t>terstandarisasi</a:t>
            </a:r>
            <a:r>
              <a:rPr lang="en-ID" dirty="0"/>
              <a:t> dan </a:t>
            </a:r>
            <a:r>
              <a:rPr lang="en-ID" dirty="0" err="1"/>
              <a:t>berbasis</a:t>
            </a:r>
            <a:r>
              <a:rPr lang="en-ID" dirty="0"/>
              <a:t> data.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Kurangnya</a:t>
            </a:r>
            <a:r>
              <a:rPr lang="en-ID" dirty="0"/>
              <a:t> </a:t>
            </a:r>
            <a:r>
              <a:rPr lang="en-ID" dirty="0" err="1"/>
              <a:t>transparansi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, yang </a:t>
            </a:r>
            <a:r>
              <a:rPr lang="en-ID" dirty="0" err="1"/>
              <a:t>berpotensi</a:t>
            </a:r>
            <a:r>
              <a:rPr lang="en-ID" dirty="0"/>
              <a:t> </a:t>
            </a:r>
            <a:r>
              <a:rPr lang="en-ID" dirty="0" err="1"/>
              <a:t>menimbulkan</a:t>
            </a:r>
            <a:r>
              <a:rPr lang="en-ID" dirty="0"/>
              <a:t> </a:t>
            </a:r>
            <a:r>
              <a:rPr lang="en-ID" dirty="0" err="1"/>
              <a:t>ketidakpuasan</a:t>
            </a:r>
            <a:r>
              <a:rPr lang="en-ID" dirty="0"/>
              <a:t> dan </a:t>
            </a:r>
            <a:r>
              <a:rPr lang="en-ID" dirty="0" err="1"/>
              <a:t>konflik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.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/>
              <a:t>Belum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pimpinan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mengevaluasi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objektif</a:t>
            </a:r>
            <a:r>
              <a:rPr lang="en-ID" dirty="0"/>
              <a:t> dan </a:t>
            </a:r>
            <a:r>
              <a:rPr lang="en-ID" dirty="0" err="1"/>
              <a:t>efisien</a:t>
            </a:r>
            <a:r>
              <a:rPr lang="en-ID" dirty="0"/>
              <a:t>.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manual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proses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lambat</a:t>
            </a:r>
            <a:r>
              <a:rPr lang="en-ID" dirty="0"/>
              <a:t> dan </a:t>
            </a:r>
            <a:r>
              <a:rPr lang="en-ID" dirty="0" err="1"/>
              <a:t>rawan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.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/>
              <a:t>Belum </a:t>
            </a:r>
            <a:r>
              <a:rPr lang="en-ID" dirty="0" err="1"/>
              <a:t>diterapkannya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yang optimal,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ROC (Receiver Operating Characteristic) dan </a:t>
            </a:r>
            <a:r>
              <a:rPr lang="en-ID" dirty="0" err="1"/>
              <a:t>metode</a:t>
            </a:r>
            <a:r>
              <a:rPr lang="en-ID" dirty="0"/>
              <a:t> WASPAS (Weighted Aggregated Sum Product Assessment),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keakuratan</a:t>
            </a:r>
            <a:r>
              <a:rPr lang="en-ID" dirty="0"/>
              <a:t> dan </a:t>
            </a:r>
            <a:r>
              <a:rPr lang="en-ID" dirty="0" err="1"/>
              <a:t>efektivitas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802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196158D3-346E-6C71-6480-DFC03E262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80363599-9F69-6625-1CD0-AFA626DE42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Analisis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Data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3" name="Google Shape;103;p16">
            <a:extLst>
              <a:ext uri="{FF2B5EF4-FFF2-40B4-BE49-F238E27FC236}">
                <a16:creationId xmlns:a16="http://schemas.microsoft.com/office/drawing/2014/main" id="{AAA189D9-C293-6648-FF84-A9F4F93F37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4107" y="1137320"/>
            <a:ext cx="6213022" cy="2985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Analisis</a:t>
            </a:r>
            <a:r>
              <a:rPr lang="en-ID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data </a:t>
            </a:r>
            <a:r>
              <a:rPr lang="en-ID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merupakan</a:t>
            </a:r>
            <a:r>
              <a:rPr lang="en-ID" dirty="0">
                <a:latin typeface="Source Code Pro" panose="020B0509030403020204" pitchFamily="49" charset="0"/>
                <a:ea typeface="Source Code Pro" panose="020B0509030403020204" pitchFamily="49" charset="0"/>
              </a:rPr>
              <a:t> proses </a:t>
            </a:r>
            <a:r>
              <a:rPr lang="en-ID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mengolah</a:t>
            </a:r>
            <a:r>
              <a:rPr lang="en-ID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dan </a:t>
            </a:r>
            <a:r>
              <a:rPr lang="en-ID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menginterpretasikan</a:t>
            </a:r>
            <a:r>
              <a:rPr lang="en-ID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data </a:t>
            </a:r>
            <a:r>
              <a:rPr lang="en-ID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untuk</a:t>
            </a:r>
            <a:r>
              <a:rPr lang="en-ID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menemukan</a:t>
            </a:r>
            <a:r>
              <a:rPr lang="en-ID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pola</a:t>
            </a:r>
            <a:r>
              <a:rPr lang="en-ID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ID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informasi</a:t>
            </a:r>
            <a:r>
              <a:rPr lang="en-ID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ID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atau</a:t>
            </a:r>
            <a:r>
              <a:rPr lang="en-ID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kesimpulan</a:t>
            </a:r>
            <a:r>
              <a:rPr lang="en-ID" dirty="0">
                <a:latin typeface="Source Code Pro" panose="020B0509030403020204" pitchFamily="49" charset="0"/>
                <a:ea typeface="Source Code Pro" panose="020B0509030403020204" pitchFamily="49" charset="0"/>
              </a:rPr>
              <a:t> yang </a:t>
            </a:r>
            <a:r>
              <a:rPr lang="en-ID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mendukung</a:t>
            </a:r>
            <a:r>
              <a:rPr lang="en-ID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tujuan</a:t>
            </a:r>
            <a:r>
              <a:rPr lang="en-ID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penelitian</a:t>
            </a:r>
            <a:r>
              <a:rPr lang="en-ID" dirty="0">
                <a:latin typeface="Source Code Pro" panose="020B0509030403020204" pitchFamily="49" charset="0"/>
                <a:ea typeface="Source Code Pro" panose="020B0509030403020204" pitchFamily="49" charset="0"/>
              </a:rPr>
              <a:t>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DC3CC3-7CDE-E971-3B72-169728BFB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55286"/>
              </p:ext>
            </p:extLst>
          </p:nvPr>
        </p:nvGraphicFramePr>
        <p:xfrm>
          <a:off x="720000" y="2302852"/>
          <a:ext cx="881282" cy="932500"/>
        </p:xfrm>
        <a:graphic>
          <a:graphicData uri="http://schemas.openxmlformats.org/drawingml/2006/table">
            <a:tbl>
              <a:tblPr firstRow="1" firstCol="1" bandRow="1">
                <a:tableStyleId>{0ABCC774-62AB-4C67-9EFA-37BC3BA826BE}</a:tableStyleId>
              </a:tblPr>
              <a:tblGrid>
                <a:gridCol w="881282">
                  <a:extLst>
                    <a:ext uri="{9D8B030D-6E8A-4147-A177-3AD203B41FA5}">
                      <a16:colId xmlns:a16="http://schemas.microsoft.com/office/drawing/2014/main" val="4207844074"/>
                    </a:ext>
                  </a:extLst>
                </a:gridCol>
              </a:tblGrid>
              <a:tr h="1134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 b="1" dirty="0" err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Regu</a:t>
                      </a:r>
                      <a:endParaRPr lang="en-ID" sz="1100" b="1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5740788"/>
                  </a:ext>
                </a:extLst>
              </a:tr>
              <a:tr h="1134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Alpha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8824292"/>
                  </a:ext>
                </a:extLst>
              </a:tr>
              <a:tr h="1134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Bravo</a:t>
                      </a:r>
                      <a:endParaRPr lang="en-ID" sz="1100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6181258"/>
                  </a:ext>
                </a:extLst>
              </a:tr>
              <a:tr h="1134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Charlie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0391833"/>
                  </a:ext>
                </a:extLst>
              </a:tr>
              <a:tr h="1134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Delta</a:t>
                      </a:r>
                      <a:endParaRPr lang="en-ID" sz="1100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91693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78A52C-ED47-F934-528A-4C70DB10A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789636"/>
              </p:ext>
            </p:extLst>
          </p:nvPr>
        </p:nvGraphicFramePr>
        <p:xfrm>
          <a:off x="1760689" y="2302853"/>
          <a:ext cx="1845007" cy="1678500"/>
        </p:xfrm>
        <a:graphic>
          <a:graphicData uri="http://schemas.openxmlformats.org/drawingml/2006/table">
            <a:tbl>
              <a:tblPr firstRow="1" firstCol="1" bandRow="1">
                <a:tableStyleId>{0ABCC774-62AB-4C67-9EFA-37BC3BA826BE}</a:tableStyleId>
              </a:tblPr>
              <a:tblGrid>
                <a:gridCol w="1845007">
                  <a:extLst>
                    <a:ext uri="{9D8B030D-6E8A-4147-A177-3AD203B41FA5}">
                      <a16:colId xmlns:a16="http://schemas.microsoft.com/office/drawing/2014/main" val="2210582982"/>
                    </a:ext>
                  </a:extLst>
                </a:gridCol>
              </a:tblGrid>
              <a:tr h="905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 b="1" dirty="0" err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Alternatif</a:t>
                      </a:r>
                      <a:endParaRPr lang="en-ID" sz="1100" b="1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2991857"/>
                  </a:ext>
                </a:extLst>
              </a:tr>
              <a:tr h="905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RYAN YA'CUB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2477284"/>
                  </a:ext>
                </a:extLst>
              </a:tr>
              <a:tr h="905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MARLAN SIMATUPANG</a:t>
                      </a:r>
                      <a:endParaRPr lang="en-ID" sz="1100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4968538"/>
                  </a:ext>
                </a:extLst>
              </a:tr>
              <a:tr h="905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BOBY ADITYA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6579867"/>
                  </a:ext>
                </a:extLst>
              </a:tr>
              <a:tr h="905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SABDA NAULI SRG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7925194"/>
                  </a:ext>
                </a:extLst>
              </a:tr>
              <a:tr h="905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AGUS SUHARIANTO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6447721"/>
                  </a:ext>
                </a:extLst>
              </a:tr>
              <a:tr h="905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ABDUL HAYAT</a:t>
                      </a:r>
                      <a:endParaRPr lang="en-ID" sz="1100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6640596"/>
                  </a:ext>
                </a:extLst>
              </a:tr>
              <a:tr h="905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SYARIFUDDIN 2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858491"/>
                  </a:ext>
                </a:extLst>
              </a:tr>
              <a:tr h="905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DEDI Z NAPITUPULU</a:t>
                      </a:r>
                      <a:endParaRPr lang="en-ID" sz="1100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0089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D2F1620-13D2-45C3-382D-ADEBBAE8C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689" y="1995420"/>
            <a:ext cx="18450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Regu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Alpha</a:t>
            </a:r>
            <a:endParaRPr kumimoji="0" lang="sv-SE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12490C6-7A3E-842C-E82A-5648D9FB7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48772"/>
              </p:ext>
            </p:extLst>
          </p:nvPr>
        </p:nvGraphicFramePr>
        <p:xfrm>
          <a:off x="4279232" y="2302852"/>
          <a:ext cx="1464361" cy="1117095"/>
        </p:xfrm>
        <a:graphic>
          <a:graphicData uri="http://schemas.openxmlformats.org/drawingml/2006/table">
            <a:tbl>
              <a:tblPr firstRow="1" firstCol="1" bandRow="1">
                <a:tableStyleId>{0ABCC774-62AB-4C67-9EFA-37BC3BA826BE}</a:tableStyleId>
              </a:tblPr>
              <a:tblGrid>
                <a:gridCol w="1464361">
                  <a:extLst>
                    <a:ext uri="{9D8B030D-6E8A-4147-A177-3AD203B41FA5}">
                      <a16:colId xmlns:a16="http://schemas.microsoft.com/office/drawing/2014/main" val="2210582982"/>
                    </a:ext>
                  </a:extLst>
                </a:gridCol>
              </a:tblGrid>
              <a:tr h="116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 b="1" dirty="0" err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Kriteria</a:t>
                      </a:r>
                      <a:endParaRPr lang="en-ID" sz="1100" b="1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2991857"/>
                  </a:ext>
                </a:extLst>
              </a:tr>
              <a:tr h="116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Disiplin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2477284"/>
                  </a:ext>
                </a:extLst>
              </a:tr>
              <a:tr h="116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Tanggung Jawab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4968538"/>
                  </a:ext>
                </a:extLst>
              </a:tr>
              <a:tr h="116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Produktivitas Kerja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6579867"/>
                  </a:ext>
                </a:extLst>
              </a:tr>
              <a:tr h="116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Kerjasama Tim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7925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Inisiatif</a:t>
                      </a:r>
                      <a:r>
                        <a:rPr lang="en-ID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ID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Kreatif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6447721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A4E7430A-7970-5881-F86D-67CC9A123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232" y="1995420"/>
            <a:ext cx="14643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Kriteria</a:t>
            </a:r>
            <a:endParaRPr kumimoji="0" lang="sv-SE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E755C34-2C3C-86C3-EA30-EA20974CB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1995420"/>
            <a:ext cx="881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Regu</a:t>
            </a:r>
            <a:endParaRPr kumimoji="0" lang="sv-SE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AB5C7A1-9D14-E32C-C7AA-0CE536440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716560"/>
              </p:ext>
            </p:extLst>
          </p:nvPr>
        </p:nvGraphicFramePr>
        <p:xfrm>
          <a:off x="5927304" y="2304376"/>
          <a:ext cx="1828800" cy="930976"/>
        </p:xfrm>
        <a:graphic>
          <a:graphicData uri="http://schemas.openxmlformats.org/drawingml/2006/table">
            <a:tbl>
              <a:tblPr firstRow="1" firstCol="1" bandRow="1">
                <a:tableStyleId>{0ABCC774-62AB-4C67-9EFA-37BC3BA826BE}</a:tableStyleId>
              </a:tblPr>
              <a:tblGrid>
                <a:gridCol w="1162049">
                  <a:extLst>
                    <a:ext uri="{9D8B030D-6E8A-4147-A177-3AD203B41FA5}">
                      <a16:colId xmlns:a16="http://schemas.microsoft.com/office/drawing/2014/main" val="2081109042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4207844074"/>
                    </a:ext>
                  </a:extLst>
                </a:gridCol>
              </a:tblGrid>
              <a:tr h="169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 b="1" dirty="0" err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Subkriteria</a:t>
                      </a:r>
                      <a:endParaRPr lang="en-ID" sz="1100" b="1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 b="1" dirty="0" err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Bobot</a:t>
                      </a:r>
                      <a:endParaRPr lang="en-ID" sz="1100" b="1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5740788"/>
                  </a:ext>
                </a:extLst>
              </a:tr>
              <a:tr h="168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Sangat Kurang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8824292"/>
                  </a:ext>
                </a:extLst>
              </a:tr>
              <a:tr h="168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Kurang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6181258"/>
                  </a:ext>
                </a:extLst>
              </a:tr>
              <a:tr h="168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Cukup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0391833"/>
                  </a:ext>
                </a:extLst>
              </a:tr>
              <a:tr h="168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Baik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9169326"/>
                  </a:ext>
                </a:extLst>
              </a:tr>
            </a:tbl>
          </a:graphicData>
        </a:graphic>
      </p:graphicFrame>
      <p:sp>
        <p:nvSpPr>
          <p:cNvPr id="17" name="Rectangle 2">
            <a:extLst>
              <a:ext uri="{FF2B5EF4-FFF2-40B4-BE49-F238E27FC236}">
                <a16:creationId xmlns:a16="http://schemas.microsoft.com/office/drawing/2014/main" id="{C4318DE6-724C-D6C3-ED3E-E975CD1A3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304" y="2012161"/>
            <a:ext cx="1828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Subkriteria</a:t>
            </a:r>
            <a:endParaRPr kumimoji="0" lang="sv-SE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870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E53940A2-6B42-4A9A-CC91-C17F68B5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39B798A7-B17E-239A-D902-CEF89987FD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Flowchart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Sistem</a:t>
            </a:r>
            <a:endParaRPr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9305F-1678-262D-8D09-4D04CEC9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95400"/>
            <a:ext cx="3852000" cy="3095500"/>
          </a:xfrm>
        </p:spPr>
        <p:txBody>
          <a:bodyPr/>
          <a:lstStyle/>
          <a:p>
            <a:pPr algn="just"/>
            <a:r>
              <a:rPr lang="en-ID" dirty="0"/>
              <a:t>Mulai.</a:t>
            </a:r>
          </a:p>
          <a:p>
            <a:pPr algn="just"/>
            <a:r>
              <a:rPr lang="en-ID" dirty="0"/>
              <a:t>Masukkan username dan password.</a:t>
            </a:r>
          </a:p>
          <a:p>
            <a:pPr algn="just"/>
            <a:r>
              <a:rPr lang="en-ID" dirty="0"/>
              <a:t>Cek login Jika salah → </a:t>
            </a:r>
            <a:r>
              <a:rPr lang="en-ID" dirty="0" err="1"/>
              <a:t>ulangi</a:t>
            </a:r>
            <a:r>
              <a:rPr lang="en-ID" dirty="0"/>
              <a:t> login. Jika </a:t>
            </a:r>
            <a:r>
              <a:rPr lang="en-ID" dirty="0" err="1"/>
              <a:t>benar</a:t>
            </a:r>
            <a:r>
              <a:rPr lang="en-ID" dirty="0"/>
              <a:t> → </a:t>
            </a:r>
            <a:r>
              <a:rPr lang="en-ID" dirty="0" err="1"/>
              <a:t>lanjut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menu home.</a:t>
            </a:r>
          </a:p>
          <a:p>
            <a:pPr algn="just"/>
            <a:r>
              <a:rPr lang="en-ID" dirty="0"/>
              <a:t>Home –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alternatif</a:t>
            </a:r>
            <a:r>
              <a:rPr lang="en-ID" dirty="0"/>
              <a:t> dan </a:t>
            </a:r>
            <a:r>
              <a:rPr lang="en-ID" dirty="0" err="1"/>
              <a:t>kriteria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Bobot</a:t>
            </a:r>
            <a:r>
              <a:rPr lang="en-ID" dirty="0"/>
              <a:t> &amp;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ROC → </a:t>
            </a:r>
            <a:r>
              <a:rPr lang="en-ID" dirty="0" err="1"/>
              <a:t>tambah</a:t>
            </a:r>
            <a:r>
              <a:rPr lang="en-ID" dirty="0"/>
              <a:t>/edit/hapus → proses CRUD → </a:t>
            </a:r>
            <a:r>
              <a:rPr lang="en-ID" dirty="0" err="1"/>
              <a:t>tampilkan</a:t>
            </a:r>
            <a:r>
              <a:rPr lang="en-ID" dirty="0"/>
              <a:t> </a:t>
            </a:r>
            <a:r>
              <a:rPr lang="en-ID" dirty="0" err="1"/>
              <a:t>bobot</a:t>
            </a:r>
            <a:r>
              <a:rPr lang="en-ID" dirty="0"/>
              <a:t> &amp;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Bobot</a:t>
            </a:r>
            <a:r>
              <a:rPr lang="en-ID" dirty="0"/>
              <a:t> </a:t>
            </a:r>
            <a:r>
              <a:rPr lang="en-ID" dirty="0" err="1"/>
              <a:t>Alternatif</a:t>
            </a:r>
            <a:r>
              <a:rPr lang="en-ID" dirty="0"/>
              <a:t> WASPAS → </a:t>
            </a:r>
            <a:r>
              <a:rPr lang="en-ID" dirty="0" err="1"/>
              <a:t>tambah</a:t>
            </a:r>
            <a:r>
              <a:rPr lang="en-ID" dirty="0"/>
              <a:t>/edit/hapus → proses </a:t>
            </a:r>
            <a:r>
              <a:rPr lang="en-ID" dirty="0" err="1"/>
              <a:t>algoritma</a:t>
            </a:r>
            <a:r>
              <a:rPr lang="en-ID" dirty="0"/>
              <a:t> WASPAS → </a:t>
            </a:r>
            <a:r>
              <a:rPr lang="en-ID" dirty="0" err="1"/>
              <a:t>tampilkan</a:t>
            </a:r>
            <a:r>
              <a:rPr lang="en-ID" dirty="0"/>
              <a:t> ranking </a:t>
            </a:r>
            <a:r>
              <a:rPr lang="en-ID" dirty="0" err="1"/>
              <a:t>alternatif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Selesai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FAD42-B03E-0D41-5FBA-9E233A6D5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59508"/>
            <a:ext cx="4381500" cy="4044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56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5381F7B1-C3AC-4801-76DF-72AEF7BAF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FFC518D2-ED1C-9320-71A2-32B2166F83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Perhitungan ROC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3" name="Google Shape;103;p16">
            <a:extLst>
              <a:ext uri="{FF2B5EF4-FFF2-40B4-BE49-F238E27FC236}">
                <a16:creationId xmlns:a16="http://schemas.microsoft.com/office/drawing/2014/main" id="{405EB8C0-2474-140B-4639-F52CD68135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4107" y="1137320"/>
            <a:ext cx="6213022" cy="2985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52400" lvl="0" indent="0" algn="just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52400" lvl="0" indent="0" algn="just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52400" lvl="0" indent="0" algn="just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52400" lvl="0" indent="0" algn="just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52400" lvl="0" indent="0" algn="just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pl-PL" dirty="0">
                <a:latin typeface="Source Code Pro" panose="020B0509030403020204" pitchFamily="49" charset="0"/>
                <a:ea typeface="Source Code Pro" panose="020B0509030403020204" pitchFamily="49" charset="0"/>
              </a:rPr>
              <a:t>W1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l-PL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((1/1) + (1/2) + (1/3) + (1/4) + (1/5)) / 5</a:t>
            </a:r>
          </a:p>
          <a:p>
            <a:pPr marL="152400" lvl="0" indent="0" algn="just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pl-PL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2,283333333 / 5</a:t>
            </a:r>
          </a:p>
          <a:p>
            <a:pPr marL="152400" lvl="0" indent="0" algn="just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pl-PL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0,456667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94EA9A-1E4D-9208-17FE-B8D0D990B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26489"/>
              </p:ext>
            </p:extLst>
          </p:nvPr>
        </p:nvGraphicFramePr>
        <p:xfrm>
          <a:off x="4219781" y="2735089"/>
          <a:ext cx="4204218" cy="1525207"/>
        </p:xfrm>
        <a:graphic>
          <a:graphicData uri="http://schemas.openxmlformats.org/drawingml/2006/table">
            <a:tbl>
              <a:tblPr firstRow="1" firstCol="1" bandRow="1">
                <a:tableStyleId>{0ABCC774-62AB-4C67-9EFA-37BC3BA826BE}</a:tableStyleId>
              </a:tblPr>
              <a:tblGrid>
                <a:gridCol w="1988731">
                  <a:extLst>
                    <a:ext uri="{9D8B030D-6E8A-4147-A177-3AD203B41FA5}">
                      <a16:colId xmlns:a16="http://schemas.microsoft.com/office/drawing/2014/main" val="1528979684"/>
                    </a:ext>
                  </a:extLst>
                </a:gridCol>
                <a:gridCol w="1037599">
                  <a:extLst>
                    <a:ext uri="{9D8B030D-6E8A-4147-A177-3AD203B41FA5}">
                      <a16:colId xmlns:a16="http://schemas.microsoft.com/office/drawing/2014/main" val="3486637739"/>
                    </a:ext>
                  </a:extLst>
                </a:gridCol>
                <a:gridCol w="1177888">
                  <a:extLst>
                    <a:ext uri="{9D8B030D-6E8A-4147-A177-3AD203B41FA5}">
                      <a16:colId xmlns:a16="http://schemas.microsoft.com/office/drawing/2014/main" val="37586409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 b="1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Kriteria</a:t>
                      </a:r>
                      <a:endParaRPr lang="en-ID" sz="1100" b="1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 b="1" dirty="0" err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Tipe</a:t>
                      </a:r>
                      <a:endParaRPr lang="en-ID" sz="1100" b="1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 b="1" dirty="0" err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Bobot</a:t>
                      </a:r>
                      <a:r>
                        <a:rPr lang="en-ID" sz="1200" b="1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ROC</a:t>
                      </a:r>
                      <a:endParaRPr lang="en-ID" sz="1100" b="1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3704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Disiplin</a:t>
                      </a:r>
                      <a:endParaRPr lang="en-ID" sz="1100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benefit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0,456667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62692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Tanggung Jawab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benefit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0,256667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298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Produktivitas Kerja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benefit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0,156667</a:t>
                      </a:r>
                      <a:endParaRPr lang="en-ID" sz="1100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5785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Kerjasama Tim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benefit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0,09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8102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Inisiatif dan Kreatif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benefit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0,04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4261801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Total</a:t>
                      </a:r>
                      <a:endParaRPr lang="en-ID" sz="1100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</a:pPr>
                      <a:endParaRPr lang="en-ID" sz="1100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1</a:t>
                      </a:r>
                      <a:endParaRPr lang="en-ID" sz="1100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613029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3896CEB-230E-78F0-A439-485E2B3CB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98" y="1262268"/>
            <a:ext cx="2048161" cy="88594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D6C7727-4943-C3F3-EAFD-8D20CBC50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782" y="2433250"/>
            <a:ext cx="42042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Bobot Kriteria ROC</a:t>
            </a:r>
            <a:endParaRPr kumimoji="0" lang="sv-SE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3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C09B16B8-836B-565C-2329-8C2191EED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43B1EF8F-65E7-D996-5308-EF1960E9D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Perhitungan WASPAS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3" name="Google Shape;103;p16">
            <a:extLst>
              <a:ext uri="{FF2B5EF4-FFF2-40B4-BE49-F238E27FC236}">
                <a16:creationId xmlns:a16="http://schemas.microsoft.com/office/drawing/2014/main" id="{2A4DA5DE-EBF9-0A9E-F000-35F9F5391F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4107" y="1137320"/>
            <a:ext cx="6213022" cy="2985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EEECA0-04DB-B72F-0B53-E7744F9D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63201"/>
              </p:ext>
            </p:extLst>
          </p:nvPr>
        </p:nvGraphicFramePr>
        <p:xfrm>
          <a:off x="883533" y="1629619"/>
          <a:ext cx="4958080" cy="2843025"/>
        </p:xfrm>
        <a:graphic>
          <a:graphicData uri="http://schemas.openxmlformats.org/drawingml/2006/table">
            <a:tbl>
              <a:tblPr firstRow="1" firstCol="1" bandRow="1">
                <a:tableStyleId>{0ABCC774-62AB-4C67-9EFA-37BC3BA826BE}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867113754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3653602225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47620008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805826198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1063383480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54707002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Kode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C1</a:t>
                      </a:r>
                      <a:endParaRPr lang="en-ID" sz="1100" b="1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C2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C3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C4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C5</a:t>
                      </a:r>
                      <a:endParaRPr lang="en-ID" sz="1100" b="1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85439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A1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Cukup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Kurang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Cukup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Sangat Baik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Sangat Baik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901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A2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Cukup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Kurang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Baik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Baik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Sangat Baik</a:t>
                      </a:r>
                      <a:endParaRPr lang="en-ID" sz="1100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5451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A3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Kurang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Cukup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Kurang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Cukup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Cukup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40837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A4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Sangat Baik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Baik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Baik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Baik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Baik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07375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A5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Baik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Sangat Baik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Cukup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Sangat Baik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Kurang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6923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A6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Sangat Baik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Kurang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Sangat Baik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Kurang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Sangat Baik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49005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A7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Kurang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Cukup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Sangat Baik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Sangat Baik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Baik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71132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A8</a:t>
                      </a:r>
                      <a:endParaRPr lang="en-ID" sz="1100" b="1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Kurang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Kurang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Cukup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Cukup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Kurang</a:t>
                      </a:r>
                      <a:endParaRPr lang="en-ID" sz="1100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09649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F1669F-B001-B593-806C-6D886D3C5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87369"/>
              </p:ext>
            </p:extLst>
          </p:nvPr>
        </p:nvGraphicFramePr>
        <p:xfrm>
          <a:off x="6555738" y="2456067"/>
          <a:ext cx="1976120" cy="1382332"/>
        </p:xfrm>
        <a:graphic>
          <a:graphicData uri="http://schemas.openxmlformats.org/drawingml/2006/table">
            <a:tbl>
              <a:tblPr firstRow="1" firstCol="1" bandRow="1">
                <a:tableStyleId>{0ABCC774-62AB-4C67-9EFA-37BC3BA826BE}</a:tableStyleId>
              </a:tblPr>
              <a:tblGrid>
                <a:gridCol w="665944">
                  <a:extLst>
                    <a:ext uri="{9D8B030D-6E8A-4147-A177-3AD203B41FA5}">
                      <a16:colId xmlns:a16="http://schemas.microsoft.com/office/drawing/2014/main" val="331411859"/>
                    </a:ext>
                  </a:extLst>
                </a:gridCol>
                <a:gridCol w="1310176">
                  <a:extLst>
                    <a:ext uri="{9D8B030D-6E8A-4147-A177-3AD203B41FA5}">
                      <a16:colId xmlns:a16="http://schemas.microsoft.com/office/drawing/2014/main" val="244195905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Bobot</a:t>
                      </a:r>
                      <a:endParaRPr lang="en-ID" sz="1100" b="1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 b="1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Sub Kriteria</a:t>
                      </a:r>
                      <a:endParaRPr lang="en-ID" sz="1100" b="1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76629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1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Sangat Kurang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89424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2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Kurang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57547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3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Cukup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19923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4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Baik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08903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5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200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Sangat Baik</a:t>
                      </a:r>
                      <a:endParaRPr lang="en-ID" sz="1100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3095642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698EFDA9-4749-19B9-FC30-C9659B8EE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534" y="1326712"/>
            <a:ext cx="49580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Bobot alternatif berdasarkan kriteria</a:t>
            </a:r>
            <a:endParaRPr kumimoji="0" lang="sv-SE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2914312-53A9-3D4F-95CA-74F25E83A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294" y="2179068"/>
            <a:ext cx="18450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Subkriteria</a:t>
            </a:r>
            <a:endParaRPr kumimoji="0" lang="sv-SE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92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BCF4FEAC-9408-EDD6-D7FA-EB3FCC515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221A7BD3-01C6-2EC9-F4D1-F2C6AB87A2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Perhitungan WASPAS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3" name="Google Shape;103;p16">
            <a:extLst>
              <a:ext uri="{FF2B5EF4-FFF2-40B4-BE49-F238E27FC236}">
                <a16:creationId xmlns:a16="http://schemas.microsoft.com/office/drawing/2014/main" id="{3B405EE7-A3F7-5020-6EBE-9F60D04361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4107" y="1137320"/>
            <a:ext cx="6213022" cy="2985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A31296-3AFC-6198-0641-B2CD66A19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119897"/>
              </p:ext>
            </p:extLst>
          </p:nvPr>
        </p:nvGraphicFramePr>
        <p:xfrm>
          <a:off x="2275914" y="1886972"/>
          <a:ext cx="4958080" cy="1800225"/>
        </p:xfrm>
        <a:graphic>
          <a:graphicData uri="http://schemas.openxmlformats.org/drawingml/2006/table">
            <a:tbl>
              <a:tblPr firstRow="1" firstCol="1" bandRow="1">
                <a:tableStyleId>{0ABCC774-62AB-4C67-9EFA-37BC3BA826BE}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867113754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3653602225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47620008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805826198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1063383480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54707002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Kode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C1</a:t>
                      </a:r>
                      <a:endParaRPr lang="en-ID" sz="1100" b="1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C2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C3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C4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C5</a:t>
                      </a:r>
                      <a:endParaRPr lang="en-ID" sz="1100" b="1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85439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A1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3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2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3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5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5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901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A2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3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2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4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4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5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5451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A3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2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3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2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3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3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40837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A4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5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4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4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4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4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07375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A5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4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5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3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5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2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6923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A6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5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2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5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2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5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49005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A7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2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3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5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5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4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71132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A8</a:t>
                      </a:r>
                      <a:endParaRPr lang="en-ID" sz="1100" b="1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2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2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3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3</a:t>
                      </a:r>
                      <a:endParaRPr lang="en-ID" sz="1100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2</a:t>
                      </a:r>
                      <a:endParaRPr lang="en-ID" sz="1100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09649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B7E8AE8-B943-FDC8-A324-C6BC781AB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915" y="1584065"/>
            <a:ext cx="49580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Bobot alternatif berdasarkan subkriteria</a:t>
            </a:r>
            <a:endParaRPr kumimoji="0" lang="sv-SE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37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F3B60C52-8812-550D-DCEE-87C9FDA4A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85E6BE23-A38F-22E5-4837-33A6A35D61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Perhitungan WASPAS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3" name="Google Shape;103;p16">
            <a:extLst>
              <a:ext uri="{FF2B5EF4-FFF2-40B4-BE49-F238E27FC236}">
                <a16:creationId xmlns:a16="http://schemas.microsoft.com/office/drawing/2014/main" id="{485A874F-D16E-B693-A5EB-B15036AC6E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4107" y="1137320"/>
            <a:ext cx="6213022" cy="2985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311FEB-3028-2DEE-468F-1B7034DAD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89757"/>
              </p:ext>
            </p:extLst>
          </p:nvPr>
        </p:nvGraphicFramePr>
        <p:xfrm>
          <a:off x="2275914" y="1886972"/>
          <a:ext cx="4958080" cy="1800225"/>
        </p:xfrm>
        <a:graphic>
          <a:graphicData uri="http://schemas.openxmlformats.org/drawingml/2006/table">
            <a:tbl>
              <a:tblPr firstRow="1" firstCol="1" bandRow="1">
                <a:tableStyleId>{0ABCC774-62AB-4C67-9EFA-37BC3BA826BE}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867113754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3653602225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47620008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805826198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1063383480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54707002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Kode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C1</a:t>
                      </a:r>
                      <a:endParaRPr lang="en-ID" sz="1100" b="1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C2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C3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C4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C5</a:t>
                      </a:r>
                      <a:endParaRPr lang="en-ID" sz="1100" b="1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85439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A1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0,6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0,4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0,6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901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A2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0,6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0,4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0,8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0,8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5451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A3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0,4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0,6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0,4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0,6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0,6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40837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A4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0,8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0,8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0,8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0,8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07375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A5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0,8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0,6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0,4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6923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A6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0,4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0,4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49005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A7</a:t>
                      </a:r>
                      <a:endParaRPr lang="en-ID" sz="1100" b="1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0,4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0,6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0,8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71132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D" sz="1100" b="1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A8</a:t>
                      </a:r>
                      <a:endParaRPr lang="en-ID" sz="1100" b="1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0,4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0,4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0,6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0,6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id-ID" sz="1100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0,4</a:t>
                      </a:r>
                      <a:endParaRPr lang="en-ID" sz="1100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09649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94EDF92A-AA48-AFB8-EC26-AD5524724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915" y="1584065"/>
            <a:ext cx="49580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Normalisasi</a:t>
            </a:r>
            <a:endParaRPr kumimoji="0" lang="sv-SE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5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282" y="1123080"/>
            <a:ext cx="4701969" cy="1115400"/>
          </a:xfrm>
        </p:spPr>
        <p:txBody>
          <a:bodyPr/>
          <a:lstStyle/>
          <a:p>
            <a:pPr algn="l"/>
            <a:r>
              <a:rPr lang="en-US" altLang="ko-KR" sz="2600" b="1" dirty="0">
                <a:cs typeface="Arial" pitchFamily="34" charset="0"/>
              </a:rPr>
              <a:t>AMALIA SRI EMSYIAH</a:t>
            </a:r>
          </a:p>
        </p:txBody>
      </p:sp>
      <p:sp>
        <p:nvSpPr>
          <p:cNvPr id="8" name="Google Shape;181;p18"/>
          <p:cNvSpPr txBox="1"/>
          <p:nvPr/>
        </p:nvSpPr>
        <p:spPr>
          <a:xfrm>
            <a:off x="4295281" y="2281220"/>
            <a:ext cx="470197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Universitas Islam Sumatera Utara</a:t>
            </a:r>
          </a:p>
          <a:p>
            <a:pPr lvl="0">
              <a:lnSpc>
                <a:spcPct val="150000"/>
              </a:lnSpc>
            </a:pP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S1 – Teknik 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Informatika</a:t>
            </a:r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" name="Google Shape;181;p18"/>
          <p:cNvSpPr txBox="1"/>
          <p:nvPr/>
        </p:nvSpPr>
        <p:spPr>
          <a:xfrm>
            <a:off x="4295282" y="1889483"/>
            <a:ext cx="470196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71240915080</a:t>
            </a:r>
          </a:p>
        </p:txBody>
      </p:sp>
      <p:sp>
        <p:nvSpPr>
          <p:cNvPr id="22" name="Google Shape;102;p16"/>
          <p:cNvSpPr txBox="1">
            <a:spLocks noGrp="1"/>
          </p:cNvSpPr>
          <p:nvPr>
            <p:ph type="title"/>
          </p:nvPr>
        </p:nvSpPr>
        <p:spPr>
          <a:xfrm>
            <a:off x="175260" y="15240"/>
            <a:ext cx="3040380" cy="522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&lt;/</a:t>
            </a:r>
            <a:r>
              <a:rPr lang="en" sz="2000" dirty="0"/>
              <a:t>Introduction</a:t>
            </a:r>
            <a:endParaRPr sz="2000" dirty="0"/>
          </a:p>
        </p:txBody>
      </p:sp>
      <p:sp>
        <p:nvSpPr>
          <p:cNvPr id="7" name="Google Shape;181;p18">
            <a:extLst>
              <a:ext uri="{FF2B5EF4-FFF2-40B4-BE49-F238E27FC236}">
                <a16:creationId xmlns:a16="http://schemas.microsoft.com/office/drawing/2014/main" id="{C6BD6E21-7A37-A07A-1643-86732D75AD14}"/>
              </a:ext>
            </a:extLst>
          </p:cNvPr>
          <p:cNvSpPr txBox="1"/>
          <p:nvPr/>
        </p:nvSpPr>
        <p:spPr>
          <a:xfrm>
            <a:off x="4295280" y="2979639"/>
            <a:ext cx="2133797" cy="37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Pembimbing 1</a:t>
            </a:r>
          </a:p>
        </p:txBody>
      </p:sp>
      <p:sp>
        <p:nvSpPr>
          <p:cNvPr id="4" name="Google Shape;181;p18">
            <a:extLst>
              <a:ext uri="{FF2B5EF4-FFF2-40B4-BE49-F238E27FC236}">
                <a16:creationId xmlns:a16="http://schemas.microsoft.com/office/drawing/2014/main" id="{9AD5E8DD-3699-2F00-CD0C-9C311A0214CA}"/>
              </a:ext>
            </a:extLst>
          </p:cNvPr>
          <p:cNvSpPr txBox="1"/>
          <p:nvPr/>
        </p:nvSpPr>
        <p:spPr>
          <a:xfrm>
            <a:off x="4295280" y="3208774"/>
            <a:ext cx="4701970" cy="37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Mhd. </a:t>
            </a:r>
            <a:r>
              <a:rPr lang="en-US" sz="105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Zulfansyuri</a:t>
            </a:r>
            <a:r>
              <a:rPr lang="en-US" sz="10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05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Siambaton</a:t>
            </a:r>
            <a:r>
              <a:rPr lang="en-US" sz="10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ST, </a:t>
            </a:r>
            <a:r>
              <a:rPr lang="en-US" sz="105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M.Kom</a:t>
            </a:r>
            <a:endParaRPr lang="en-US" sz="10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" name="Google Shape;181;p18">
            <a:extLst>
              <a:ext uri="{FF2B5EF4-FFF2-40B4-BE49-F238E27FC236}">
                <a16:creationId xmlns:a16="http://schemas.microsoft.com/office/drawing/2014/main" id="{7114CCC1-6FA8-CF83-B83A-4DCFD6B2E24C}"/>
              </a:ext>
            </a:extLst>
          </p:cNvPr>
          <p:cNvSpPr txBox="1"/>
          <p:nvPr/>
        </p:nvSpPr>
        <p:spPr>
          <a:xfrm>
            <a:off x="4295280" y="3680220"/>
            <a:ext cx="2133797" cy="37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Pembimbing 2</a:t>
            </a:r>
          </a:p>
        </p:txBody>
      </p:sp>
      <p:sp>
        <p:nvSpPr>
          <p:cNvPr id="6" name="Google Shape;181;p18">
            <a:extLst>
              <a:ext uri="{FF2B5EF4-FFF2-40B4-BE49-F238E27FC236}">
                <a16:creationId xmlns:a16="http://schemas.microsoft.com/office/drawing/2014/main" id="{C96DD94B-6908-EB10-9FF6-0753F385775B}"/>
              </a:ext>
            </a:extLst>
          </p:cNvPr>
          <p:cNvSpPr txBox="1"/>
          <p:nvPr/>
        </p:nvSpPr>
        <p:spPr>
          <a:xfrm>
            <a:off x="4295280" y="3909355"/>
            <a:ext cx="4701969" cy="37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Heri Santoso, </a:t>
            </a:r>
            <a:r>
              <a:rPr lang="en-US" sz="105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S.Kom</a:t>
            </a:r>
            <a:r>
              <a:rPr lang="en-US" sz="10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-US" sz="105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M.Kom</a:t>
            </a:r>
            <a:endParaRPr lang="en-US" sz="10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E36D2D8D-87D0-7D05-BC44-050F77A4E9E9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81" y="1494739"/>
            <a:ext cx="2033905" cy="239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41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9B2FCE94-FD96-1AB7-A606-294611569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4616A238-9CE1-765A-9EB9-32131C3DBB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Perhitungan WASPAS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3" name="Google Shape;103;p16">
            <a:extLst>
              <a:ext uri="{FF2B5EF4-FFF2-40B4-BE49-F238E27FC236}">
                <a16:creationId xmlns:a16="http://schemas.microsoft.com/office/drawing/2014/main" id="{2CDF181B-391A-C99C-ECC0-D8693E0B98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4107" y="1137320"/>
            <a:ext cx="6213022" cy="2985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90139D-B794-F443-E5F7-0D53AFD1F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24561"/>
              </p:ext>
            </p:extLst>
          </p:nvPr>
        </p:nvGraphicFramePr>
        <p:xfrm>
          <a:off x="2408750" y="1861064"/>
          <a:ext cx="4524273" cy="1800225"/>
        </p:xfrm>
        <a:graphic>
          <a:graphicData uri="http://schemas.openxmlformats.org/drawingml/2006/table">
            <a:tbl>
              <a:tblPr firstRow="1" firstCol="1" bandRow="1">
                <a:tableStyleId>{0ABCC774-62AB-4C67-9EFA-37BC3BA826BE}</a:tableStyleId>
              </a:tblPr>
              <a:tblGrid>
                <a:gridCol w="519982">
                  <a:extLst>
                    <a:ext uri="{9D8B030D-6E8A-4147-A177-3AD203B41FA5}">
                      <a16:colId xmlns:a16="http://schemas.microsoft.com/office/drawing/2014/main" val="3867113754"/>
                    </a:ext>
                  </a:extLst>
                </a:gridCol>
                <a:gridCol w="1853547">
                  <a:extLst>
                    <a:ext uri="{9D8B030D-6E8A-4147-A177-3AD203B41FA5}">
                      <a16:colId xmlns:a16="http://schemas.microsoft.com/office/drawing/2014/main" val="3653602225"/>
                    </a:ext>
                  </a:extLst>
                </a:gridCol>
                <a:gridCol w="1431401">
                  <a:extLst>
                    <a:ext uri="{9D8B030D-6E8A-4147-A177-3AD203B41FA5}">
                      <a16:colId xmlns:a16="http://schemas.microsoft.com/office/drawing/2014/main" val="47620008"/>
                    </a:ext>
                  </a:extLst>
                </a:gridCol>
                <a:gridCol w="719343">
                  <a:extLst>
                    <a:ext uri="{9D8B030D-6E8A-4147-A177-3AD203B41FA5}">
                      <a16:colId xmlns:a16="http://schemas.microsoft.com/office/drawing/2014/main" val="80582619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 b="1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Kode</a:t>
                      </a:r>
                      <a:endParaRPr lang="en-ID" sz="1100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 b="1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Alternatif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 b="1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Preferensi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 b="1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Rank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85439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A1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RYAN YA'CUB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2,553058807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6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901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A2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MARLAN SIMATUPANG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2,571061973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4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5451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A3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BOBY ADITYA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2,406821156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7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40837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A4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SABDA NAULI SRG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2,886272655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1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07375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A5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AGUS SUHARIANTO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2,806109509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2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6923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A6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ABDUL HAYAT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2,751635067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3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49005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A7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SYARIFUDDIN 2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2,570819951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5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71132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A8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DEDI Z NAPITUPULU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2,370000764</a:t>
                      </a:r>
                      <a:endParaRPr lang="en-ID" sz="110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D" sz="1200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8</a:t>
                      </a:r>
                      <a:endParaRPr lang="en-ID" sz="1100" dirty="0"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09649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E9066017-5505-0129-2689-918C07D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749" y="1536100"/>
            <a:ext cx="45242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Perangkingan</a:t>
            </a:r>
            <a:endParaRPr kumimoji="0" lang="sv-SE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19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11F034F6-6C5F-582D-60BF-3112C49C7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8AF1A844-2D24-3B5B-4D41-9D60B986B1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-US" dirty="0"/>
              <a:t>Kesimpulan</a:t>
            </a:r>
            <a:endParaRPr dirty="0"/>
          </a:p>
        </p:txBody>
      </p:sp>
      <p:sp>
        <p:nvSpPr>
          <p:cNvPr id="103" name="Google Shape;103;p16">
            <a:extLst>
              <a:ext uri="{FF2B5EF4-FFF2-40B4-BE49-F238E27FC236}">
                <a16:creationId xmlns:a16="http://schemas.microsoft.com/office/drawing/2014/main" id="{74BF78A7-ABE4-4D4F-7F53-E7C1865DFA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4106" y="1137320"/>
            <a:ext cx="8441129" cy="2985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ROC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bobot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objektif</a:t>
            </a:r>
            <a:r>
              <a:rPr lang="en-ID" dirty="0"/>
              <a:t>, dan WASPAS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preferensi</a:t>
            </a:r>
            <a:r>
              <a:rPr lang="en-ID" dirty="0"/>
              <a:t>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. </a:t>
            </a:r>
            <a:r>
              <a:rPr lang="en-ID" dirty="0" err="1"/>
              <a:t>Hasilnya</a:t>
            </a:r>
            <a:r>
              <a:rPr lang="en-ID" dirty="0"/>
              <a:t>,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Sabda</a:t>
            </a:r>
            <a:r>
              <a:rPr lang="en-ID" dirty="0"/>
              <a:t> </a:t>
            </a:r>
            <a:r>
              <a:rPr lang="en-ID" dirty="0" err="1"/>
              <a:t>Nauli</a:t>
            </a:r>
            <a:r>
              <a:rPr lang="en-ID" dirty="0"/>
              <a:t> SRG (A4)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2,886, </a:t>
            </a:r>
            <a:r>
              <a:rPr lang="en-ID" dirty="0" err="1"/>
              <a:t>diikuti</a:t>
            </a:r>
            <a:r>
              <a:rPr lang="en-ID" dirty="0"/>
              <a:t> Agus </a:t>
            </a:r>
            <a:r>
              <a:rPr lang="en-ID" dirty="0" err="1"/>
              <a:t>Suharianto</a:t>
            </a:r>
            <a:r>
              <a:rPr lang="en-ID" dirty="0"/>
              <a:t> (A5) dan Abdul Hayat (A6).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ID" dirty="0"/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pendukung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menilai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, </a:t>
            </a:r>
            <a:r>
              <a:rPr lang="en-ID" dirty="0" err="1"/>
              <a:t>objektif</a:t>
            </a:r>
            <a:r>
              <a:rPr lang="en-ID" dirty="0"/>
              <a:t>, dan </a:t>
            </a:r>
            <a:r>
              <a:rPr lang="en-ID" dirty="0" err="1"/>
              <a:t>efisien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input data, </a:t>
            </a:r>
            <a:r>
              <a:rPr lang="en-ID" dirty="0" err="1"/>
              <a:t>pemrosesan</a:t>
            </a:r>
            <a:r>
              <a:rPr lang="en-ID" dirty="0"/>
              <a:t> ROC &amp; WASPAS, </a:t>
            </a:r>
            <a:r>
              <a:rPr lang="en-ID" dirty="0" err="1"/>
              <a:t>serta</a:t>
            </a:r>
            <a:r>
              <a:rPr lang="en-ID" dirty="0"/>
              <a:t> output </a:t>
            </a:r>
            <a:r>
              <a:rPr lang="en-ID" dirty="0" err="1"/>
              <a:t>peringkat</a:t>
            </a:r>
            <a:r>
              <a:rPr lang="en-ID" dirty="0"/>
              <a:t>.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terbukti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logis</a:t>
            </a:r>
            <a:r>
              <a:rPr lang="en-ID" dirty="0"/>
              <a:t> dan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9132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</a:t>
            </a:r>
            <a:r>
              <a:rPr lang="en" dirty="0"/>
              <a:t>Thank You</a:t>
            </a:r>
            <a:endParaRPr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CE75F68E-6CB2-B0E1-560E-F596272DF6B4}"/>
              </a:ext>
            </a:extLst>
          </p:cNvPr>
          <p:cNvSpPr txBox="1"/>
          <p:nvPr/>
        </p:nvSpPr>
        <p:spPr>
          <a:xfrm>
            <a:off x="329574" y="15131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623037EC-7F90-C024-D261-4A83C7781D69}"/>
              </a:ext>
            </a:extLst>
          </p:cNvPr>
          <p:cNvSpPr txBox="1"/>
          <p:nvPr/>
        </p:nvSpPr>
        <p:spPr>
          <a:xfrm rot="10800000">
            <a:off x="7927396" y="2311951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20A2F02-FD48-166D-F679-D20DF430F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988" y="1257300"/>
            <a:ext cx="3646024" cy="307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93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Rumusan Masalah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985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ROC dan WASPAS?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ID" dirty="0"/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pendukung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?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Tujuan Penelitian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985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ROC dan WASPAS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.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ID" dirty="0"/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pendukung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01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Manfaat Penelitian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985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produktivitas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menempatkan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kedudukan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.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ID" dirty="0"/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para </a:t>
            </a:r>
            <a:r>
              <a:rPr lang="en-ID" dirty="0" err="1"/>
              <a:t>karyawan</a:t>
            </a:r>
            <a:r>
              <a:rPr lang="en-ID" dirty="0"/>
              <a:t> guna </a:t>
            </a:r>
            <a:r>
              <a:rPr lang="en-ID" dirty="0" err="1"/>
              <a:t>meningkatnya</a:t>
            </a:r>
            <a:r>
              <a:rPr lang="en-ID" dirty="0"/>
              <a:t> </a:t>
            </a:r>
            <a:r>
              <a:rPr lang="en-ID" dirty="0" err="1"/>
              <a:t>pencapaian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.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ID" dirty="0"/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acuan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pendukung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ROC dan WASPAS.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109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Penelitian Terdahulu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985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metode</a:t>
            </a:r>
            <a:r>
              <a:rPr lang="en-ID" dirty="0"/>
              <a:t> MOORA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rekomendasi</a:t>
            </a:r>
            <a:r>
              <a:rPr lang="en-ID" dirty="0"/>
              <a:t> </a:t>
            </a:r>
            <a:r>
              <a:rPr lang="en-ID" dirty="0" err="1"/>
              <a:t>jurusan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di MA </a:t>
            </a:r>
            <a:r>
              <a:rPr lang="en-ID" dirty="0" err="1"/>
              <a:t>dengan</a:t>
            </a:r>
            <a:r>
              <a:rPr lang="en-ID" dirty="0"/>
              <a:t> 3 </a:t>
            </a:r>
            <a:r>
              <a:rPr lang="en-ID" dirty="0" err="1"/>
              <a:t>jurusan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IPA,IPS, dan Agama. Dalam 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MOORA </a:t>
            </a:r>
            <a:r>
              <a:rPr lang="en-ID" dirty="0" err="1"/>
              <a:t>secara</a:t>
            </a:r>
            <a:r>
              <a:rPr lang="en-ID" dirty="0"/>
              <a:t> manual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sistem</a:t>
            </a:r>
            <a:r>
              <a:rPr lang="en-ID" dirty="0"/>
              <a:t>.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di </a:t>
            </a:r>
            <a:r>
              <a:rPr lang="en-ID" dirty="0" err="1"/>
              <a:t>pakai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penentuan</a:t>
            </a:r>
            <a:r>
              <a:rPr lang="en-ID" dirty="0"/>
              <a:t> </a:t>
            </a:r>
            <a:r>
              <a:rPr lang="en-ID" dirty="0" err="1"/>
              <a:t>jurusan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di Madrasah Aliyah Negeri 2 Kota </a:t>
            </a:r>
            <a:r>
              <a:rPr lang="en-ID" dirty="0" err="1"/>
              <a:t>Lubuklinggau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MOORA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menilai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matematika</a:t>
            </a:r>
            <a:r>
              <a:rPr lang="en-ID" dirty="0"/>
              <a:t> yang </a:t>
            </a:r>
            <a:r>
              <a:rPr lang="en-ID" dirty="0" err="1"/>
              <a:t>kompleks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rekomendasi</a:t>
            </a:r>
            <a:r>
              <a:rPr lang="en-ID" dirty="0"/>
              <a:t> </a:t>
            </a:r>
            <a:r>
              <a:rPr lang="en-ID" dirty="0" err="1"/>
              <a:t>jurusan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(</a:t>
            </a:r>
            <a:r>
              <a:rPr lang="en-ID" dirty="0" err="1"/>
              <a:t>Oktarina</a:t>
            </a:r>
            <a:r>
              <a:rPr lang="en-ID" dirty="0"/>
              <a:t> et al., 2021). 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ID" dirty="0"/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pendukung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guru </a:t>
            </a:r>
            <a:r>
              <a:rPr lang="en-ID" dirty="0" err="1"/>
              <a:t>berprestasi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Analityc</a:t>
            </a:r>
            <a:r>
              <a:rPr lang="en-ID" dirty="0"/>
              <a:t> Hierarchy Process (AHP) dan Multi Objective Optimization On The Basic Of Ratio Analysis (MOORA)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diterapkan</a:t>
            </a:r>
            <a:r>
              <a:rPr lang="en-ID" dirty="0"/>
              <a:t> dan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manual dan </a:t>
            </a:r>
            <a:r>
              <a:rPr lang="en-ID" dirty="0" err="1"/>
              <a:t>perhitungan</a:t>
            </a:r>
            <a:r>
              <a:rPr lang="en-ID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22795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Sistem PendukungKeputusan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985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pendukung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Turban, Efraim, Rainer, </a:t>
            </a:r>
            <a:r>
              <a:rPr lang="en-ID" dirty="0" err="1"/>
              <a:t>R.Kelly</a:t>
            </a:r>
            <a:r>
              <a:rPr lang="en-ID" dirty="0"/>
              <a:t>, </a:t>
            </a:r>
            <a:r>
              <a:rPr lang="en-ID" dirty="0" err="1"/>
              <a:t>Jr.Potter</a:t>
            </a:r>
            <a:r>
              <a:rPr lang="en-ID" dirty="0"/>
              <a:t> </a:t>
            </a:r>
            <a:r>
              <a:rPr lang="en-ID" dirty="0" err="1"/>
              <a:t>disebutkan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Indonesia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diartikan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Pendukung</a:t>
            </a:r>
            <a:r>
              <a:rPr lang="en-ID" dirty="0"/>
              <a:t> Keputusan (SPK)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mengkombinasikan</a:t>
            </a:r>
            <a:r>
              <a:rPr lang="en-ID" dirty="0"/>
              <a:t> model dan data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dukungan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pengambil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memecahkan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semi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ketergantungan</a:t>
            </a:r>
            <a:r>
              <a:rPr lang="en-ID" dirty="0"/>
              <a:t> yang </a:t>
            </a:r>
            <a:r>
              <a:rPr lang="en-ID" dirty="0" err="1"/>
              <a:t>melibatkan</a:t>
            </a:r>
            <a:r>
              <a:rPr lang="en-ID" dirty="0"/>
              <a:t> user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mendalam</a:t>
            </a:r>
            <a:r>
              <a:rPr lang="en-ID" dirty="0"/>
              <a:t> (</a:t>
            </a:r>
            <a:r>
              <a:rPr lang="en-ID" dirty="0" err="1"/>
              <a:t>Sa’adati</a:t>
            </a:r>
            <a:r>
              <a:rPr lang="en-ID" dirty="0"/>
              <a:t> et al., 2018).</a:t>
            </a:r>
          </a:p>
        </p:txBody>
      </p:sp>
    </p:spTree>
    <p:extLst>
      <p:ext uri="{BB962C8B-B14F-4D97-AF65-F5344CB8AC3E}">
        <p14:creationId xmlns:p14="http://schemas.microsoft.com/office/powerpoint/2010/main" val="307956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ROC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985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/>
              <a:t>Rank Order Centroid (ROC)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bobot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perangkingan</a:t>
            </a:r>
            <a:r>
              <a:rPr lang="en-ID" dirty="0"/>
              <a:t> pada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pendukung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. </a:t>
            </a:r>
            <a:r>
              <a:rPr lang="en-ID" dirty="0" err="1"/>
              <a:t>Penerapan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ROC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. ROC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menitikberatkan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dibanding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,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dibanding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, </a:t>
            </a:r>
            <a:r>
              <a:rPr lang="en-ID" dirty="0" err="1"/>
              <a:t>begitu</a:t>
            </a:r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. (</a:t>
            </a:r>
            <a:r>
              <a:rPr lang="en-ID" dirty="0" err="1"/>
              <a:t>Badaruddin</a:t>
            </a:r>
            <a:r>
              <a:rPr lang="en-ID" dirty="0"/>
              <a:t>, 2019)</a:t>
            </a:r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ID" dirty="0"/>
          </a:p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/>
              <a:t>Rank Order Centroid (ROC)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bobot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perangkingan</a:t>
            </a:r>
            <a:r>
              <a:rPr lang="en-ID" dirty="0"/>
              <a:t> pada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pendukung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. </a:t>
            </a:r>
            <a:r>
              <a:rPr lang="en-ID" dirty="0" err="1"/>
              <a:t>Penerapan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ROC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. ROC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menitikberatkan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dibanding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,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dibanding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, </a:t>
            </a:r>
            <a:r>
              <a:rPr lang="en-ID" dirty="0" err="1"/>
              <a:t>begitu</a:t>
            </a:r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. (</a:t>
            </a:r>
            <a:r>
              <a:rPr lang="en-ID" dirty="0" err="1"/>
              <a:t>Hutahaean</a:t>
            </a:r>
            <a:r>
              <a:rPr lang="en-ID" dirty="0"/>
              <a:t> et al., 2022)</a:t>
            </a:r>
          </a:p>
        </p:txBody>
      </p:sp>
    </p:spTree>
    <p:extLst>
      <p:ext uri="{BB962C8B-B14F-4D97-AF65-F5344CB8AC3E}">
        <p14:creationId xmlns:p14="http://schemas.microsoft.com/office/powerpoint/2010/main" val="303612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-US" dirty="0"/>
              <a:t>WASPAS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985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D" dirty="0"/>
              <a:t>Metode </a:t>
            </a:r>
            <a:r>
              <a:rPr lang="en-ID" dirty="0" err="1"/>
              <a:t>Waspas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multi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istilah</a:t>
            </a:r>
            <a:r>
              <a:rPr lang="en-ID" dirty="0"/>
              <a:t> Multi Criteria Decision Making (MCDM). MCDM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yang </a:t>
            </a:r>
            <a:r>
              <a:rPr lang="en-ID" dirty="0" err="1"/>
              <a:t>bertentangan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sepadan</a:t>
            </a:r>
            <a:r>
              <a:rPr lang="en-ID" dirty="0"/>
              <a:t>. Metode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berfokus</a:t>
            </a:r>
            <a:r>
              <a:rPr lang="en-ID" dirty="0"/>
              <a:t> pada </a:t>
            </a:r>
            <a:r>
              <a:rPr lang="en-ID" dirty="0" err="1"/>
              <a:t>peringkat</a:t>
            </a:r>
            <a:r>
              <a:rPr lang="en-ID" dirty="0"/>
              <a:t> dan </a:t>
            </a:r>
            <a:r>
              <a:rPr lang="en-ID" dirty="0" err="1"/>
              <a:t>pemilihan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alternatif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yang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bertentangan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. Metode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paling </a:t>
            </a:r>
            <a:r>
              <a:rPr lang="en-ID" dirty="0" err="1"/>
              <a:t>dekat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ideal dan </a:t>
            </a:r>
            <a:r>
              <a:rPr lang="en-ID" dirty="0" err="1"/>
              <a:t>alternatif</a:t>
            </a:r>
            <a:r>
              <a:rPr lang="en-ID" dirty="0"/>
              <a:t> </a:t>
            </a:r>
            <a:r>
              <a:rPr lang="en-ID" dirty="0" err="1"/>
              <a:t>dievaluasi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yang </a:t>
            </a:r>
            <a:r>
              <a:rPr lang="en-ID" dirty="0" err="1"/>
              <a:t>ditetapkan</a:t>
            </a:r>
            <a:r>
              <a:rPr lang="en-ID" dirty="0"/>
              <a:t> Metode </a:t>
            </a:r>
            <a:r>
              <a:rPr lang="en-ID" dirty="0" err="1"/>
              <a:t>Waspas</a:t>
            </a:r>
            <a:r>
              <a:rPr lang="en-ID" dirty="0"/>
              <a:t> sangat </a:t>
            </a:r>
            <a:r>
              <a:rPr lang="en-ID" dirty="0" err="1"/>
              <a:t>berguna</a:t>
            </a:r>
            <a:r>
              <a:rPr lang="en-ID" dirty="0"/>
              <a:t> pada </a:t>
            </a:r>
            <a:r>
              <a:rPr lang="en-ID" dirty="0" err="1"/>
              <a:t>situasi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pengambil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pilihan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. (</a:t>
            </a:r>
            <a:r>
              <a:rPr lang="en-ID" dirty="0" err="1"/>
              <a:t>Sianturi</a:t>
            </a:r>
            <a:r>
              <a:rPr lang="en-ID" dirty="0"/>
              <a:t>, 2019).</a:t>
            </a:r>
          </a:p>
        </p:txBody>
      </p:sp>
    </p:spTree>
    <p:extLst>
      <p:ext uri="{BB962C8B-B14F-4D97-AF65-F5344CB8AC3E}">
        <p14:creationId xmlns:p14="http://schemas.microsoft.com/office/powerpoint/2010/main" val="1653147325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Custom 12">
      <a:dk1>
        <a:srgbClr val="2D323C"/>
      </a:dk1>
      <a:lt1>
        <a:srgbClr val="FFFFFF"/>
      </a:lt1>
      <a:dk2>
        <a:srgbClr val="363C48"/>
      </a:dk2>
      <a:lt2>
        <a:srgbClr val="FFFFFF"/>
      </a:lt2>
      <a:accent1>
        <a:srgbClr val="00717D"/>
      </a:accent1>
      <a:accent2>
        <a:srgbClr val="A5A5A5"/>
      </a:accent2>
      <a:accent3>
        <a:srgbClr val="004B53"/>
      </a:accent3>
      <a:accent4>
        <a:srgbClr val="747F96"/>
      </a:accent4>
      <a:accent5>
        <a:srgbClr val="B2F7FF"/>
      </a:accent5>
      <a:accent6>
        <a:srgbClr val="004B53"/>
      </a:accent6>
      <a:hlink>
        <a:srgbClr val="7F7F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7032</TotalTime>
  <Words>1487</Words>
  <Application>Microsoft Office PowerPoint</Application>
  <PresentationFormat>On-screen Show (16:9)</PresentationFormat>
  <Paragraphs>362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Source Code Pro</vt:lpstr>
      <vt:lpstr>Nunito Light</vt:lpstr>
      <vt:lpstr>Arial</vt:lpstr>
      <vt:lpstr>Times New Roman</vt:lpstr>
      <vt:lpstr>Quantico</vt:lpstr>
      <vt:lpstr>Calibri</vt:lpstr>
      <vt:lpstr>New Operating System Design Pitch Deck  Infographics by Slidesgo</vt:lpstr>
      <vt:lpstr>SISTEM PENGAMBILAN KEPUTUSAN TERHADAP KINERJA KARYAWAN MENGGUNAKAN ALGORITMA ROC DAN WASPAS</vt:lpstr>
      <vt:lpstr>AMALIA SRI EMSYIAH</vt:lpstr>
      <vt:lpstr>&lt;/Rumusan Masalah</vt:lpstr>
      <vt:lpstr>&lt;/Tujuan Penelitian</vt:lpstr>
      <vt:lpstr>&lt;/Manfaat Penelitian</vt:lpstr>
      <vt:lpstr>&lt;/Penelitian Terdahulu</vt:lpstr>
      <vt:lpstr>&lt;/Sistem PendukungKeputusan</vt:lpstr>
      <vt:lpstr>&lt;/ROC</vt:lpstr>
      <vt:lpstr>&lt;/WASPAS</vt:lpstr>
      <vt:lpstr>&lt;/Tempat dan Waktu Penelitian</vt:lpstr>
      <vt:lpstr>&lt;/Metode Penelitian</vt:lpstr>
      <vt:lpstr>&lt;/Flowchart ROC &amp; WASPAS</vt:lpstr>
      <vt:lpstr>&lt;/Identifikasi Masalah</vt:lpstr>
      <vt:lpstr>&lt;/Analisis Data</vt:lpstr>
      <vt:lpstr>&lt;/Flowchart Sistem</vt:lpstr>
      <vt:lpstr>&lt;/Perhitungan ROC</vt:lpstr>
      <vt:lpstr>&lt;/Perhitungan WASPAS</vt:lpstr>
      <vt:lpstr>&lt;/Perhitungan WASPAS</vt:lpstr>
      <vt:lpstr>&lt;/Perhitungan WASPAS</vt:lpstr>
      <vt:lpstr>&lt;/Perhitungan WASPAS</vt:lpstr>
      <vt:lpstr>&lt;/Kesimpulan</vt:lpstr>
      <vt:lpstr>&lt;/Thank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Operating System Design Pitch Deck Infographics</dc:title>
  <dc:creator>user</dc:creator>
  <cp:lastModifiedBy>ridho reynaldo</cp:lastModifiedBy>
  <cp:revision>180</cp:revision>
  <dcterms:modified xsi:type="dcterms:W3CDTF">2025-05-24T06:36:43Z</dcterms:modified>
</cp:coreProperties>
</file>