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1" r:id="rId6"/>
    <p:sldId id="258" r:id="rId7"/>
    <p:sldId id="259" r:id="rId8"/>
    <p:sldId id="260" r:id="rId9"/>
    <p:sldId id="267" r:id="rId10"/>
    <p:sldId id="261" r:id="rId11"/>
    <p:sldId id="262" r:id="rId12"/>
    <p:sldId id="263" r:id="rId13"/>
    <p:sldId id="264"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9" d="100"/>
          <a:sy n="79" d="100"/>
        </p:scale>
        <p:origin x="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078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723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3124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3647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11024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61599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11/23/2023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0059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012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4203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910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28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9701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54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9321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047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9915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7069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A1C593-65D0-4073-BCC9-577B9352EA97}" type="datetimeFigureOut">
              <a:rPr lang="en-US" smtClean="0"/>
              <a:t>11/23/2023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08959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Breach Avoidance System</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C9D0-ECF3-A04A-14B8-10374B29E4E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3F94CD1-75AE-D049-422B-745A79F1688C}"/>
              </a:ext>
            </a:extLst>
          </p:cNvPr>
          <p:cNvSpPr>
            <a:spLocks noGrp="1"/>
          </p:cNvSpPr>
          <p:nvPr>
            <p:ph idx="1"/>
          </p:nvPr>
        </p:nvSpPr>
        <p:spPr/>
        <p:txBody>
          <a:bodyPr/>
          <a:lstStyle/>
          <a:p>
            <a:r>
              <a:rPr lang="en-US" dirty="0"/>
              <a:t>User Authentication: A multi-stage user authentication system to ensure that only authorized users access the system.</a:t>
            </a:r>
          </a:p>
          <a:p>
            <a:r>
              <a:rPr lang="en-US" dirty="0"/>
              <a:t>Database Management: Seamless interaction with a secure database system to manage bank card details.</a:t>
            </a:r>
          </a:p>
          <a:p>
            <a:r>
              <a:rPr lang="en-US" dirty="0"/>
              <a:t>Email Alerts: Automated alerts for potential intrusion attempts.</a:t>
            </a:r>
          </a:p>
          <a:p>
            <a:r>
              <a:rPr lang="en-US" dirty="0"/>
              <a:t>Honeypot System: Redirects unauthorized users to a decoy database, safeguarding genuine data.</a:t>
            </a:r>
          </a:p>
        </p:txBody>
      </p:sp>
    </p:spTree>
    <p:extLst>
      <p:ext uri="{BB962C8B-B14F-4D97-AF65-F5344CB8AC3E}">
        <p14:creationId xmlns:p14="http://schemas.microsoft.com/office/powerpoint/2010/main" val="139153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1596-C855-AA51-C50D-912F90BCB494}"/>
              </a:ext>
            </a:extLst>
          </p:cNvPr>
          <p:cNvSpPr>
            <a:spLocks noGrp="1"/>
          </p:cNvSpPr>
          <p:nvPr>
            <p:ph type="title"/>
          </p:nvPr>
        </p:nvSpPr>
        <p:spPr/>
        <p:txBody>
          <a:bodyPr/>
          <a:lstStyle/>
          <a:p>
            <a:r>
              <a:rPr lang="en-US" dirty="0"/>
              <a:t>Application Structure</a:t>
            </a:r>
            <a:br>
              <a:rPr lang="en-US" dirty="0"/>
            </a:br>
            <a:endParaRPr lang="en-US" dirty="0"/>
          </a:p>
        </p:txBody>
      </p:sp>
      <p:sp>
        <p:nvSpPr>
          <p:cNvPr id="3" name="Content Placeholder 2">
            <a:extLst>
              <a:ext uri="{FF2B5EF4-FFF2-40B4-BE49-F238E27FC236}">
                <a16:creationId xmlns:a16="http://schemas.microsoft.com/office/drawing/2014/main" id="{10C8B2F8-1217-3085-6F6B-FDC82E98628E}"/>
              </a:ext>
            </a:extLst>
          </p:cNvPr>
          <p:cNvSpPr>
            <a:spLocks noGrp="1"/>
          </p:cNvSpPr>
          <p:nvPr>
            <p:ph idx="1"/>
          </p:nvPr>
        </p:nvSpPr>
        <p:spPr/>
        <p:txBody>
          <a:bodyPr/>
          <a:lstStyle/>
          <a:p>
            <a:pPr marL="0" indent="0">
              <a:buNone/>
            </a:pPr>
            <a:r>
              <a:rPr lang="en-US" dirty="0"/>
              <a:t>The project is structured to ensure modularity and ease of maintenance:</a:t>
            </a:r>
          </a:p>
          <a:p>
            <a:endParaRPr lang="en-US" dirty="0"/>
          </a:p>
          <a:p>
            <a:r>
              <a:rPr lang="en-US" dirty="0" err="1"/>
              <a:t>DatabaseManager</a:t>
            </a:r>
            <a:r>
              <a:rPr lang="en-US" dirty="0"/>
              <a:t>: A class responsible for interacting with the database system, fetching records, and managing data.</a:t>
            </a:r>
          </a:p>
          <a:p>
            <a:r>
              <a:rPr lang="en-US" dirty="0" err="1"/>
              <a:t>MailSender</a:t>
            </a:r>
            <a:r>
              <a:rPr lang="en-US" dirty="0"/>
              <a:t>: A class responsible for sending email alerts.</a:t>
            </a:r>
          </a:p>
          <a:p>
            <a:r>
              <a:rPr lang="en-US" dirty="0" err="1"/>
              <a:t>BankCardManager</a:t>
            </a:r>
            <a:r>
              <a:rPr lang="en-US" dirty="0"/>
              <a:t>: The primary application class, responsible for setting up routes, handling requests, and integrating with the </a:t>
            </a:r>
            <a:r>
              <a:rPr lang="en-US" dirty="0" err="1"/>
              <a:t>DatabaseManager</a:t>
            </a:r>
            <a:r>
              <a:rPr lang="en-US" dirty="0"/>
              <a:t> and </a:t>
            </a:r>
            <a:r>
              <a:rPr lang="en-US" dirty="0" err="1"/>
              <a:t>MailSender</a:t>
            </a:r>
            <a:r>
              <a:rPr lang="en-US" dirty="0"/>
              <a:t>.</a:t>
            </a:r>
          </a:p>
        </p:txBody>
      </p:sp>
    </p:spTree>
    <p:extLst>
      <p:ext uri="{BB962C8B-B14F-4D97-AF65-F5344CB8AC3E}">
        <p14:creationId xmlns:p14="http://schemas.microsoft.com/office/powerpoint/2010/main" val="55355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E8DD-CAE5-C8AF-AB28-9B852BE98843}"/>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9190C36E-2BCC-B3B0-192F-0BF780FC7C87}"/>
              </a:ext>
            </a:extLst>
          </p:cNvPr>
          <p:cNvSpPr>
            <a:spLocks noGrp="1"/>
          </p:cNvSpPr>
          <p:nvPr>
            <p:ph idx="1"/>
          </p:nvPr>
        </p:nvSpPr>
        <p:spPr/>
        <p:txBody>
          <a:bodyPr/>
          <a:lstStyle/>
          <a:p>
            <a:r>
              <a:rPr lang="en-US" dirty="0"/>
              <a:t>User Authentication: The application employs a multi-level user authentication system, ensuring that unauthorized access is minimized.</a:t>
            </a:r>
          </a:p>
          <a:p>
            <a:r>
              <a:rPr lang="en-US" dirty="0"/>
              <a:t>Honeypot Strategy: Unauthorized access attempts are diverted to a decoy database, ensuring that genuine data remains uncompromised.</a:t>
            </a:r>
          </a:p>
          <a:p>
            <a:r>
              <a:rPr lang="en-US" dirty="0"/>
              <a:t>Email Alerts: Administrators are notified of potential intrusion attempts, ensuring prompt action.</a:t>
            </a:r>
          </a:p>
          <a:p>
            <a:r>
              <a:rPr lang="en-US" dirty="0"/>
              <a:t>Sensitive Data Handling: Sensitive information, such as passwords and card details, are handled securely, ensuring data privacy.</a:t>
            </a:r>
          </a:p>
        </p:txBody>
      </p:sp>
    </p:spTree>
    <p:extLst>
      <p:ext uri="{BB962C8B-B14F-4D97-AF65-F5344CB8AC3E}">
        <p14:creationId xmlns:p14="http://schemas.microsoft.com/office/powerpoint/2010/main" val="387109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595B-07DE-5B3C-D2DA-CB2CFE7F42E2}"/>
              </a:ext>
            </a:extLst>
          </p:cNvPr>
          <p:cNvSpPr>
            <a:spLocks noGrp="1"/>
          </p:cNvSpPr>
          <p:nvPr>
            <p:ph type="title"/>
          </p:nvPr>
        </p:nvSpPr>
        <p:spPr/>
        <p:txBody>
          <a:bodyPr/>
          <a:lstStyle/>
          <a:p>
            <a:r>
              <a:rPr lang="en-US" dirty="0"/>
              <a:t>Lit Review</a:t>
            </a:r>
          </a:p>
        </p:txBody>
      </p:sp>
      <p:sp>
        <p:nvSpPr>
          <p:cNvPr id="3" name="Content Placeholder 2">
            <a:extLst>
              <a:ext uri="{FF2B5EF4-FFF2-40B4-BE49-F238E27FC236}">
                <a16:creationId xmlns:a16="http://schemas.microsoft.com/office/drawing/2014/main" id="{59EAC2A9-749A-B06B-188E-C40DD4670683}"/>
              </a:ext>
            </a:extLst>
          </p:cNvPr>
          <p:cNvSpPr>
            <a:spLocks noGrp="1"/>
          </p:cNvSpPr>
          <p:nvPr>
            <p:ph idx="1"/>
          </p:nvPr>
        </p:nvSpPr>
        <p:spPr/>
        <p:txBody>
          <a:bodyPr>
            <a:normAutofit fontScale="85000" lnSpcReduction="20000"/>
          </a:bodyPr>
          <a:lstStyle/>
          <a:p>
            <a:pPr marL="0" indent="0">
              <a:buNone/>
            </a:pPr>
            <a:r>
              <a:rPr lang="en-US" dirty="0"/>
              <a:t>Paper 1: "Detection and Avoidance of Attackers Using Honey Words in a Purchase Portal"</a:t>
            </a:r>
          </a:p>
          <a:p>
            <a:r>
              <a:rPr lang="en-US" dirty="0"/>
              <a:t>Authors: P. Baby </a:t>
            </a:r>
            <a:r>
              <a:rPr lang="en-US" dirty="0" err="1"/>
              <a:t>Shamini</a:t>
            </a:r>
            <a:r>
              <a:rPr lang="en-US" dirty="0"/>
              <a:t> et al.</a:t>
            </a:r>
          </a:p>
          <a:p>
            <a:r>
              <a:rPr lang="en-US" dirty="0"/>
              <a:t>Focus: Securing purchase portals from cyber attackers.</a:t>
            </a:r>
          </a:p>
          <a:p>
            <a:r>
              <a:rPr lang="en-US" dirty="0"/>
              <a:t>Approach: Use "honey words" as decoys to detect and divert attackers.</a:t>
            </a:r>
          </a:p>
          <a:p>
            <a:r>
              <a:rPr lang="en-US" dirty="0"/>
              <a:t>Significance: Innovative security approach for e-commerce platforms.</a:t>
            </a:r>
          </a:p>
          <a:p>
            <a:pPr marL="0" indent="0">
              <a:buNone/>
            </a:pPr>
            <a:endParaRPr lang="en-US" dirty="0"/>
          </a:p>
          <a:p>
            <a:pPr marL="0" indent="0">
              <a:buNone/>
            </a:pPr>
            <a:r>
              <a:rPr lang="en-US" dirty="0"/>
              <a:t>Paper 2: "Avoiding Data Leakage and Providing Privacy to Data in Networking"</a:t>
            </a:r>
          </a:p>
          <a:p>
            <a:r>
              <a:rPr lang="en-US" dirty="0"/>
              <a:t>Authors: Madhavi </a:t>
            </a:r>
            <a:r>
              <a:rPr lang="en-US" dirty="0" err="1"/>
              <a:t>Suryawanshi</a:t>
            </a:r>
            <a:r>
              <a:rPr lang="en-US" dirty="0"/>
              <a:t>, Sarita Patil</a:t>
            </a:r>
          </a:p>
          <a:p>
            <a:r>
              <a:rPr lang="en-US" dirty="0"/>
              <a:t>Focus: Preventing data leakage and enhancing data privacy in networking.</a:t>
            </a:r>
          </a:p>
          <a:p>
            <a:r>
              <a:rPr lang="en-US" dirty="0"/>
              <a:t>Approach: Encryption, access controls, and secure protocols.</a:t>
            </a:r>
          </a:p>
          <a:p>
            <a:r>
              <a:rPr lang="en-US" dirty="0"/>
              <a:t>Significance: Addresses data security in interconnected networks.</a:t>
            </a:r>
          </a:p>
        </p:txBody>
      </p:sp>
    </p:spTree>
    <p:extLst>
      <p:ext uri="{BB962C8B-B14F-4D97-AF65-F5344CB8AC3E}">
        <p14:creationId xmlns:p14="http://schemas.microsoft.com/office/powerpoint/2010/main" val="39586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7DFB-8380-EFCD-774C-D089110D0D31}"/>
              </a:ext>
            </a:extLst>
          </p:cNvPr>
          <p:cNvSpPr>
            <a:spLocks noGrp="1"/>
          </p:cNvSpPr>
          <p:nvPr>
            <p:ph type="title"/>
          </p:nvPr>
        </p:nvSpPr>
        <p:spPr/>
        <p:txBody>
          <a:bodyPr/>
          <a:lstStyle/>
          <a:p>
            <a:r>
              <a:rPr lang="en-US" dirty="0"/>
              <a:t>Lit Review (Contd.)</a:t>
            </a:r>
          </a:p>
        </p:txBody>
      </p:sp>
      <p:sp>
        <p:nvSpPr>
          <p:cNvPr id="3" name="Content Placeholder 2">
            <a:extLst>
              <a:ext uri="{FF2B5EF4-FFF2-40B4-BE49-F238E27FC236}">
                <a16:creationId xmlns:a16="http://schemas.microsoft.com/office/drawing/2014/main" id="{2B322FE6-4577-AB66-0BA0-59A02889AA59}"/>
              </a:ext>
            </a:extLst>
          </p:cNvPr>
          <p:cNvSpPr>
            <a:spLocks noGrp="1"/>
          </p:cNvSpPr>
          <p:nvPr>
            <p:ph idx="1"/>
          </p:nvPr>
        </p:nvSpPr>
        <p:spPr/>
        <p:txBody>
          <a:bodyPr>
            <a:normAutofit fontScale="77500" lnSpcReduction="20000"/>
          </a:bodyPr>
          <a:lstStyle/>
          <a:p>
            <a:pPr marL="0" indent="0">
              <a:buNone/>
            </a:pPr>
            <a:r>
              <a:rPr lang="en-US" dirty="0"/>
              <a:t>Paper 3: "Intrusion Detection and Prevention using Honeypot Network for Cloud Security"</a:t>
            </a:r>
          </a:p>
          <a:p>
            <a:r>
              <a:rPr lang="en-US" dirty="0"/>
              <a:t>Authors: </a:t>
            </a:r>
            <a:r>
              <a:rPr lang="en-US" dirty="0" err="1"/>
              <a:t>Poorvika</a:t>
            </a:r>
            <a:r>
              <a:rPr lang="en-US" dirty="0"/>
              <a:t> Singh Negi et al.</a:t>
            </a:r>
          </a:p>
          <a:p>
            <a:r>
              <a:rPr lang="en-US" dirty="0"/>
              <a:t>Focus: Detecting and preventing intrusions in cloud environments.</a:t>
            </a:r>
          </a:p>
          <a:p>
            <a:r>
              <a:rPr lang="en-US" dirty="0"/>
              <a:t>Approach: Deploying honeypots to identify and divert attackers.</a:t>
            </a:r>
          </a:p>
          <a:p>
            <a:r>
              <a:rPr lang="en-US" dirty="0"/>
              <a:t>Significance: Adds proactive defense to cloud security.</a:t>
            </a:r>
          </a:p>
          <a:p>
            <a:pPr marL="0" indent="0">
              <a:buNone/>
            </a:pPr>
            <a:endParaRPr lang="en-US" dirty="0"/>
          </a:p>
          <a:p>
            <a:pPr marL="0" indent="0">
              <a:buNone/>
            </a:pPr>
            <a:r>
              <a:rPr lang="en-US" dirty="0"/>
              <a:t>Paper 4: "User Behavior Analysis with Machine Learning Techniques in Cloud Computing Architectures"</a:t>
            </a:r>
          </a:p>
          <a:p>
            <a:r>
              <a:rPr lang="en-US" dirty="0"/>
              <a:t>Authors: Matias </a:t>
            </a:r>
            <a:r>
              <a:rPr lang="en-US" dirty="0" err="1"/>
              <a:t>Callara</a:t>
            </a:r>
            <a:r>
              <a:rPr lang="en-US" dirty="0"/>
              <a:t>, Patrice </a:t>
            </a:r>
            <a:r>
              <a:rPr lang="en-US" dirty="0" err="1"/>
              <a:t>Wira</a:t>
            </a:r>
            <a:endParaRPr lang="en-US" dirty="0"/>
          </a:p>
          <a:p>
            <a:r>
              <a:rPr lang="en-US" dirty="0"/>
              <a:t>Focus: Analyzing user behavior in cloud computing with machine learning.</a:t>
            </a:r>
          </a:p>
          <a:p>
            <a:r>
              <a:rPr lang="en-US" dirty="0"/>
              <a:t>Approach: Machine learning algorithms for identifying patterns and threats.</a:t>
            </a:r>
          </a:p>
          <a:p>
            <a:r>
              <a:rPr lang="en-US" dirty="0"/>
              <a:t>Significance: Enhances cloud security through adaptable user behavior analysis.</a:t>
            </a:r>
          </a:p>
        </p:txBody>
      </p:sp>
    </p:spTree>
    <p:extLst>
      <p:ext uri="{BB962C8B-B14F-4D97-AF65-F5344CB8AC3E}">
        <p14:creationId xmlns:p14="http://schemas.microsoft.com/office/powerpoint/2010/main" val="154081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5" name="Rectangle 14">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E60617-9026-7918-4BDF-1E83D0734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61110" y="1264670"/>
            <a:ext cx="3557016" cy="1858540"/>
          </a:xfrm>
          <a:prstGeom prst="roundRect">
            <a:avLst>
              <a:gd name="adj" fmla="val 1858"/>
            </a:avLst>
          </a:prstGeom>
          <a:noFill/>
          <a:effectLst/>
        </p:spPr>
      </p:pic>
      <p:pic>
        <p:nvPicPr>
          <p:cNvPr id="4" name="Content Placeholder 3">
            <a:extLst>
              <a:ext uri="{FF2B5EF4-FFF2-40B4-BE49-F238E27FC236}">
                <a16:creationId xmlns:a16="http://schemas.microsoft.com/office/drawing/2014/main" id="{A4461890-2550-F0A3-2B72-F94975B581A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4266994" y="1263876"/>
            <a:ext cx="3557016" cy="1858540"/>
          </a:xfrm>
          <a:prstGeom prst="roundRect">
            <a:avLst>
              <a:gd name="adj" fmla="val 1858"/>
            </a:avLst>
          </a:prstGeom>
          <a:noFill/>
          <a:effectLst/>
        </p:spPr>
      </p:pic>
      <p:pic>
        <p:nvPicPr>
          <p:cNvPr id="5" name="Picture 4">
            <a:extLst>
              <a:ext uri="{FF2B5EF4-FFF2-40B4-BE49-F238E27FC236}">
                <a16:creationId xmlns:a16="http://schemas.microsoft.com/office/drawing/2014/main" id="{73B317F6-FE32-E898-4AF4-04B97CDF53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7977825" y="1281661"/>
            <a:ext cx="3557016" cy="1822971"/>
          </a:xfrm>
          <a:prstGeom prst="roundRect">
            <a:avLst>
              <a:gd name="adj" fmla="val 1858"/>
            </a:avLst>
          </a:prstGeom>
          <a:noFill/>
          <a:effectLst/>
        </p:spPr>
      </p:pic>
      <p:sp>
        <p:nvSpPr>
          <p:cNvPr id="24" name="Rectangle 23">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Shape 22">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5"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6034FCE-6E7C-741B-10CC-DDCEA6DCF302}"/>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Output</a:t>
            </a:r>
          </a:p>
        </p:txBody>
      </p:sp>
    </p:spTree>
    <p:extLst>
      <p:ext uri="{BB962C8B-B14F-4D97-AF65-F5344CB8AC3E}">
        <p14:creationId xmlns:p14="http://schemas.microsoft.com/office/powerpoint/2010/main" val="161631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AE36-5214-2D25-B28F-DBB8376A85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05694F-67DF-EE75-CF64-BC6FFECF34E1}"/>
              </a:ext>
            </a:extLst>
          </p:cNvPr>
          <p:cNvSpPr>
            <a:spLocks noGrp="1"/>
          </p:cNvSpPr>
          <p:nvPr>
            <p:ph idx="1"/>
          </p:nvPr>
        </p:nvSpPr>
        <p:spPr/>
        <p:txBody>
          <a:bodyPr/>
          <a:lstStyle/>
          <a:p>
            <a:pPr marL="0" indent="0">
              <a:buNone/>
            </a:pPr>
            <a:r>
              <a:rPr lang="en-US" dirty="0"/>
              <a:t>With cyber threats evolving continuously, it's imperative for organizations to not just detect but also understand and adapt to intruder behaviors. Our Data Breach Avoidance System provides a comprehensive solution that is both proactive and adaptive, ensuring optimal data security in a dynamic digital environment.</a:t>
            </a:r>
          </a:p>
          <a:p>
            <a:endParaRPr lang="en-US" dirty="0"/>
          </a:p>
          <a:p>
            <a:endParaRPr lang="en-US" dirty="0"/>
          </a:p>
        </p:txBody>
      </p:sp>
    </p:spTree>
    <p:extLst>
      <p:ext uri="{BB962C8B-B14F-4D97-AF65-F5344CB8AC3E}">
        <p14:creationId xmlns:p14="http://schemas.microsoft.com/office/powerpoint/2010/main" val="352329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8547-9F33-EF3E-990F-F99539E9D98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9156A48-DAE4-9CC2-EFEC-D26F40057F83}"/>
              </a:ext>
            </a:extLst>
          </p:cNvPr>
          <p:cNvSpPr>
            <a:spLocks noGrp="1"/>
          </p:cNvSpPr>
          <p:nvPr>
            <p:ph idx="1"/>
          </p:nvPr>
        </p:nvSpPr>
        <p:spPr/>
        <p:txBody>
          <a:bodyPr/>
          <a:lstStyle/>
          <a:p>
            <a:pPr marL="0" indent="0">
              <a:buNone/>
            </a:pPr>
            <a:r>
              <a:rPr lang="en-US" dirty="0"/>
              <a:t>The Data Breach Avoidance System leverages the Honeypot Strategy to provide a proactive cybersecurity framework specifically designed for the </a:t>
            </a:r>
            <a:r>
              <a:rPr lang="en-US" dirty="0" err="1"/>
              <a:t>MyBankCardsManager</a:t>
            </a:r>
            <a:r>
              <a:rPr lang="en-US" dirty="0"/>
              <a:t> app. By deploying a sacrificial database alongside the original one, the system distracts would-be attackers, effectively monitoring and mitigating cyber threats. The architecture is built on MS Azure SQL Server and employs machine learning algorithms, Intrusion Detection Systems (IDS), and User and Entity Behavior Analytics (UEBA) to offer a robust security solution.</a:t>
            </a:r>
          </a:p>
        </p:txBody>
      </p:sp>
    </p:spTree>
    <p:extLst>
      <p:ext uri="{BB962C8B-B14F-4D97-AF65-F5344CB8AC3E}">
        <p14:creationId xmlns:p14="http://schemas.microsoft.com/office/powerpoint/2010/main" val="119967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8AE2-DE1A-8B17-52DB-F6F42C4A404B}"/>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5D59A5DA-E085-DB66-CBD6-B6FF7E37FA51}"/>
              </a:ext>
            </a:extLst>
          </p:cNvPr>
          <p:cNvSpPr>
            <a:spLocks noGrp="1"/>
          </p:cNvSpPr>
          <p:nvPr>
            <p:ph idx="1"/>
          </p:nvPr>
        </p:nvSpPr>
        <p:spPr/>
        <p:txBody>
          <a:bodyPr>
            <a:normAutofit fontScale="92500" lnSpcReduction="20000"/>
          </a:bodyPr>
          <a:lstStyle/>
          <a:p>
            <a:pPr marL="0" indent="0">
              <a:buNone/>
            </a:pPr>
            <a:r>
              <a:rPr lang="en-US" dirty="0"/>
              <a:t>In today's digital landscape, the significance of data cannot be overstated. A data breach occurs when crucial information is accessed by unauthorized entities. Organizations typically store their essential data, such as business details, codes, and other critical information, on their servers or cloud systems. To safeguard this data, two primary layers of security are employed:</a:t>
            </a:r>
          </a:p>
          <a:p>
            <a:pPr marL="0" indent="0">
              <a:buNone/>
            </a:pPr>
            <a:endParaRPr lang="en-US" dirty="0"/>
          </a:p>
          <a:p>
            <a:r>
              <a:rPr lang="en-US" dirty="0"/>
              <a:t>Web Security: This layer ensures that only individuals connected to the organization's VPN or DNS can access its resources. However, challenges arise when sophisticated attackers exploit vulnerabilities, such as compromised VPN protocols, to infiltrate the organization's network.</a:t>
            </a:r>
          </a:p>
          <a:p>
            <a:r>
              <a:rPr lang="en-US" dirty="0"/>
              <a:t>Information Security (InfoSec): As a subsequent defense layer, InfoSec plays a pivotal role in ensuring data integrity even if an attacker bypasses web security.</a:t>
            </a:r>
          </a:p>
          <a:p>
            <a:endParaRPr lang="en-US" dirty="0"/>
          </a:p>
        </p:txBody>
      </p:sp>
    </p:spTree>
    <p:extLst>
      <p:ext uri="{BB962C8B-B14F-4D97-AF65-F5344CB8AC3E}">
        <p14:creationId xmlns:p14="http://schemas.microsoft.com/office/powerpoint/2010/main" val="32084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0527-C52F-0768-8F6C-F3EC3263868F}"/>
              </a:ext>
            </a:extLst>
          </p:cNvPr>
          <p:cNvSpPr>
            <a:spLocks noGrp="1"/>
          </p:cNvSpPr>
          <p:nvPr>
            <p:ph type="title"/>
          </p:nvPr>
        </p:nvSpPr>
        <p:spPr/>
        <p:txBody>
          <a:bodyPr/>
          <a:lstStyle/>
          <a:p>
            <a:r>
              <a:rPr lang="en-US" dirty="0"/>
              <a:t>System Functionality</a:t>
            </a:r>
            <a:br>
              <a:rPr lang="en-US" dirty="0"/>
            </a:br>
            <a:endParaRPr lang="en-US" dirty="0"/>
          </a:p>
        </p:txBody>
      </p:sp>
      <p:sp>
        <p:nvSpPr>
          <p:cNvPr id="3" name="Content Placeholder 2">
            <a:extLst>
              <a:ext uri="{FF2B5EF4-FFF2-40B4-BE49-F238E27FC236}">
                <a16:creationId xmlns:a16="http://schemas.microsoft.com/office/drawing/2014/main" id="{B9ECDB4F-3020-F2A3-CC6B-B99C460BF23E}"/>
              </a:ext>
            </a:extLst>
          </p:cNvPr>
          <p:cNvSpPr>
            <a:spLocks noGrp="1"/>
          </p:cNvSpPr>
          <p:nvPr>
            <p:ph idx="1"/>
          </p:nvPr>
        </p:nvSpPr>
        <p:spPr/>
        <p:txBody>
          <a:bodyPr/>
          <a:lstStyle/>
          <a:p>
            <a:pPr algn="l"/>
            <a:r>
              <a:rPr lang="en-US" b="0" i="0" dirty="0">
                <a:solidFill>
                  <a:srgbClr val="5E5E5E"/>
                </a:solidFill>
                <a:effectLst/>
                <a:latin typeface="Open Sans" panose="020B0606030504020204" pitchFamily="34" charset="0"/>
              </a:rPr>
              <a:t>Attackers employ a myriad of tactics to breach defenses, from brute force attacks on passwords to logging in at unconventional times or using suspicious IP addresses. Our system, fortified by the Adaptive Honeypot Behavior Algorithm and the Signature-based Intrusion Detection System (IDS), is designed to identify such anomalies and flag the user as suspicious.</a:t>
            </a:r>
          </a:p>
          <a:p>
            <a:pPr algn="l"/>
            <a:r>
              <a:rPr lang="en-US" b="0" i="0" dirty="0">
                <a:solidFill>
                  <a:srgbClr val="5E5E5E"/>
                </a:solidFill>
                <a:effectLst/>
                <a:latin typeface="Open Sans" panose="020B0606030504020204" pitchFamily="34" charset="0"/>
              </a:rPr>
              <a:t>In the event of suspicious activity, instead of denying access, our system adopts a deceptive approach. It grants access to the intruder, even with an incorrect password (after a certain threshold), but redirects them to a decoy server rather than the real database. Simultaneously, specified users are alerted about the potential breach via email.</a:t>
            </a:r>
          </a:p>
          <a:p>
            <a:endParaRPr lang="en-US" dirty="0"/>
          </a:p>
        </p:txBody>
      </p:sp>
    </p:spTree>
    <p:extLst>
      <p:ext uri="{BB962C8B-B14F-4D97-AF65-F5344CB8AC3E}">
        <p14:creationId xmlns:p14="http://schemas.microsoft.com/office/powerpoint/2010/main" val="383894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7DB3-35CD-A658-11C8-FED43AAC65C9}"/>
              </a:ext>
            </a:extLst>
          </p:cNvPr>
          <p:cNvSpPr>
            <a:spLocks noGrp="1"/>
          </p:cNvSpPr>
          <p:nvPr>
            <p:ph type="title"/>
          </p:nvPr>
        </p:nvSpPr>
        <p:spPr/>
        <p:txBody>
          <a:bodyPr/>
          <a:lstStyle/>
          <a:p>
            <a:r>
              <a:rPr lang="en-US" dirty="0"/>
              <a:t>Understanding Intruder Intent with UEBA</a:t>
            </a:r>
            <a:br>
              <a:rPr lang="en-US" dirty="0"/>
            </a:br>
            <a:endParaRPr lang="en-US" dirty="0"/>
          </a:p>
        </p:txBody>
      </p:sp>
      <p:sp>
        <p:nvSpPr>
          <p:cNvPr id="3" name="Content Placeholder 2">
            <a:extLst>
              <a:ext uri="{FF2B5EF4-FFF2-40B4-BE49-F238E27FC236}">
                <a16:creationId xmlns:a16="http://schemas.microsoft.com/office/drawing/2014/main" id="{11986B3D-E4D8-69F0-3382-88EFF85CCE88}"/>
              </a:ext>
            </a:extLst>
          </p:cNvPr>
          <p:cNvSpPr>
            <a:spLocks noGrp="1"/>
          </p:cNvSpPr>
          <p:nvPr>
            <p:ph idx="1"/>
          </p:nvPr>
        </p:nvSpPr>
        <p:spPr/>
        <p:txBody>
          <a:bodyPr/>
          <a:lstStyle/>
          <a:p>
            <a:pPr marL="0" indent="0">
              <a:buNone/>
            </a:pPr>
            <a:r>
              <a:rPr lang="en-US" dirty="0"/>
              <a:t>Intruders have varied motives when breaching data. While some aim to extract or download data, others introduce malicious content, and some might even attempt to erase data to disrupt organizational operations. The User and Entity Behavior Analytics (UEBA) module within our system discerns these intentions. By accurately pinpointing the intruder's objective, organizations can bolster specific areas targeted by the attacker, enhancing overall security.</a:t>
            </a:r>
          </a:p>
        </p:txBody>
      </p:sp>
    </p:spTree>
    <p:extLst>
      <p:ext uri="{BB962C8B-B14F-4D97-AF65-F5344CB8AC3E}">
        <p14:creationId xmlns:p14="http://schemas.microsoft.com/office/powerpoint/2010/main" val="417045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2E0-1ECE-D0CB-E5DA-3BB55FEF259E}"/>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E0ACB7-D6A9-E141-7CDA-1D3C50C3ECD9}"/>
              </a:ext>
            </a:extLst>
          </p:cNvPr>
          <p:cNvSpPr>
            <a:spLocks noGrp="1"/>
          </p:cNvSpPr>
          <p:nvPr>
            <p:ph idx="1"/>
          </p:nvPr>
        </p:nvSpPr>
        <p:spPr/>
        <p:txBody>
          <a:bodyPr/>
          <a:lstStyle/>
          <a:p>
            <a:r>
              <a:rPr lang="en-US" dirty="0"/>
              <a:t>Adaptive Honeypot Behavior Algorithm: Utilizes machine learning techniques to adapt and improve the honeypot’s effectiveness over time.</a:t>
            </a:r>
          </a:p>
          <a:p>
            <a:r>
              <a:rPr lang="en-US" dirty="0"/>
              <a:t>Intrusion Detection System (IDS): Employs either signature-based or anomaly-based detection methods to identify unauthorized activities.</a:t>
            </a:r>
          </a:p>
          <a:p>
            <a:r>
              <a:rPr lang="en-US" dirty="0"/>
              <a:t>User and Entity Behavior Analytics (UEBA): Identifies unusual patterns in user behavior, which could be indicative of a security breach.</a:t>
            </a:r>
          </a:p>
        </p:txBody>
      </p:sp>
    </p:spTree>
    <p:extLst>
      <p:ext uri="{BB962C8B-B14F-4D97-AF65-F5344CB8AC3E}">
        <p14:creationId xmlns:p14="http://schemas.microsoft.com/office/powerpoint/2010/main" val="184589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31AE-546E-FAF7-D724-E3F1C21059A0}"/>
              </a:ext>
            </a:extLst>
          </p:cNvPr>
          <p:cNvSpPr>
            <a:spLocks noGrp="1"/>
          </p:cNvSpPr>
          <p:nvPr>
            <p:ph type="title"/>
          </p:nvPr>
        </p:nvSpPr>
        <p:spPr/>
        <p:txBody>
          <a:bodyPr/>
          <a:lstStyle/>
          <a:p>
            <a:r>
              <a:rPr lang="en-US" dirty="0"/>
              <a:t>Existing System</a:t>
            </a:r>
            <a:br>
              <a:rPr lang="en-US" dirty="0"/>
            </a:br>
            <a:endParaRPr lang="en-US" dirty="0"/>
          </a:p>
        </p:txBody>
      </p:sp>
      <p:sp>
        <p:nvSpPr>
          <p:cNvPr id="3" name="Content Placeholder 2">
            <a:extLst>
              <a:ext uri="{FF2B5EF4-FFF2-40B4-BE49-F238E27FC236}">
                <a16:creationId xmlns:a16="http://schemas.microsoft.com/office/drawing/2014/main" id="{E11F2D2D-2207-CE54-4CD2-F73A19B3B31D}"/>
              </a:ext>
            </a:extLst>
          </p:cNvPr>
          <p:cNvSpPr>
            <a:spLocks noGrp="1"/>
          </p:cNvSpPr>
          <p:nvPr>
            <p:ph idx="1"/>
          </p:nvPr>
        </p:nvSpPr>
        <p:spPr/>
        <p:txBody>
          <a:bodyPr/>
          <a:lstStyle/>
          <a:p>
            <a:r>
              <a:rPr lang="en-US" dirty="0"/>
              <a:t>Centralized Database: The </a:t>
            </a:r>
            <a:r>
              <a:rPr lang="en-US" dirty="0" err="1"/>
              <a:t>MyBankCardsManager</a:t>
            </a:r>
            <a:r>
              <a:rPr lang="en-US" dirty="0"/>
              <a:t> app relies on a centralized database for storing sensitive information.</a:t>
            </a:r>
          </a:p>
          <a:p>
            <a:r>
              <a:rPr lang="en-US" dirty="0"/>
              <a:t>Basic Security Measures: Likely uses traditional firewalls and encryption but lacks proactive threat detection.</a:t>
            </a:r>
          </a:p>
          <a:p>
            <a:r>
              <a:rPr lang="en-US" dirty="0"/>
              <a:t>Manual Monitoring: Mostly reliant on manual monitoring and auditing of the system for security breaches.</a:t>
            </a:r>
          </a:p>
          <a:p>
            <a:r>
              <a:rPr lang="en-US" dirty="0"/>
              <a:t>Static Defenses: Utilizes static security measures that don’t adapt to emerging threats.</a:t>
            </a:r>
          </a:p>
        </p:txBody>
      </p:sp>
    </p:spTree>
    <p:extLst>
      <p:ext uri="{BB962C8B-B14F-4D97-AF65-F5344CB8AC3E}">
        <p14:creationId xmlns:p14="http://schemas.microsoft.com/office/powerpoint/2010/main" val="269102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D27D-9441-530D-A052-986722F69845}"/>
              </a:ext>
            </a:extLst>
          </p:cNvPr>
          <p:cNvSpPr>
            <a:spLocks noGrp="1"/>
          </p:cNvSpPr>
          <p:nvPr>
            <p:ph type="title"/>
          </p:nvPr>
        </p:nvSpPr>
        <p:spPr/>
        <p:txBody>
          <a:bodyPr/>
          <a:lstStyle/>
          <a:p>
            <a:r>
              <a:rPr lang="en-US" dirty="0"/>
              <a:t>Proposed System</a:t>
            </a:r>
            <a:br>
              <a:rPr lang="en-US" dirty="0"/>
            </a:br>
            <a:endParaRPr lang="en-US" dirty="0"/>
          </a:p>
        </p:txBody>
      </p:sp>
      <p:sp>
        <p:nvSpPr>
          <p:cNvPr id="3" name="Content Placeholder 2">
            <a:extLst>
              <a:ext uri="{FF2B5EF4-FFF2-40B4-BE49-F238E27FC236}">
                <a16:creationId xmlns:a16="http://schemas.microsoft.com/office/drawing/2014/main" id="{2B1971DC-2C99-6492-DEDD-144DE5E5C3A2}"/>
              </a:ext>
            </a:extLst>
          </p:cNvPr>
          <p:cNvSpPr>
            <a:spLocks noGrp="1"/>
          </p:cNvSpPr>
          <p:nvPr>
            <p:ph idx="1"/>
          </p:nvPr>
        </p:nvSpPr>
        <p:spPr/>
        <p:txBody>
          <a:bodyPr>
            <a:normAutofit fontScale="92500" lnSpcReduction="20000"/>
          </a:bodyPr>
          <a:lstStyle/>
          <a:p>
            <a:r>
              <a:rPr lang="en-US" dirty="0"/>
              <a:t>Sacrificial Database (Honeypot): Deploys a honeypot database alongside the original database to distract potential attackers.</a:t>
            </a:r>
          </a:p>
          <a:p>
            <a:r>
              <a:rPr lang="en-US" dirty="0"/>
              <a:t>Adaptive Algorithms: Implements machine learning algorithms to improve honeypot functionality and adapt to new types of attacks.</a:t>
            </a:r>
          </a:p>
          <a:p>
            <a:r>
              <a:rPr lang="en-US" dirty="0"/>
              <a:t>Advanced Threat Detection: Integrates Intrusion Detection Systems (IDS) and User and Entity Behavior Analytics (UEBA) for a multi-layered security approach.</a:t>
            </a:r>
          </a:p>
          <a:p>
            <a:r>
              <a:rPr lang="en-US" dirty="0"/>
              <a:t>Cloud-based Architecture: Utilizes MS Azure SQL Server for a scalable and secure database solution.</a:t>
            </a:r>
          </a:p>
          <a:p>
            <a:r>
              <a:rPr lang="en-US" dirty="0"/>
              <a:t>User-Friendly Interface: Incorporates a web application front end to enhance user experience without compromising on security.</a:t>
            </a:r>
          </a:p>
          <a:p>
            <a:r>
              <a:rPr lang="en-US" dirty="0"/>
              <a:t>Collaborative Development: Utilizes Git for version control and to facilitate effective team collaboration.</a:t>
            </a:r>
          </a:p>
        </p:txBody>
      </p:sp>
    </p:spTree>
    <p:extLst>
      <p:ext uri="{BB962C8B-B14F-4D97-AF65-F5344CB8AC3E}">
        <p14:creationId xmlns:p14="http://schemas.microsoft.com/office/powerpoint/2010/main" val="203902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5EEA-5697-6118-6D0D-7423D508F41D}"/>
              </a:ext>
            </a:extLst>
          </p:cNvPr>
          <p:cNvSpPr>
            <a:spLocks noGrp="1"/>
          </p:cNvSpPr>
          <p:nvPr>
            <p:ph type="title"/>
          </p:nvPr>
        </p:nvSpPr>
        <p:spPr/>
        <p:txBody>
          <a:bodyPr/>
          <a:lstStyle/>
          <a:p>
            <a:r>
              <a:rPr lang="en-US" dirty="0"/>
              <a:t>Tech Stack</a:t>
            </a:r>
          </a:p>
        </p:txBody>
      </p:sp>
      <p:sp>
        <p:nvSpPr>
          <p:cNvPr id="3" name="Content Placeholder 2">
            <a:extLst>
              <a:ext uri="{FF2B5EF4-FFF2-40B4-BE49-F238E27FC236}">
                <a16:creationId xmlns:a16="http://schemas.microsoft.com/office/drawing/2014/main" id="{D816D3CB-07D6-BD5D-D30E-C195531B7CAF}"/>
              </a:ext>
            </a:extLst>
          </p:cNvPr>
          <p:cNvSpPr>
            <a:spLocks noGrp="1"/>
          </p:cNvSpPr>
          <p:nvPr>
            <p:ph idx="1"/>
          </p:nvPr>
        </p:nvSpPr>
        <p:spPr/>
        <p:txBody>
          <a:bodyPr/>
          <a:lstStyle/>
          <a:p>
            <a:r>
              <a:rPr lang="en-US" dirty="0"/>
              <a:t>Backend Development: Python</a:t>
            </a:r>
          </a:p>
          <a:p>
            <a:r>
              <a:rPr lang="en-US" dirty="0"/>
              <a:t>Database: MS Azure SQL Server</a:t>
            </a:r>
          </a:p>
          <a:p>
            <a:r>
              <a:rPr lang="en-US" dirty="0"/>
              <a:t>Machine Learning: TensorFlow or </a:t>
            </a:r>
            <a:r>
              <a:rPr lang="en-US" dirty="0" err="1"/>
              <a:t>PyTorch</a:t>
            </a:r>
            <a:endParaRPr lang="en-US" dirty="0"/>
          </a:p>
          <a:p>
            <a:r>
              <a:rPr lang="en-US" dirty="0"/>
              <a:t>Web Application &amp; API: Flask</a:t>
            </a:r>
          </a:p>
          <a:p>
            <a:r>
              <a:rPr lang="en-US" dirty="0"/>
              <a:t>Frontend Development: React or Angular</a:t>
            </a:r>
          </a:p>
          <a:p>
            <a:r>
              <a:rPr lang="en-US" dirty="0"/>
              <a:t>Version Control: Git</a:t>
            </a:r>
          </a:p>
        </p:txBody>
      </p:sp>
    </p:spTree>
    <p:extLst>
      <p:ext uri="{BB962C8B-B14F-4D97-AF65-F5344CB8AC3E}">
        <p14:creationId xmlns:p14="http://schemas.microsoft.com/office/powerpoint/2010/main" val="257909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TotalTime>
  <Words>1193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Open Sans</vt:lpstr>
      <vt:lpstr>Wingdings 3</vt:lpstr>
      <vt:lpstr>Ion Boardroom</vt:lpstr>
      <vt:lpstr>Data Breach Avoidance System </vt:lpstr>
      <vt:lpstr>Abstract</vt:lpstr>
      <vt:lpstr>PROJECT OVERVIEW</vt:lpstr>
      <vt:lpstr>System Functionality </vt:lpstr>
      <vt:lpstr>Understanding Intruder Intent with UEBA </vt:lpstr>
      <vt:lpstr>Algorithms</vt:lpstr>
      <vt:lpstr>Existing System </vt:lpstr>
      <vt:lpstr>Proposed System </vt:lpstr>
      <vt:lpstr>Tech Stack</vt:lpstr>
      <vt:lpstr>Features</vt:lpstr>
      <vt:lpstr>Application Structure </vt:lpstr>
      <vt:lpstr>Security</vt:lpstr>
      <vt:lpstr>Lit Review</vt:lpstr>
      <vt:lpstr>Lit Review (Contd.)</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SaiRam, Parshi</dc:creator>
  <cp:lastModifiedBy>SaiRam, Parshi</cp:lastModifiedBy>
  <cp:revision>2</cp:revision>
  <dcterms:created xsi:type="dcterms:W3CDTF">2023-11-23T16:18:07Z</dcterms:created>
  <dcterms:modified xsi:type="dcterms:W3CDTF">2023-11-23T16:34:20Z</dcterms:modified>
</cp:coreProperties>
</file>