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393" r:id="rId4"/>
    <p:sldId id="394" r:id="rId5"/>
    <p:sldId id="273" r:id="rId6"/>
    <p:sldId id="395" r:id="rId7"/>
    <p:sldId id="397" r:id="rId8"/>
    <p:sldId id="398" r:id="rId9"/>
    <p:sldId id="399" r:id="rId10"/>
    <p:sldId id="400" r:id="rId11"/>
    <p:sldId id="430" r:id="rId12"/>
    <p:sldId id="431" r:id="rId13"/>
    <p:sldId id="429" r:id="rId14"/>
    <p:sldId id="401" r:id="rId15"/>
    <p:sldId id="402" r:id="rId16"/>
    <p:sldId id="420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396" r:id="rId25"/>
    <p:sldId id="412" r:id="rId26"/>
    <p:sldId id="413" r:id="rId27"/>
    <p:sldId id="414" r:id="rId28"/>
    <p:sldId id="416" r:id="rId29"/>
    <p:sldId id="417" r:id="rId30"/>
    <p:sldId id="418" r:id="rId31"/>
    <p:sldId id="419" r:id="rId32"/>
    <p:sldId id="421" r:id="rId33"/>
    <p:sldId id="410" r:id="rId34"/>
    <p:sldId id="422" r:id="rId35"/>
    <p:sldId id="424" r:id="rId36"/>
    <p:sldId id="425" r:id="rId37"/>
    <p:sldId id="426" r:id="rId38"/>
    <p:sldId id="428" r:id="rId39"/>
    <p:sldId id="427" r:id="rId40"/>
    <p:sldId id="42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9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7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Arrays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Arrays </a:t>
            </a:r>
            <a:r>
              <a:rPr lang="en-IN" dirty="0" smtClean="0">
                <a:latin typeface="Poppins"/>
              </a:rPr>
              <a:t>Types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5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array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079229" cy="1769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8490" y="3189113"/>
            <a:ext cx="7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0        1           2         3          4         5         6          7          8         9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4889" y="4580948"/>
            <a:ext cx="744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Num</a:t>
            </a:r>
            <a:r>
              <a:rPr lang="en-US" sz="2800" b="1" dirty="0" smtClean="0"/>
              <a:t>[ </a:t>
            </a:r>
            <a:r>
              <a:rPr lang="en-US" sz="2800" b="1" dirty="0"/>
              <a:t>] = { </a:t>
            </a:r>
            <a:r>
              <a:rPr lang="en-US" sz="2800" b="1" dirty="0" smtClean="0"/>
              <a:t>3, 16, -1, 0, 8, 7, 1, 55, -3, 1 };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4653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 array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97" y="1905000"/>
            <a:ext cx="9423915" cy="2106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2411" y="3630707"/>
            <a:ext cx="7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0        1        2       3        4       5        6        7       8       9       10        11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78185" y="4707424"/>
            <a:ext cx="8117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text[ ] = { 'H', 'e', 'l', 'l', 'o', '\0' };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78185" y="5593689"/>
            <a:ext cx="8117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text[ ] = “ Hello ” ; </a:t>
            </a:r>
          </a:p>
        </p:txBody>
      </p:sp>
    </p:spTree>
    <p:extLst>
      <p:ext uri="{BB962C8B-B14F-4D97-AF65-F5344CB8AC3E}">
        <p14:creationId xmlns:p14="http://schemas.microsoft.com/office/powerpoint/2010/main" val="392081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Arrays Operations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3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oppins"/>
              </a:rPr>
              <a:t>Simple Arrays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8835"/>
            <a:ext cx="8915400" cy="497541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The operations performed on array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Traversal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>
                <a:solidFill>
                  <a:schemeClr val="tx1"/>
                </a:solidFill>
              </a:rPr>
              <a:t>Sorting </a:t>
            </a:r>
          </a:p>
          <a:p>
            <a:pPr marL="1314450" lvl="2" indent="-457200">
              <a:buFont typeface="Century Gothic" panose="020B0502020202020204" pitchFamily="34" charset="0"/>
              <a:buChar char="–"/>
            </a:pPr>
            <a:r>
              <a:rPr lang="en-IN" sz="1800" b="1" dirty="0">
                <a:solidFill>
                  <a:schemeClr val="tx1"/>
                </a:solidFill>
              </a:rPr>
              <a:t>Selection Sorting</a:t>
            </a:r>
          </a:p>
          <a:p>
            <a:pPr marL="1314450" lvl="2" indent="-457200">
              <a:buFont typeface="Century Gothic" panose="020B0502020202020204" pitchFamily="34" charset="0"/>
              <a:buChar char="–"/>
            </a:pPr>
            <a:r>
              <a:rPr lang="en-IN" sz="1800" b="1" dirty="0">
                <a:solidFill>
                  <a:schemeClr val="tx1"/>
                </a:solidFill>
              </a:rPr>
              <a:t>Bubble </a:t>
            </a:r>
            <a:r>
              <a:rPr lang="en-IN" sz="1800" b="1" dirty="0" smtClean="0">
                <a:solidFill>
                  <a:schemeClr val="tx1"/>
                </a:solidFill>
              </a:rPr>
              <a:t>Sorting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Searching</a:t>
            </a:r>
          </a:p>
          <a:p>
            <a:pPr marL="1314450" lvl="2" indent="-457200">
              <a:buFont typeface="Century Gothic" panose="020B0502020202020204" pitchFamily="34" charset="0"/>
              <a:buChar char="–"/>
            </a:pPr>
            <a:r>
              <a:rPr lang="en-IN" sz="1800" b="1" dirty="0" smtClean="0">
                <a:solidFill>
                  <a:schemeClr val="tx1"/>
                </a:solidFill>
              </a:rPr>
              <a:t>Linear Search</a:t>
            </a:r>
          </a:p>
          <a:p>
            <a:pPr marL="1314450" lvl="2" indent="-457200">
              <a:buFont typeface="Century Gothic" panose="020B0502020202020204" pitchFamily="34" charset="0"/>
              <a:buChar char="–"/>
            </a:pPr>
            <a:r>
              <a:rPr lang="en-IN" sz="1800" b="1" dirty="0" smtClean="0">
                <a:solidFill>
                  <a:schemeClr val="tx1"/>
                </a:solidFill>
              </a:rPr>
              <a:t>Binary Search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Insertion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Deletion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Merging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Traversal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93576" y="2133600"/>
            <a:ext cx="9111036" cy="377762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Traversal means </a:t>
            </a:r>
            <a:r>
              <a:rPr lang="en-IN" sz="2000" b="1" dirty="0" smtClean="0">
                <a:solidFill>
                  <a:srgbClr val="FF0000"/>
                </a:solidFill>
              </a:rPr>
              <a:t>accessing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each</a:t>
            </a:r>
            <a:r>
              <a:rPr lang="en-IN" sz="2000" b="1" dirty="0" smtClean="0">
                <a:solidFill>
                  <a:schemeClr val="tx1"/>
                </a:solidFill>
              </a:rPr>
              <a:t> elements at </a:t>
            </a:r>
            <a:r>
              <a:rPr lang="en-IN" sz="2000" b="1" dirty="0" smtClean="0">
                <a:solidFill>
                  <a:srgbClr val="FF0000"/>
                </a:solidFill>
              </a:rPr>
              <a:t>least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once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Use this operation to </a:t>
            </a:r>
            <a:r>
              <a:rPr lang="en-IN" sz="2000" b="1" dirty="0" smtClean="0">
                <a:solidFill>
                  <a:srgbClr val="FF0000"/>
                </a:solidFill>
              </a:rPr>
              <a:t>check</a:t>
            </a:r>
            <a:r>
              <a:rPr lang="en-IN" sz="2000" b="1" dirty="0" smtClean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</a:rPr>
              <a:t>correctness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insertion</a:t>
            </a:r>
            <a:r>
              <a:rPr lang="en-IN" sz="2000" b="1" dirty="0" smtClean="0">
                <a:solidFill>
                  <a:schemeClr val="tx1"/>
                </a:solidFill>
              </a:rPr>
              <a:t>, </a:t>
            </a:r>
            <a:r>
              <a:rPr lang="en-IN" sz="2000" b="1" dirty="0" smtClean="0">
                <a:solidFill>
                  <a:srgbClr val="FF0000"/>
                </a:solidFill>
              </a:rPr>
              <a:t>deletion</a:t>
            </a:r>
            <a:r>
              <a:rPr lang="en-IN" sz="2000" b="1" dirty="0" smtClean="0">
                <a:solidFill>
                  <a:schemeClr val="tx1"/>
                </a:solidFill>
              </a:rPr>
              <a:t> ,etc..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Displaying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all</a:t>
            </a:r>
            <a:r>
              <a:rPr lang="en-IN" sz="2000" b="1" dirty="0" smtClean="0">
                <a:solidFill>
                  <a:schemeClr val="tx1"/>
                </a:solidFill>
              </a:rPr>
              <a:t> the elements of an </a:t>
            </a:r>
            <a:r>
              <a:rPr lang="en-IN" sz="2000" b="1" dirty="0" smtClean="0">
                <a:solidFill>
                  <a:srgbClr val="FF0000"/>
                </a:solidFill>
              </a:rPr>
              <a:t>array</a:t>
            </a:r>
            <a:r>
              <a:rPr lang="en-IN" sz="2000" b="1" dirty="0" smtClean="0">
                <a:solidFill>
                  <a:schemeClr val="tx1"/>
                </a:solidFill>
              </a:rPr>
              <a:t> is an example.</a:t>
            </a:r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02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Sorting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2312893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Process of </a:t>
            </a:r>
            <a:r>
              <a:rPr lang="en-IN" sz="2000" b="1" dirty="0" smtClean="0">
                <a:solidFill>
                  <a:srgbClr val="FF0000"/>
                </a:solidFill>
              </a:rPr>
              <a:t>arranging</a:t>
            </a:r>
            <a:r>
              <a:rPr lang="en-IN" sz="2000" b="1" dirty="0" smtClean="0">
                <a:solidFill>
                  <a:schemeClr val="tx1"/>
                </a:solidFill>
              </a:rPr>
              <a:t> the elements of the array in some </a:t>
            </a:r>
            <a:r>
              <a:rPr lang="en-IN" sz="2000" b="1" dirty="0" smtClean="0">
                <a:solidFill>
                  <a:srgbClr val="FF0000"/>
                </a:solidFill>
              </a:rPr>
              <a:t>logical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order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2 algorithm used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Selection</a:t>
            </a:r>
            <a:r>
              <a:rPr lang="en-IN" sz="1800" b="1" dirty="0" smtClean="0">
                <a:solidFill>
                  <a:schemeClr val="tx1"/>
                </a:solidFill>
              </a:rPr>
              <a:t> Sorting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Bubble</a:t>
            </a:r>
            <a:r>
              <a:rPr lang="en-IN" sz="1800" b="1" dirty="0" smtClean="0">
                <a:solidFill>
                  <a:schemeClr val="tx1"/>
                </a:solidFill>
              </a:rPr>
              <a:t> Sorting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80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1) Selection Sorting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Simple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sorting</a:t>
            </a:r>
            <a:r>
              <a:rPr lang="en-IN" sz="2000" b="1" dirty="0" smtClean="0">
                <a:solidFill>
                  <a:schemeClr val="tx1"/>
                </a:solidFill>
              </a:rPr>
              <a:t> techniques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To sort an array in </a:t>
            </a:r>
            <a:r>
              <a:rPr lang="en-IN" sz="2000" b="1" dirty="0" smtClean="0">
                <a:solidFill>
                  <a:srgbClr val="FF0000"/>
                </a:solidFill>
              </a:rPr>
              <a:t>ascending</a:t>
            </a:r>
            <a:r>
              <a:rPr lang="en-IN" sz="2000" b="1" dirty="0" smtClean="0">
                <a:solidFill>
                  <a:schemeClr val="tx1"/>
                </a:solidFill>
              </a:rPr>
              <a:t> order, 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the selection sort algorithm </a:t>
            </a:r>
            <a:r>
              <a:rPr lang="en-IN" sz="2000" b="1" dirty="0" smtClean="0">
                <a:solidFill>
                  <a:srgbClr val="FF0000"/>
                </a:solidFill>
              </a:rPr>
              <a:t>starts</a:t>
            </a:r>
            <a:r>
              <a:rPr lang="en-IN" sz="2000" b="1" dirty="0" smtClean="0">
                <a:solidFill>
                  <a:schemeClr val="tx1"/>
                </a:solidFill>
              </a:rPr>
              <a:t> by </a:t>
            </a:r>
            <a:r>
              <a:rPr lang="en-IN" sz="2000" b="1" dirty="0" smtClean="0">
                <a:solidFill>
                  <a:srgbClr val="FF0000"/>
                </a:solidFill>
              </a:rPr>
              <a:t>finding</a:t>
            </a:r>
            <a:r>
              <a:rPr lang="en-IN" sz="2000" b="1" dirty="0" smtClean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</a:rPr>
              <a:t>minimum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value</a:t>
            </a:r>
            <a:r>
              <a:rPr lang="en-IN" sz="2000" b="1" dirty="0" smtClean="0">
                <a:solidFill>
                  <a:schemeClr val="tx1"/>
                </a:solidFill>
              </a:rPr>
              <a:t> in the array and </a:t>
            </a:r>
            <a:r>
              <a:rPr lang="en-IN" sz="2000" b="1" dirty="0" smtClean="0">
                <a:solidFill>
                  <a:srgbClr val="FF0000"/>
                </a:solidFill>
              </a:rPr>
              <a:t>move</a:t>
            </a:r>
            <a:r>
              <a:rPr lang="en-IN" sz="2000" b="1" dirty="0" smtClean="0">
                <a:solidFill>
                  <a:schemeClr val="tx1"/>
                </a:solidFill>
              </a:rPr>
              <a:t> it to the </a:t>
            </a:r>
            <a:r>
              <a:rPr lang="en-IN" sz="2000" b="1" dirty="0" smtClean="0">
                <a:solidFill>
                  <a:srgbClr val="FF0000"/>
                </a:solidFill>
              </a:rPr>
              <a:t>1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st</a:t>
            </a:r>
            <a:r>
              <a:rPr lang="en-IN" sz="2000" b="1" dirty="0" smtClean="0">
                <a:solidFill>
                  <a:srgbClr val="FF0000"/>
                </a:solidFill>
              </a:rPr>
              <a:t> position.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At the </a:t>
            </a:r>
            <a:r>
              <a:rPr lang="en-IN" sz="2000" b="1" dirty="0" smtClean="0">
                <a:solidFill>
                  <a:srgbClr val="FF0000"/>
                </a:solidFill>
              </a:rPr>
              <a:t>same time</a:t>
            </a:r>
            <a:r>
              <a:rPr lang="en-IN" sz="2000" b="1" dirty="0" smtClean="0">
                <a:solidFill>
                  <a:schemeClr val="tx1"/>
                </a:solidFill>
              </a:rPr>
              <a:t>, the </a:t>
            </a:r>
            <a:r>
              <a:rPr lang="en-IN" sz="2000" b="1" dirty="0" smtClean="0">
                <a:solidFill>
                  <a:srgbClr val="FF0000"/>
                </a:solidFill>
              </a:rPr>
              <a:t>element</a:t>
            </a:r>
            <a:r>
              <a:rPr lang="en-IN" sz="2000" b="1" dirty="0" smtClean="0">
                <a:solidFill>
                  <a:schemeClr val="tx1"/>
                </a:solidFill>
              </a:rPr>
              <a:t> at the 1</a:t>
            </a:r>
            <a:r>
              <a:rPr lang="en-IN" sz="2000" b="1" baseline="30000" dirty="0" smtClean="0">
                <a:solidFill>
                  <a:schemeClr val="tx1"/>
                </a:solidFill>
              </a:rPr>
              <a:t>st</a:t>
            </a:r>
            <a:r>
              <a:rPr lang="en-IN" sz="2000" b="1" dirty="0" smtClean="0">
                <a:solidFill>
                  <a:schemeClr val="tx1"/>
                </a:solidFill>
              </a:rPr>
              <a:t> position is </a:t>
            </a:r>
            <a:r>
              <a:rPr lang="en-IN" sz="2000" b="1" dirty="0" smtClean="0">
                <a:solidFill>
                  <a:srgbClr val="FF0000"/>
                </a:solidFill>
              </a:rPr>
              <a:t>shifted</a:t>
            </a:r>
            <a:r>
              <a:rPr lang="en-IN" sz="2000" b="1" dirty="0" smtClean="0">
                <a:solidFill>
                  <a:schemeClr val="tx1"/>
                </a:solidFill>
              </a:rPr>
              <a:t> to the </a:t>
            </a:r>
            <a:r>
              <a:rPr lang="en-IN" sz="2000" b="1" dirty="0" smtClean="0">
                <a:solidFill>
                  <a:srgbClr val="FF0000"/>
                </a:solidFill>
              </a:rPr>
              <a:t>position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smallest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element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This step repeats.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063700" y="4670199"/>
            <a:ext cx="4047561" cy="578224"/>
            <a:chOff x="6063700" y="4670199"/>
            <a:chExt cx="4047561" cy="578224"/>
          </a:xfrm>
        </p:grpSpPr>
        <p:sp>
          <p:nvSpPr>
            <p:cNvPr id="5" name="Rectangle 4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63700" y="5564230"/>
            <a:ext cx="4047561" cy="578224"/>
            <a:chOff x="6063700" y="4670199"/>
            <a:chExt cx="4047561" cy="578224"/>
          </a:xfrm>
        </p:grpSpPr>
        <p:sp>
          <p:nvSpPr>
            <p:cNvPr id="24" name="Rectangle 23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2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working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</a:rPr>
              <a:t>Logic</a:t>
            </a:r>
            <a:r>
              <a:rPr lang="en-IN" sz="2000" b="1" dirty="0" smtClean="0">
                <a:solidFill>
                  <a:schemeClr val="tx1"/>
                </a:solidFill>
              </a:rPr>
              <a:t> : Array is considered in to 2 parts </a:t>
            </a:r>
          </a:p>
          <a:p>
            <a:pPr lvl="2"/>
            <a:r>
              <a:rPr lang="en-IN" sz="2000" b="1" dirty="0" smtClean="0">
                <a:solidFill>
                  <a:srgbClr val="FF0000"/>
                </a:solidFill>
              </a:rPr>
              <a:t>Unsorted</a:t>
            </a:r>
            <a:r>
              <a:rPr lang="en-IN" sz="2000" b="1" dirty="0" smtClean="0">
                <a:solidFill>
                  <a:schemeClr val="tx1"/>
                </a:solidFill>
              </a:rPr>
              <a:t> part </a:t>
            </a:r>
          </a:p>
          <a:p>
            <a:pPr lvl="2"/>
            <a:r>
              <a:rPr lang="en-IN" sz="2000" b="1" dirty="0" smtClean="0">
                <a:solidFill>
                  <a:srgbClr val="FF0000"/>
                </a:solidFill>
              </a:rPr>
              <a:t>Sorted</a:t>
            </a:r>
            <a:r>
              <a:rPr lang="en-IN" sz="2000" b="1" dirty="0" smtClean="0">
                <a:solidFill>
                  <a:schemeClr val="tx1"/>
                </a:solidFill>
              </a:rPr>
              <a:t> Part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Selection</a:t>
            </a:r>
            <a:r>
              <a:rPr lang="en-IN" sz="2000" b="1" dirty="0" smtClean="0">
                <a:solidFill>
                  <a:srgbClr val="0070C0"/>
                </a:solidFill>
              </a:rPr>
              <a:t> 	   </a:t>
            </a:r>
            <a:r>
              <a:rPr lang="en-IN" sz="2000" b="1" dirty="0" smtClean="0">
                <a:solidFill>
                  <a:schemeClr val="tx1"/>
                </a:solidFill>
              </a:rPr>
              <a:t>:  1. Select the lowest element in the remaining array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Swapping</a:t>
            </a:r>
            <a:r>
              <a:rPr lang="en-IN" sz="2000" b="1" dirty="0" smtClean="0">
                <a:solidFill>
                  <a:schemeClr val="tx1"/>
                </a:solidFill>
              </a:rPr>
              <a:t> 	   :  2. Bring it to the starting position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Counter Shift  </a:t>
            </a:r>
            <a:r>
              <a:rPr lang="en-IN" sz="2000" b="1" dirty="0" smtClean="0">
                <a:solidFill>
                  <a:schemeClr val="tx1"/>
                </a:solidFill>
              </a:rPr>
              <a:t>:  3. change the counter for unsorted array by 1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63700" y="4670199"/>
            <a:ext cx="4047561" cy="578224"/>
            <a:chOff x="6063700" y="4670199"/>
            <a:chExt cx="4047561" cy="578224"/>
          </a:xfrm>
        </p:grpSpPr>
        <p:sp>
          <p:nvSpPr>
            <p:cNvPr id="5" name="Rectangle 4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63700" y="5564230"/>
            <a:ext cx="4047561" cy="578224"/>
            <a:chOff x="6063700" y="4670199"/>
            <a:chExt cx="4047561" cy="578224"/>
          </a:xfrm>
        </p:grpSpPr>
        <p:sp>
          <p:nvSpPr>
            <p:cNvPr id="24" name="Rectangle 23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9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55342"/>
            <a:ext cx="8911687" cy="949657"/>
          </a:xfrm>
        </p:spPr>
        <p:txBody>
          <a:bodyPr/>
          <a:lstStyle/>
          <a:p>
            <a:r>
              <a:rPr lang="en-IN" dirty="0" smtClean="0"/>
              <a:t>Arrays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array is a </a:t>
            </a:r>
            <a:r>
              <a:rPr lang="en-IN" sz="2000" b="1" dirty="0" smtClean="0">
                <a:solidFill>
                  <a:srgbClr val="FF0000"/>
                </a:solidFill>
              </a:rPr>
              <a:t>sequence of variable 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 can </a:t>
            </a:r>
            <a:r>
              <a:rPr lang="en-IN" sz="2000" b="1" dirty="0" smtClean="0">
                <a:solidFill>
                  <a:srgbClr val="FF0000"/>
                </a:solidFill>
              </a:rPr>
              <a:t>store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value of </a:t>
            </a:r>
            <a:r>
              <a:rPr lang="en-IN" sz="2000" b="1" dirty="0" smtClean="0">
                <a:solidFill>
                  <a:srgbClr val="FF0000"/>
                </a:solidFill>
              </a:rPr>
              <a:t>one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particular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IN" sz="2000" b="1" dirty="0" smtClean="0">
                <a:solidFill>
                  <a:srgbClr val="FF0000"/>
                </a:solidFill>
              </a:rPr>
              <a:t>data type</a:t>
            </a:r>
          </a:p>
          <a:p>
            <a:endParaRPr lang="en-IN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	</a:t>
            </a:r>
            <a:r>
              <a:rPr lang="en-IN" sz="2000" b="1" dirty="0" err="1" smtClean="0">
                <a:solidFill>
                  <a:srgbClr val="FF0000"/>
                </a:solidFill>
              </a:rPr>
              <a:t>int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Num [1, 2, 5, 6]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IN" sz="2000" b="1" dirty="0" smtClean="0">
                <a:solidFill>
                  <a:srgbClr val="FF0000"/>
                </a:solidFill>
              </a:rPr>
              <a:t>char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Name [ “</a:t>
            </a:r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Arjun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, “</a:t>
            </a:r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Appu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, “</a:t>
            </a:r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vishnu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]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30935" y="1631164"/>
            <a:ext cx="4047560" cy="578224"/>
            <a:chOff x="6063700" y="4670199"/>
            <a:chExt cx="4047560" cy="578224"/>
          </a:xfrm>
        </p:grpSpPr>
        <p:sp>
          <p:nvSpPr>
            <p:cNvPr id="5" name="Rectangle 4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b="1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131858" y="1048871"/>
            <a:ext cx="0" cy="38458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3087" y="960210"/>
            <a:ext cx="92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Sorted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51958" y="960210"/>
            <a:ext cx="145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Unsorted</a:t>
            </a:r>
            <a:endParaRPr lang="en-IN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552714" y="2397647"/>
            <a:ext cx="4047560" cy="578224"/>
            <a:chOff x="6063700" y="4670199"/>
            <a:chExt cx="4047560" cy="578224"/>
          </a:xfrm>
        </p:grpSpPr>
        <p:sp>
          <p:nvSpPr>
            <p:cNvPr id="42" name="Rectangle 41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3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61046" y="3139028"/>
            <a:ext cx="4047560" cy="578224"/>
            <a:chOff x="6063700" y="4670199"/>
            <a:chExt cx="4047560" cy="578224"/>
          </a:xfrm>
        </p:grpSpPr>
        <p:sp>
          <p:nvSpPr>
            <p:cNvPr id="52" name="Rectangle 51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82825" y="3859305"/>
            <a:ext cx="4047560" cy="578224"/>
            <a:chOff x="6063700" y="4670199"/>
            <a:chExt cx="4047560" cy="578224"/>
          </a:xfrm>
        </p:grpSpPr>
        <p:sp>
          <p:nvSpPr>
            <p:cNvPr id="62" name="Rectangle 61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b="1" dirty="0"/>
            </a:p>
          </p:txBody>
        </p:sp>
      </p:grpSp>
      <p:sp>
        <p:nvSpPr>
          <p:cNvPr id="74" name="Up Arrow 73"/>
          <p:cNvSpPr/>
          <p:nvPr/>
        </p:nvSpPr>
        <p:spPr>
          <a:xfrm>
            <a:off x="6266329" y="4719917"/>
            <a:ext cx="294915" cy="595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5155564" y="5328758"/>
            <a:ext cx="25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Starting Position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30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259" y="624110"/>
            <a:ext cx="6407018" cy="54808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3776" y="1250576"/>
            <a:ext cx="726142" cy="4854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10" y="774496"/>
            <a:ext cx="6407803" cy="5136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7153" y="1411942"/>
            <a:ext cx="793375" cy="4397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66" y="1607542"/>
            <a:ext cx="6829470" cy="3529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7765" y="2030506"/>
            <a:ext cx="793375" cy="310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19" y="2133600"/>
            <a:ext cx="5832605" cy="2354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3906" y="2447365"/>
            <a:ext cx="793375" cy="2040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2) Bubble Sorting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Simple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sorting</a:t>
            </a:r>
            <a:r>
              <a:rPr lang="en-IN" sz="2000" b="1" dirty="0" smtClean="0">
                <a:solidFill>
                  <a:schemeClr val="tx1"/>
                </a:solidFill>
              </a:rPr>
              <a:t> techniques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working by </a:t>
            </a:r>
            <a:r>
              <a:rPr lang="en-IN" sz="2000" b="1" dirty="0" smtClean="0">
                <a:solidFill>
                  <a:srgbClr val="FF0000"/>
                </a:solidFill>
              </a:rPr>
              <a:t>repeatedly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swapping</a:t>
            </a:r>
            <a:r>
              <a:rPr lang="en-IN" sz="2000" b="1" dirty="0" smtClean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</a:rPr>
              <a:t>adjacent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elements</a:t>
            </a:r>
            <a:r>
              <a:rPr lang="en-IN" sz="2000" b="1" dirty="0" smtClean="0">
                <a:solidFill>
                  <a:schemeClr val="tx1"/>
                </a:solidFill>
              </a:rPr>
              <a:t> if they are in </a:t>
            </a:r>
            <a:r>
              <a:rPr lang="en-IN" sz="2000" b="1" dirty="0" smtClean="0">
                <a:solidFill>
                  <a:srgbClr val="FF0000"/>
                </a:solidFill>
              </a:rPr>
              <a:t>wrong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order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shift </a:t>
            </a:r>
            <a:r>
              <a:rPr lang="en-IN" sz="2000" b="1" dirty="0" smtClean="0">
                <a:solidFill>
                  <a:srgbClr val="FF0000"/>
                </a:solidFill>
              </a:rPr>
              <a:t>largest</a:t>
            </a:r>
            <a:r>
              <a:rPr lang="en-IN" sz="2000" b="1" dirty="0" smtClean="0">
                <a:solidFill>
                  <a:schemeClr val="tx1"/>
                </a:solidFill>
              </a:rPr>
              <a:t> element at the </a:t>
            </a:r>
            <a:r>
              <a:rPr lang="en-IN" sz="2000" b="1" dirty="0" smtClean="0">
                <a:solidFill>
                  <a:srgbClr val="FF0000"/>
                </a:solidFill>
              </a:rPr>
              <a:t>last</a:t>
            </a:r>
            <a:r>
              <a:rPr lang="en-IN" sz="2000" b="1" dirty="0" smtClean="0">
                <a:solidFill>
                  <a:schemeClr val="tx1"/>
                </a:solidFill>
              </a:rPr>
              <a:t> position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21826" y="4402150"/>
            <a:ext cx="4047561" cy="578224"/>
            <a:chOff x="6063700" y="4670199"/>
            <a:chExt cx="4047561" cy="578224"/>
          </a:xfrm>
        </p:grpSpPr>
        <p:sp>
          <p:nvSpPr>
            <p:cNvPr id="5" name="Rectangle 4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21825" y="5487336"/>
            <a:ext cx="4047561" cy="578224"/>
            <a:chOff x="6063700" y="4670199"/>
            <a:chExt cx="4047561" cy="578224"/>
          </a:xfrm>
        </p:grpSpPr>
        <p:sp>
          <p:nvSpPr>
            <p:cNvPr id="24" name="Rectangle 23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sp>
        <p:nvSpPr>
          <p:cNvPr id="3" name="Oval 2"/>
          <p:cNvSpPr/>
          <p:nvPr/>
        </p:nvSpPr>
        <p:spPr>
          <a:xfrm>
            <a:off x="3657600" y="4285516"/>
            <a:ext cx="1053437" cy="787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251551" y="5410812"/>
            <a:ext cx="1053437" cy="787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59" y="1142719"/>
            <a:ext cx="6411299" cy="4489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78471" y="1142719"/>
            <a:ext cx="578223" cy="448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028558" y="2648883"/>
            <a:ext cx="1145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Sorted part</a:t>
            </a:r>
          </a:p>
          <a:p>
            <a:endParaRPr lang="en-IN" b="1" dirty="0"/>
          </a:p>
          <a:p>
            <a:r>
              <a:rPr lang="en-IN" b="1" dirty="0" smtClean="0"/>
              <a:t>Largest element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93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Searching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2312893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Process of </a:t>
            </a:r>
            <a:r>
              <a:rPr lang="en-IN" sz="2000" b="1" dirty="0" smtClean="0">
                <a:solidFill>
                  <a:srgbClr val="FF0000"/>
                </a:solidFill>
              </a:rPr>
              <a:t>finding </a:t>
            </a:r>
            <a:r>
              <a:rPr lang="en-IN" sz="2000" b="1" dirty="0" smtClean="0">
                <a:solidFill>
                  <a:schemeClr val="tx1"/>
                </a:solidFill>
              </a:rPr>
              <a:t>the </a:t>
            </a:r>
            <a:r>
              <a:rPr lang="en-IN" sz="2000" b="1" dirty="0" smtClean="0">
                <a:solidFill>
                  <a:srgbClr val="FF0000"/>
                </a:solidFill>
              </a:rPr>
              <a:t>location</a:t>
            </a:r>
            <a:r>
              <a:rPr lang="en-IN" sz="2000" b="1" dirty="0" smtClean="0">
                <a:solidFill>
                  <a:schemeClr val="tx1"/>
                </a:solidFill>
              </a:rPr>
              <a:t> of the given elements in an array.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2 algorithm used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Linear </a:t>
            </a:r>
            <a:r>
              <a:rPr lang="en-IN" sz="1800" b="1" dirty="0" smtClean="0">
                <a:solidFill>
                  <a:schemeClr val="tx1"/>
                </a:solidFill>
              </a:rPr>
              <a:t>Search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Binary </a:t>
            </a:r>
            <a:r>
              <a:rPr lang="en-IN" sz="1800" b="1" dirty="0" smtClean="0">
                <a:solidFill>
                  <a:schemeClr val="tx1"/>
                </a:solidFill>
              </a:rPr>
              <a:t>Search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65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1) Linear 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Also called </a:t>
            </a:r>
            <a:r>
              <a:rPr lang="en-IN" sz="2000" b="1" dirty="0" smtClean="0">
                <a:solidFill>
                  <a:srgbClr val="FF0000"/>
                </a:solidFill>
              </a:rPr>
              <a:t>Sequential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search.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It is a </a:t>
            </a:r>
            <a:r>
              <a:rPr lang="en-IN" sz="2000" b="1" dirty="0" smtClean="0">
                <a:solidFill>
                  <a:srgbClr val="FF0000"/>
                </a:solidFill>
              </a:rPr>
              <a:t>method</a:t>
            </a:r>
            <a:r>
              <a:rPr lang="en-IN" sz="2000" b="1" dirty="0" smtClean="0">
                <a:solidFill>
                  <a:schemeClr val="tx1"/>
                </a:solidFill>
              </a:rPr>
              <a:t> for </a:t>
            </a:r>
            <a:r>
              <a:rPr lang="en-IN" sz="2000" b="1" dirty="0" smtClean="0">
                <a:solidFill>
                  <a:srgbClr val="FF0000"/>
                </a:solidFill>
              </a:rPr>
              <a:t>finding</a:t>
            </a:r>
            <a:r>
              <a:rPr lang="en-IN" sz="2000" b="1" dirty="0" smtClean="0">
                <a:solidFill>
                  <a:schemeClr val="tx1"/>
                </a:solidFill>
              </a:rPr>
              <a:t> a particular </a:t>
            </a:r>
            <a:r>
              <a:rPr lang="en-IN" sz="2000" b="1" dirty="0" smtClean="0">
                <a:solidFill>
                  <a:srgbClr val="FF0000"/>
                </a:solidFill>
              </a:rPr>
              <a:t>value</a:t>
            </a:r>
            <a:r>
              <a:rPr lang="en-IN" sz="2000" b="1" dirty="0" smtClean="0">
                <a:solidFill>
                  <a:schemeClr val="tx1"/>
                </a:solidFill>
              </a:rPr>
              <a:t> in a </a:t>
            </a:r>
            <a:r>
              <a:rPr lang="en-IN" sz="2000" b="1" dirty="0" smtClean="0">
                <a:solidFill>
                  <a:srgbClr val="FF0000"/>
                </a:solidFill>
              </a:rPr>
              <a:t>list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Linear search consist of </a:t>
            </a:r>
            <a:r>
              <a:rPr lang="en-IN" sz="2000" b="1" dirty="0" smtClean="0">
                <a:solidFill>
                  <a:srgbClr val="FF0000"/>
                </a:solidFill>
              </a:rPr>
              <a:t>checking</a:t>
            </a:r>
            <a:r>
              <a:rPr lang="en-IN" sz="2000" b="1" dirty="0" smtClean="0">
                <a:solidFill>
                  <a:schemeClr val="tx1"/>
                </a:solidFill>
              </a:rPr>
              <a:t> each element in the list, </a:t>
            </a:r>
            <a:r>
              <a:rPr lang="en-IN" sz="2000" b="1" dirty="0" smtClean="0">
                <a:solidFill>
                  <a:srgbClr val="FF0000"/>
                </a:solidFill>
              </a:rPr>
              <a:t>once</a:t>
            </a:r>
            <a:r>
              <a:rPr lang="en-IN" sz="2000" b="1" dirty="0" smtClean="0">
                <a:solidFill>
                  <a:schemeClr val="tx1"/>
                </a:solidFill>
              </a:rPr>
              <a:t> at a time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Start</a:t>
            </a:r>
            <a:r>
              <a:rPr lang="en-IN" sz="2000" b="1" dirty="0" smtClean="0">
                <a:solidFill>
                  <a:schemeClr val="tx1"/>
                </a:solidFill>
              </a:rPr>
              <a:t> from 1</a:t>
            </a:r>
            <a:r>
              <a:rPr lang="en-IN" sz="2000" b="1" baseline="30000" dirty="0" smtClean="0">
                <a:solidFill>
                  <a:schemeClr val="tx1"/>
                </a:solidFill>
              </a:rPr>
              <a:t>st</a:t>
            </a:r>
            <a:r>
              <a:rPr lang="en-IN" sz="2000" b="1" dirty="0" smtClean="0">
                <a:solidFill>
                  <a:schemeClr val="tx1"/>
                </a:solidFill>
              </a:rPr>
              <a:t> element ; 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Ends</a:t>
            </a:r>
            <a:r>
              <a:rPr lang="en-IN" sz="2000" b="1" dirty="0" smtClean="0">
                <a:solidFill>
                  <a:schemeClr val="tx1"/>
                </a:solidFill>
              </a:rPr>
              <a:t> when the value was founded</a:t>
            </a:r>
            <a:endParaRPr lang="en-IN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36024" y="4449581"/>
            <a:ext cx="4047561" cy="578224"/>
            <a:chOff x="6063700" y="4670199"/>
            <a:chExt cx="4047561" cy="578224"/>
          </a:xfrm>
        </p:grpSpPr>
        <p:sp>
          <p:nvSpPr>
            <p:cNvPr id="24" name="Rectangle 23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962920" y="5200767"/>
            <a:ext cx="20237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774" y="4911171"/>
            <a:ext cx="4448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55342"/>
            <a:ext cx="8911687" cy="949657"/>
          </a:xfrm>
        </p:spPr>
        <p:txBody>
          <a:bodyPr/>
          <a:lstStyle/>
          <a:p>
            <a:r>
              <a:rPr lang="en-IN" dirty="0" smtClean="0"/>
              <a:t>Arrays	 And Needs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array stores a </a:t>
            </a:r>
            <a:r>
              <a:rPr lang="en-IN" sz="2000" b="1" dirty="0" smtClean="0">
                <a:solidFill>
                  <a:srgbClr val="FF0000"/>
                </a:solidFill>
              </a:rPr>
              <a:t>fixed-size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sequential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collection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elements of the </a:t>
            </a:r>
            <a:r>
              <a:rPr lang="en-IN" sz="2000" b="1" dirty="0" smtClean="0">
                <a:solidFill>
                  <a:srgbClr val="FF0000"/>
                </a:solidFill>
              </a:rPr>
              <a:t>same data type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It can be </a:t>
            </a:r>
            <a:r>
              <a:rPr lang="en-IN" sz="2000" b="1" dirty="0" smtClean="0">
                <a:solidFill>
                  <a:srgbClr val="FF0000"/>
                </a:solidFill>
              </a:rPr>
              <a:t>access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more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than</a:t>
            </a:r>
            <a:r>
              <a:rPr lang="en-IN" sz="2000" b="1" dirty="0" smtClean="0">
                <a:solidFill>
                  <a:schemeClr val="tx1"/>
                </a:solidFill>
              </a:rPr>
              <a:t> one data using a </a:t>
            </a:r>
            <a:r>
              <a:rPr lang="en-IN" sz="2000" b="1" dirty="0" smtClean="0">
                <a:solidFill>
                  <a:srgbClr val="FF0000"/>
                </a:solidFill>
              </a:rPr>
              <a:t>single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variable. 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A specific element in an array is accessed by an </a:t>
            </a:r>
            <a:r>
              <a:rPr lang="en-IN" sz="2000" b="1" dirty="0" smtClean="0">
                <a:solidFill>
                  <a:srgbClr val="FF0000"/>
                </a:solidFill>
              </a:rPr>
              <a:t>index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					</a:t>
            </a:r>
            <a:r>
              <a:rPr lang="en-IN" sz="2000" b="1" dirty="0" err="1" smtClean="0">
                <a:solidFill>
                  <a:schemeClr val="tx1"/>
                </a:solidFill>
              </a:rPr>
              <a:t>array_name</a:t>
            </a:r>
            <a:r>
              <a:rPr lang="en-IN" sz="2000" b="1" dirty="0" smtClean="0">
                <a:solidFill>
                  <a:schemeClr val="tx1"/>
                </a:solidFill>
              </a:rPr>
              <a:t> [</a:t>
            </a:r>
            <a:r>
              <a:rPr lang="en-IN" sz="2000" b="1" dirty="0" smtClean="0">
                <a:solidFill>
                  <a:srgbClr val="FF0000"/>
                </a:solidFill>
              </a:rPr>
              <a:t>index</a:t>
            </a:r>
            <a:r>
              <a:rPr lang="en-IN" sz="2000" b="1" dirty="0" smtClean="0">
                <a:solidFill>
                  <a:schemeClr val="tx1"/>
                </a:solidFill>
              </a:rPr>
              <a:t>]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All array have 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  <a:r>
              <a:rPr lang="en-IN" sz="2000" b="1" dirty="0" smtClean="0">
                <a:solidFill>
                  <a:schemeClr val="tx1"/>
                </a:solidFill>
              </a:rPr>
              <a:t> is the </a:t>
            </a:r>
            <a:r>
              <a:rPr lang="en-IN" sz="2000" b="1" dirty="0" smtClean="0">
                <a:solidFill>
                  <a:srgbClr val="FF0000"/>
                </a:solidFill>
              </a:rPr>
              <a:t>index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1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st</a:t>
            </a:r>
            <a:r>
              <a:rPr lang="en-IN" sz="2000" b="1" dirty="0" smtClean="0">
                <a:solidFill>
                  <a:srgbClr val="FF0000"/>
                </a:solidFill>
              </a:rPr>
              <a:t> element</a:t>
            </a:r>
            <a:r>
              <a:rPr lang="en-IN" sz="2000" b="1" dirty="0" smtClean="0">
                <a:solidFill>
                  <a:schemeClr val="tx1"/>
                </a:solidFill>
              </a:rPr>
              <a:t>. Called “</a:t>
            </a:r>
            <a:r>
              <a:rPr lang="en-IN" sz="2000" b="1" dirty="0" smtClean="0">
                <a:solidFill>
                  <a:srgbClr val="FF0000"/>
                </a:solidFill>
              </a:rPr>
              <a:t>base index”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If an array have “</a:t>
            </a:r>
            <a:r>
              <a:rPr lang="en-IN" sz="2000" b="1" dirty="0" smtClean="0">
                <a:solidFill>
                  <a:srgbClr val="FF0000"/>
                </a:solidFill>
              </a:rPr>
              <a:t>N</a:t>
            </a:r>
            <a:r>
              <a:rPr lang="en-IN" sz="2000" b="1" dirty="0" smtClean="0">
                <a:solidFill>
                  <a:schemeClr val="tx1"/>
                </a:solidFill>
              </a:rPr>
              <a:t>” elements, then the </a:t>
            </a:r>
            <a:r>
              <a:rPr lang="en-IN" sz="2000" b="1" dirty="0" smtClean="0">
                <a:solidFill>
                  <a:srgbClr val="FF0000"/>
                </a:solidFill>
              </a:rPr>
              <a:t>last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element</a:t>
            </a:r>
            <a:r>
              <a:rPr lang="en-IN" sz="2000" b="1" dirty="0" smtClean="0">
                <a:solidFill>
                  <a:schemeClr val="tx1"/>
                </a:solidFill>
              </a:rPr>
              <a:t> index is “</a:t>
            </a:r>
            <a:r>
              <a:rPr lang="en-IN" sz="2000" b="1" dirty="0" smtClean="0">
                <a:solidFill>
                  <a:srgbClr val="FF0000"/>
                </a:solidFill>
              </a:rPr>
              <a:t>N – 1</a:t>
            </a:r>
            <a:r>
              <a:rPr lang="en-IN" sz="2000" b="1" dirty="0" smtClean="0">
                <a:solidFill>
                  <a:schemeClr val="tx1"/>
                </a:solidFill>
              </a:rPr>
              <a:t>”</a:t>
            </a: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12" y="476192"/>
            <a:ext cx="60960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2</a:t>
            </a:r>
            <a:r>
              <a:rPr lang="en-IN" dirty="0" smtClean="0">
                <a:solidFill>
                  <a:schemeClr val="tx1"/>
                </a:solidFill>
              </a:rPr>
              <a:t>) Binary 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Used in </a:t>
            </a:r>
            <a:r>
              <a:rPr lang="en-IN" sz="2000" b="1" dirty="0" smtClean="0">
                <a:solidFill>
                  <a:srgbClr val="FF0000"/>
                </a:solidFill>
              </a:rPr>
              <a:t>large arrays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More </a:t>
            </a:r>
            <a:r>
              <a:rPr lang="en-IN" sz="2000" b="1" dirty="0" smtClean="0">
                <a:solidFill>
                  <a:srgbClr val="FF0000"/>
                </a:solidFill>
              </a:rPr>
              <a:t>efficient</a:t>
            </a:r>
            <a:r>
              <a:rPr lang="en-IN" sz="2000" b="1" dirty="0" smtClean="0">
                <a:solidFill>
                  <a:schemeClr val="tx1"/>
                </a:solidFill>
              </a:rPr>
              <a:t> search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Fast</a:t>
            </a:r>
            <a:r>
              <a:rPr lang="en-IN" sz="2000" b="1" dirty="0" smtClean="0">
                <a:solidFill>
                  <a:schemeClr val="tx1"/>
                </a:solidFill>
              </a:rPr>
              <a:t> searching than others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It works only in </a:t>
            </a:r>
            <a:r>
              <a:rPr lang="en-IN" sz="2000" b="1" dirty="0" smtClean="0">
                <a:solidFill>
                  <a:srgbClr val="FF0000"/>
                </a:solidFill>
              </a:rPr>
              <a:t>sorted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arrays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035424"/>
            <a:ext cx="9348063" cy="3992381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Search a sorted array by repeatedly dividing the search interval in half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Begin with an interval covering the whole array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If the search value is less than the middle item, narrow the interval to the lower half. Otherwise narrow it to the upper half.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To calculate middle index 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mid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= (low + high) / 2;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Integer part only taken 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(0 + 9) / 2  = </a:t>
            </a:r>
            <a:r>
              <a:rPr lang="en-IN" sz="2000" b="1" dirty="0" smtClean="0">
                <a:solidFill>
                  <a:srgbClr val="FF0000"/>
                </a:solidFill>
              </a:rPr>
              <a:t>4.</a:t>
            </a:r>
            <a:r>
              <a:rPr lang="en-IN" sz="2000" b="1" dirty="0" smtClean="0">
                <a:solidFill>
                  <a:schemeClr val="tx1"/>
                </a:solidFill>
              </a:rPr>
              <a:t>5  = </a:t>
            </a:r>
            <a:r>
              <a:rPr lang="en-IN" sz="2000" b="1" dirty="0" smtClean="0">
                <a:solidFill>
                  <a:srgbClr val="FF0000"/>
                </a:solidFill>
              </a:rPr>
              <a:t>4</a:t>
            </a:r>
          </a:p>
          <a:p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489" y="4495264"/>
            <a:ext cx="4824132" cy="162273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92"/>
          <a:stretch/>
        </p:blipFill>
        <p:spPr>
          <a:xfrm>
            <a:off x="4131609" y="624111"/>
            <a:ext cx="5219700" cy="537327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02859" y="1931895"/>
            <a:ext cx="7745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2859" y="3303495"/>
            <a:ext cx="7745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02859" y="4849907"/>
            <a:ext cx="7745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02859" y="6221507"/>
            <a:ext cx="7745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41458" y="1994649"/>
            <a:ext cx="1636059" cy="14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923428" y="3404349"/>
            <a:ext cx="1636059" cy="14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55591" y="4955746"/>
            <a:ext cx="1636059" cy="14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119532" y="899718"/>
            <a:ext cx="1636059" cy="14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9351308" y="904470"/>
            <a:ext cx="238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Mid = (0 + 9) / 2 </a:t>
            </a:r>
          </a:p>
          <a:p>
            <a:r>
              <a:rPr lang="en-IN" dirty="0" smtClean="0"/>
              <a:t>Mid = 4.5</a:t>
            </a:r>
          </a:p>
          <a:p>
            <a:r>
              <a:rPr lang="en-IN" dirty="0" smtClean="0"/>
              <a:t>Mid = 4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391650" y="2427229"/>
            <a:ext cx="238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Mid = (5 + 9) / 2 </a:t>
            </a:r>
          </a:p>
          <a:p>
            <a:r>
              <a:rPr lang="en-IN" dirty="0" smtClean="0"/>
              <a:t>Mid =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51308" y="3701126"/>
            <a:ext cx="238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Mid = (5 + 6) / 2 </a:t>
            </a:r>
          </a:p>
          <a:p>
            <a:r>
              <a:rPr lang="en-IN" dirty="0" smtClean="0"/>
              <a:t>Mid = 5.5</a:t>
            </a:r>
          </a:p>
          <a:p>
            <a:r>
              <a:rPr lang="en-IN" dirty="0" smtClean="0"/>
              <a:t>Mid =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91650" y="5151656"/>
            <a:ext cx="23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Low = High</a:t>
            </a:r>
          </a:p>
        </p:txBody>
      </p:sp>
    </p:spTree>
    <p:extLst>
      <p:ext uri="{BB962C8B-B14F-4D97-AF65-F5344CB8AC3E}">
        <p14:creationId xmlns:p14="http://schemas.microsoft.com/office/powerpoint/2010/main" val="30691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Insertion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519516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is the operation to </a:t>
            </a:r>
            <a:r>
              <a:rPr lang="en-IN" sz="2000" b="1" dirty="0" smtClean="0">
                <a:solidFill>
                  <a:srgbClr val="FF0000"/>
                </a:solidFill>
              </a:rPr>
              <a:t>insert</a:t>
            </a:r>
            <a:r>
              <a:rPr lang="en-IN" sz="2000" b="1" dirty="0" smtClean="0">
                <a:solidFill>
                  <a:schemeClr val="tx1"/>
                </a:solidFill>
              </a:rPr>
              <a:t> one or more data elements into an array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Based on the requirements, new data can be added at </a:t>
            </a:r>
            <a:r>
              <a:rPr lang="en-IN" sz="2000" b="1" dirty="0" smtClean="0">
                <a:solidFill>
                  <a:srgbClr val="FF0000"/>
                </a:solidFill>
              </a:rPr>
              <a:t>beginning</a:t>
            </a:r>
            <a:r>
              <a:rPr lang="en-IN" sz="2000" b="1" dirty="0" smtClean="0">
                <a:solidFill>
                  <a:schemeClr val="tx1"/>
                </a:solidFill>
              </a:rPr>
              <a:t>, </a:t>
            </a:r>
            <a:r>
              <a:rPr lang="en-IN" sz="2000" b="1" dirty="0" smtClean="0">
                <a:solidFill>
                  <a:srgbClr val="FF0000"/>
                </a:solidFill>
              </a:rPr>
              <a:t>end</a:t>
            </a:r>
            <a:r>
              <a:rPr lang="en-IN" sz="2000" b="1" dirty="0" smtClean="0">
                <a:solidFill>
                  <a:schemeClr val="tx1"/>
                </a:solidFill>
              </a:rPr>
              <a:t> or </a:t>
            </a:r>
            <a:r>
              <a:rPr lang="en-IN" sz="2000" b="1" dirty="0" smtClean="0">
                <a:solidFill>
                  <a:srgbClr val="FF0000"/>
                </a:solidFill>
              </a:rPr>
              <a:t>any given index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01" y="3164039"/>
            <a:ext cx="36861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Deletion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519516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is the operation to </a:t>
            </a:r>
            <a:r>
              <a:rPr lang="en-IN" sz="2000" b="1" dirty="0" smtClean="0">
                <a:solidFill>
                  <a:srgbClr val="FF0000"/>
                </a:solidFill>
              </a:rPr>
              <a:t>remove </a:t>
            </a:r>
            <a:r>
              <a:rPr lang="en-IN" sz="2000" b="1" dirty="0" smtClean="0">
                <a:solidFill>
                  <a:schemeClr val="tx1"/>
                </a:solidFill>
              </a:rPr>
              <a:t>one or more data elements from an array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Based on the requirements, data can be removed at </a:t>
            </a:r>
            <a:r>
              <a:rPr lang="en-IN" sz="2000" b="1" dirty="0" smtClean="0">
                <a:solidFill>
                  <a:srgbClr val="FF0000"/>
                </a:solidFill>
              </a:rPr>
              <a:t>beginning</a:t>
            </a:r>
            <a:r>
              <a:rPr lang="en-IN" sz="2000" b="1" dirty="0" smtClean="0">
                <a:solidFill>
                  <a:schemeClr val="tx1"/>
                </a:solidFill>
              </a:rPr>
              <a:t>, </a:t>
            </a:r>
            <a:r>
              <a:rPr lang="en-IN" sz="2000" b="1" dirty="0" smtClean="0">
                <a:solidFill>
                  <a:srgbClr val="FF0000"/>
                </a:solidFill>
              </a:rPr>
              <a:t>end</a:t>
            </a:r>
            <a:r>
              <a:rPr lang="en-IN" sz="2000" b="1" dirty="0" smtClean="0">
                <a:solidFill>
                  <a:schemeClr val="tx1"/>
                </a:solidFill>
              </a:rPr>
              <a:t> or </a:t>
            </a:r>
            <a:r>
              <a:rPr lang="en-IN" sz="2000" b="1" dirty="0" smtClean="0">
                <a:solidFill>
                  <a:srgbClr val="FF0000"/>
                </a:solidFill>
              </a:rPr>
              <a:t>any given index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3034832"/>
            <a:ext cx="2724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Merging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is the operation to </a:t>
            </a:r>
            <a:r>
              <a:rPr lang="en-IN" sz="2000" b="1" dirty="0" smtClean="0">
                <a:solidFill>
                  <a:srgbClr val="FF0000"/>
                </a:solidFill>
              </a:rPr>
              <a:t>adding </a:t>
            </a:r>
            <a:r>
              <a:rPr lang="en-IN" sz="2000" b="1" dirty="0" smtClean="0">
                <a:solidFill>
                  <a:schemeClr val="tx1"/>
                </a:solidFill>
              </a:rPr>
              <a:t>or </a:t>
            </a:r>
            <a:r>
              <a:rPr lang="en-IN" sz="2000" b="1" dirty="0" smtClean="0">
                <a:solidFill>
                  <a:srgbClr val="FF0000"/>
                </a:solidFill>
              </a:rPr>
              <a:t>concatenate</a:t>
            </a:r>
            <a:r>
              <a:rPr lang="en-IN" sz="2000" b="1" dirty="0" smtClean="0">
                <a:solidFill>
                  <a:schemeClr val="tx1"/>
                </a:solidFill>
              </a:rPr>
              <a:t> one array element with another array element.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33" y="3383282"/>
            <a:ext cx="5353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156" y="1560394"/>
            <a:ext cx="8915400" cy="6914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err="1">
                <a:solidFill>
                  <a:schemeClr val="tx1"/>
                </a:solidFill>
              </a:rPr>
              <a:t>i</a:t>
            </a:r>
            <a:r>
              <a:rPr lang="en-GB" sz="2400" b="1" dirty="0" err="1" smtClean="0">
                <a:solidFill>
                  <a:schemeClr val="tx1"/>
                </a:solidFill>
              </a:rPr>
              <a:t>nt</a:t>
            </a:r>
            <a:r>
              <a:rPr lang="en-GB" sz="2400" b="1" dirty="0" smtClean="0">
                <a:solidFill>
                  <a:schemeClr val="tx1"/>
                </a:solidFill>
              </a:rPr>
              <a:t>  mark [ 20 , 35 , 68 , 200 , 50 ]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405118" y="2231409"/>
            <a:ext cx="3957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2134" y="2361060"/>
            <a:ext cx="1733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Array Name</a:t>
            </a:r>
            <a:endParaRPr lang="en-GB" sz="16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691720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346813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974610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670645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325738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5086" y="3384642"/>
            <a:ext cx="5390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Index : 	        </a:t>
            </a:r>
            <a:r>
              <a:rPr lang="en-GB" sz="1600" b="1" dirty="0" smtClean="0">
                <a:solidFill>
                  <a:srgbClr val="FF0000"/>
                </a:solidFill>
              </a:rPr>
              <a:t>0	    1	      2	  3          4</a:t>
            </a:r>
            <a:r>
              <a:rPr lang="en-GB" sz="1600" b="1" dirty="0" smtClean="0"/>
              <a:t>	</a:t>
            </a:r>
            <a:endParaRPr lang="en-GB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39238" y="3725838"/>
            <a:ext cx="181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Base </a:t>
            </a:r>
          </a:p>
          <a:p>
            <a:pPr algn="ctr"/>
            <a:r>
              <a:rPr lang="en-GB" b="1" dirty="0" smtClean="0"/>
              <a:t>index</a:t>
            </a:r>
            <a:endParaRPr lang="en-GB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326340" y="5213445"/>
            <a:ext cx="7506269" cy="1064526"/>
            <a:chOff x="2292824" y="5486400"/>
            <a:chExt cx="7506269" cy="1064526"/>
          </a:xfrm>
        </p:grpSpPr>
        <p:sp>
          <p:nvSpPr>
            <p:cNvPr id="22" name="TextBox 21"/>
            <p:cNvSpPr txBox="1"/>
            <p:nvPr/>
          </p:nvSpPr>
          <p:spPr>
            <a:xfrm>
              <a:off x="3084396" y="5568285"/>
              <a:ext cx="67146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		N = 5 , </a:t>
              </a:r>
            </a:p>
            <a:p>
              <a:r>
                <a:rPr lang="en-GB" b="1" dirty="0" smtClean="0"/>
                <a:t>then last index 		N -1 = 5 – 1</a:t>
              </a:r>
            </a:p>
            <a:p>
              <a:r>
                <a:rPr lang="en-GB" b="1" dirty="0" smtClean="0"/>
                <a:t>					        = </a:t>
              </a:r>
              <a:r>
                <a:rPr lang="en-GB" b="1" dirty="0" smtClean="0">
                  <a:solidFill>
                    <a:srgbClr val="FF0000"/>
                  </a:solidFill>
                </a:rPr>
                <a:t>4 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92824" y="5486400"/>
              <a:ext cx="5936776" cy="1064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Defining Array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654" y="1655299"/>
            <a:ext cx="19286051" cy="3777622"/>
          </a:xfrm>
        </p:spPr>
        <p:txBody>
          <a:bodyPr numCol="2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Array must declare before using it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Maximum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C00000"/>
                </a:solidFill>
              </a:rPr>
              <a:t>number</a:t>
            </a:r>
            <a:r>
              <a:rPr lang="en-IN" sz="2000" b="1" dirty="0" smtClean="0">
                <a:solidFill>
                  <a:schemeClr val="tx1"/>
                </a:solidFill>
              </a:rPr>
              <a:t> of elements an array can </a:t>
            </a:r>
            <a:r>
              <a:rPr lang="en-IN" sz="2000" b="1" dirty="0" smtClean="0">
                <a:solidFill>
                  <a:srgbClr val="C00000"/>
                </a:solidFill>
              </a:rPr>
              <a:t>hold</a:t>
            </a:r>
            <a:r>
              <a:rPr lang="en-IN" sz="2000" b="1" dirty="0" smtClean="0">
                <a:solidFill>
                  <a:schemeClr val="tx1"/>
                </a:solidFill>
              </a:rPr>
              <a:t> depends upon the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 </a:t>
            </a:r>
            <a:r>
              <a:rPr lang="en-IN" sz="2000" b="1" dirty="0" smtClean="0">
                <a:solidFill>
                  <a:srgbClr val="C00000"/>
                </a:solidFill>
              </a:rPr>
              <a:t>size</a:t>
            </a:r>
            <a:r>
              <a:rPr lang="en-IN" sz="2000" b="1" dirty="0" smtClean="0">
                <a:solidFill>
                  <a:schemeClr val="tx1"/>
                </a:solidFill>
              </a:rPr>
              <a:t> of an </a:t>
            </a:r>
            <a:r>
              <a:rPr lang="en-IN" sz="2000" b="1" dirty="0" smtClean="0">
                <a:solidFill>
                  <a:srgbClr val="C00000"/>
                </a:solidFill>
              </a:rPr>
              <a:t>array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Syntax :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</a:t>
            </a:r>
            <a:r>
              <a:rPr lang="en-IN" sz="2000" b="1" dirty="0" err="1" smtClean="0">
                <a:solidFill>
                  <a:srgbClr val="00B050"/>
                </a:solidFill>
              </a:rPr>
              <a:t>DataType</a:t>
            </a:r>
            <a:r>
              <a:rPr lang="en-IN" sz="2000" b="1" dirty="0" smtClean="0">
                <a:solidFill>
                  <a:schemeClr val="tx1"/>
                </a:solidFill>
              </a:rPr>
              <a:t>   </a:t>
            </a:r>
            <a:r>
              <a:rPr lang="en-IN" sz="2000" b="1" dirty="0" err="1" smtClean="0">
                <a:solidFill>
                  <a:srgbClr val="7030A0"/>
                </a:solidFill>
              </a:rPr>
              <a:t>ArrayName</a:t>
            </a:r>
            <a:r>
              <a:rPr lang="en-IN" sz="2000" b="1" dirty="0" smtClean="0">
                <a:solidFill>
                  <a:schemeClr val="tx1"/>
                </a:solidFill>
              </a:rPr>
              <a:t>  [  </a:t>
            </a:r>
            <a:r>
              <a:rPr lang="en-IN" sz="2000" b="1" dirty="0" err="1" smtClean="0">
                <a:solidFill>
                  <a:srgbClr val="FF0000"/>
                </a:solidFill>
              </a:rPr>
              <a:t>ArraySize</a:t>
            </a:r>
            <a:r>
              <a:rPr lang="en-IN" sz="2000" b="1" dirty="0" smtClean="0">
                <a:solidFill>
                  <a:schemeClr val="tx1"/>
                </a:solidFill>
              </a:rPr>
              <a:t> ];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	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	</a:t>
            </a:r>
            <a:r>
              <a:rPr lang="en-IN" sz="2000" b="1" dirty="0" smtClean="0">
                <a:solidFill>
                  <a:srgbClr val="7030A0"/>
                </a:solidFill>
              </a:rPr>
              <a:t>Number</a:t>
            </a:r>
            <a:r>
              <a:rPr lang="en-IN" sz="2000" b="1" dirty="0" smtClean="0">
                <a:solidFill>
                  <a:schemeClr val="tx1"/>
                </a:solidFill>
              </a:rPr>
              <a:t> [ </a:t>
            </a:r>
            <a:r>
              <a:rPr lang="en-IN" sz="2000" b="1" dirty="0" smtClean="0">
                <a:solidFill>
                  <a:srgbClr val="FF0000"/>
                </a:solidFill>
              </a:rPr>
              <a:t>4</a:t>
            </a:r>
            <a:r>
              <a:rPr lang="en-IN" sz="2000" b="1" dirty="0" smtClean="0">
                <a:solidFill>
                  <a:schemeClr val="tx1"/>
                </a:solidFill>
              </a:rPr>
              <a:t> ];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5958068" y="4538116"/>
            <a:ext cx="4367619" cy="2036822"/>
            <a:chOff x="7224159" y="3483038"/>
            <a:chExt cx="4367619" cy="20368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7389" y="3483038"/>
              <a:ext cx="3503612" cy="203682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032652" y="4790051"/>
              <a:ext cx="3559126" cy="583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56209" y="4853354"/>
              <a:ext cx="301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   0          1          2          3 </a:t>
              </a:r>
              <a:endParaRPr lang="en-GB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96888" y="3931922"/>
              <a:ext cx="422030" cy="386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56543" y="3931922"/>
              <a:ext cx="422030" cy="386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058402" y="3931922"/>
              <a:ext cx="422030" cy="386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775855" y="3931922"/>
              <a:ext cx="422030" cy="386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4159" y="3961786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Number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Memory Allocation for Array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654" y="1655299"/>
            <a:ext cx="19286051" cy="3777622"/>
          </a:xfrm>
        </p:spPr>
        <p:txBody>
          <a:bodyPr numCol="2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Memory allocation done with the help of </a:t>
            </a:r>
            <a:r>
              <a:rPr lang="en-IN" sz="2000" b="1" dirty="0" smtClean="0">
                <a:solidFill>
                  <a:srgbClr val="FF0000"/>
                </a:solidFill>
              </a:rPr>
              <a:t>data type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Character </a:t>
            </a:r>
            <a:r>
              <a:rPr lang="en-IN" sz="2000" b="1" dirty="0" smtClean="0">
                <a:solidFill>
                  <a:schemeClr val="tx1"/>
                </a:solidFill>
              </a:rPr>
              <a:t>Type array have </a:t>
            </a:r>
            <a:r>
              <a:rPr lang="en-IN" sz="2000" b="1" dirty="0" smtClean="0">
                <a:solidFill>
                  <a:srgbClr val="FF0000"/>
                </a:solidFill>
              </a:rPr>
              <a:t>1</a:t>
            </a:r>
            <a:r>
              <a:rPr lang="en-IN" sz="2000" b="1" dirty="0" smtClean="0">
                <a:solidFill>
                  <a:schemeClr val="tx1"/>
                </a:solidFill>
              </a:rPr>
              <a:t> bytes of memory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Integer</a:t>
            </a:r>
            <a:r>
              <a:rPr lang="en-IN" sz="2000" b="1" dirty="0" smtClean="0">
                <a:solidFill>
                  <a:schemeClr val="tx1"/>
                </a:solidFill>
              </a:rPr>
              <a:t>  Type array have </a:t>
            </a:r>
            <a:r>
              <a:rPr lang="en-IN" sz="2000" b="1" dirty="0" smtClean="0">
                <a:solidFill>
                  <a:srgbClr val="FF0000"/>
                </a:solidFill>
              </a:rPr>
              <a:t>2</a:t>
            </a:r>
            <a:r>
              <a:rPr lang="en-IN" sz="2000" b="1" dirty="0" smtClean="0">
                <a:solidFill>
                  <a:schemeClr val="tx1"/>
                </a:solidFill>
              </a:rPr>
              <a:t> bytes of memory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Floating Point </a:t>
            </a:r>
            <a:r>
              <a:rPr lang="en-IN" sz="2000" b="1" dirty="0" smtClean="0">
                <a:solidFill>
                  <a:schemeClr val="tx1"/>
                </a:solidFill>
              </a:rPr>
              <a:t>Type array have  bytes of memory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Example  : 	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	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	</a:t>
            </a:r>
            <a:r>
              <a:rPr lang="en-IN" sz="2000" b="1" dirty="0" smtClean="0">
                <a:solidFill>
                  <a:srgbClr val="7030A0"/>
                </a:solidFill>
              </a:rPr>
              <a:t>Number</a:t>
            </a:r>
            <a:r>
              <a:rPr lang="en-IN" sz="2000" b="1" dirty="0" smtClean="0">
                <a:solidFill>
                  <a:schemeClr val="tx1"/>
                </a:solidFill>
              </a:rPr>
              <a:t> [ </a:t>
            </a:r>
            <a:r>
              <a:rPr lang="en-IN" sz="2000" b="1" dirty="0" smtClean="0">
                <a:solidFill>
                  <a:srgbClr val="FF0000"/>
                </a:solidFill>
              </a:rPr>
              <a:t>4</a:t>
            </a:r>
            <a:r>
              <a:rPr lang="en-IN" sz="2000" b="1" dirty="0" smtClean="0">
                <a:solidFill>
                  <a:schemeClr val="tx1"/>
                </a:solidFill>
              </a:rPr>
              <a:t> ];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3221502" y="4923692"/>
            <a:ext cx="4501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797083" y="4923692"/>
            <a:ext cx="4501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3027" y="5261317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</a:t>
            </a:r>
            <a:r>
              <a:rPr lang="en-GB" b="1" dirty="0" smtClean="0"/>
              <a:t> byte      x         </a:t>
            </a:r>
            <a:r>
              <a:rPr lang="en-GB" b="1" dirty="0" smtClean="0">
                <a:solidFill>
                  <a:srgbClr val="FF0000"/>
                </a:solidFill>
              </a:rPr>
              <a:t>4</a:t>
            </a:r>
            <a:r>
              <a:rPr lang="en-GB" b="1" dirty="0" smtClean="0"/>
              <a:t>    =  </a:t>
            </a:r>
            <a:r>
              <a:rPr lang="en-GB" b="1" dirty="0" smtClean="0">
                <a:solidFill>
                  <a:srgbClr val="FF0000"/>
                </a:solidFill>
              </a:rPr>
              <a:t>8</a:t>
            </a:r>
            <a:r>
              <a:rPr lang="en-GB" b="1" dirty="0" smtClean="0"/>
              <a:t> byte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Array Initialization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654" y="1655299"/>
            <a:ext cx="19286051" cy="3777622"/>
          </a:xfrm>
        </p:spPr>
        <p:txBody>
          <a:bodyPr numCol="2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It is the </a:t>
            </a:r>
            <a:r>
              <a:rPr lang="en-IN" sz="2000" b="1" dirty="0" smtClean="0">
                <a:solidFill>
                  <a:srgbClr val="FF0000"/>
                </a:solidFill>
              </a:rPr>
              <a:t>process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storing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initial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values</a:t>
            </a:r>
            <a:r>
              <a:rPr lang="en-IN" sz="2000" b="1" dirty="0" smtClean="0">
                <a:solidFill>
                  <a:schemeClr val="tx1"/>
                </a:solidFill>
              </a:rPr>
              <a:t> into the array memory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Syntax :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	</a:t>
            </a:r>
            <a:r>
              <a:rPr lang="en-IN" sz="2000" b="1" dirty="0" err="1" smtClean="0">
                <a:solidFill>
                  <a:schemeClr val="tx1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item</a:t>
            </a:r>
            <a:r>
              <a:rPr lang="en-IN" sz="2000" b="1" dirty="0" smtClean="0">
                <a:solidFill>
                  <a:schemeClr val="tx1"/>
                </a:solidFill>
              </a:rPr>
              <a:t>[ 3 ]   =   { 10 , 5 , 25 } ;</a:t>
            </a: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	</a:t>
            </a:r>
            <a:r>
              <a:rPr lang="en-IN" sz="2000" b="1" dirty="0" err="1" smtClean="0">
                <a:solidFill>
                  <a:schemeClr val="tx1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item</a:t>
            </a:r>
            <a:r>
              <a:rPr lang="en-IN" sz="2000" b="1" dirty="0" smtClean="0">
                <a:solidFill>
                  <a:schemeClr val="tx1"/>
                </a:solidFill>
              </a:rPr>
              <a:t>[ 5 ]   =   { 10 , 5 , 25 } ;</a:t>
            </a: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87" y="2385541"/>
            <a:ext cx="4020598" cy="1582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57403" y="2124221"/>
            <a:ext cx="4431323" cy="407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455877" y="3038621"/>
            <a:ext cx="4431323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336260" y="2321169"/>
            <a:ext cx="2297722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802886" y="2630659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337458" y="2602524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900166" y="2616592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23163" y="2616592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10      5     25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0719588" y="4199208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018591" y="4199208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404" y="3201467"/>
            <a:ext cx="4020598" cy="158220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132320" y="3165231"/>
            <a:ext cx="4431323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230794" y="3854547"/>
            <a:ext cx="4431323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0199078" y="3137095"/>
            <a:ext cx="1280160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577803" y="3446585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112375" y="3418450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8675083" y="3432518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7498080" y="3432518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10      5     25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186205" y="3502853"/>
            <a:ext cx="393894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34845" y="3559124"/>
            <a:ext cx="393894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Accessing the elements of an array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802886" y="2630659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337458" y="2602524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900166" y="2616592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0719588" y="4199208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018591" y="4199208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0199078" y="3137095"/>
            <a:ext cx="1280160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577803" y="3446585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112375" y="3418450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8675083" y="3432518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9186205" y="3502853"/>
            <a:ext cx="393894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34845" y="3559124"/>
            <a:ext cx="393894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It is the way of storing elements in to an array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An element is accessed by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indexing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 the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array name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; it is done by placing the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index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 of the element with in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square brackets [ ]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GB" sz="2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 item[3] = 10 ;</a:t>
            </a:r>
          </a:p>
        </p:txBody>
      </p:sp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Accessing </a:t>
            </a:r>
            <a:r>
              <a:rPr lang="en-IN" dirty="0" smtClean="0">
                <a:solidFill>
                  <a:schemeClr val="tx1"/>
                </a:solidFill>
              </a:rPr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082" y="1801906"/>
            <a:ext cx="8223530" cy="4921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0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a[10] = {10, 11, 34, 55, 26 } ;</a:t>
            </a:r>
          </a:p>
          <a:p>
            <a:pPr marL="457200" indent="-457200">
              <a:buFont typeface="+mj-lt"/>
              <a:buAutoNum type="arabicParenR"/>
            </a:pPr>
            <a:endParaRPr lang="en-IN" sz="20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a[ ] 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{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34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, 55, 26 } ;</a:t>
            </a:r>
          </a:p>
          <a:p>
            <a:pPr marL="457200" indent="-457200">
              <a:buFont typeface="+mj-lt"/>
              <a:buAutoNum type="arabicParenR"/>
            </a:pPr>
            <a:endParaRPr lang="en-IN" sz="20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a[0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10, a[1] 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11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 ,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a[2] 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34 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; </a:t>
            </a:r>
            <a:endParaRPr lang="en-IN" sz="20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endParaRPr lang="en-IN" sz="20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a[10];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for (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= 0;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&lt; 10 ; 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++)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		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		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cin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&gt;&gt; a[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] 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IN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6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907</Words>
  <Application>Microsoft Office PowerPoint</Application>
  <PresentationFormat>Widescreen</PresentationFormat>
  <Paragraphs>223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 Unicode MS</vt:lpstr>
      <vt:lpstr>Arial</vt:lpstr>
      <vt:lpstr>Century Gothic</vt:lpstr>
      <vt:lpstr>Poppins</vt:lpstr>
      <vt:lpstr>Wingdings 3</vt:lpstr>
      <vt:lpstr>Wisp</vt:lpstr>
      <vt:lpstr>Arrays</vt:lpstr>
      <vt:lpstr>Arrays </vt:lpstr>
      <vt:lpstr>Arrays  And Needs</vt:lpstr>
      <vt:lpstr>PowerPoint Presentation</vt:lpstr>
      <vt:lpstr>Defining Array</vt:lpstr>
      <vt:lpstr>Memory Allocation for Array</vt:lpstr>
      <vt:lpstr>Array Initialization</vt:lpstr>
      <vt:lpstr>Accessing the elements of an array</vt:lpstr>
      <vt:lpstr>Accessing methods</vt:lpstr>
      <vt:lpstr>Arrays Types</vt:lpstr>
      <vt:lpstr>Int array</vt:lpstr>
      <vt:lpstr>Char array</vt:lpstr>
      <vt:lpstr>Arrays Operations</vt:lpstr>
      <vt:lpstr>Simple Arrays Operations</vt:lpstr>
      <vt:lpstr>Traversal</vt:lpstr>
      <vt:lpstr>PowerPoint Presentation</vt:lpstr>
      <vt:lpstr>Sorting</vt:lpstr>
      <vt:lpstr>1) Selection Sorting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2) Bubble Sorting</vt:lpstr>
      <vt:lpstr>PowerPoint Presentation</vt:lpstr>
      <vt:lpstr>PowerPoint Presentation</vt:lpstr>
      <vt:lpstr>Searching</vt:lpstr>
      <vt:lpstr>1) Linear Search</vt:lpstr>
      <vt:lpstr>PowerPoint Presentation</vt:lpstr>
      <vt:lpstr>2) Binary Search</vt:lpstr>
      <vt:lpstr>PowerPoint Presentation</vt:lpstr>
      <vt:lpstr>PowerPoint Presentation</vt:lpstr>
      <vt:lpstr>PowerPoint Presentation</vt:lpstr>
      <vt:lpstr>Insertion</vt:lpstr>
      <vt:lpstr>PowerPoint Presentation</vt:lpstr>
      <vt:lpstr>Deletion</vt:lpstr>
      <vt:lpstr>PowerPoint Presentation</vt:lpstr>
      <vt:lpstr>Merging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&amp; Boolean Algebra</dc:title>
  <dc:creator>Windows User</dc:creator>
  <cp:lastModifiedBy>Windows User</cp:lastModifiedBy>
  <cp:revision>164</cp:revision>
  <dcterms:created xsi:type="dcterms:W3CDTF">2020-05-15T11:23:56Z</dcterms:created>
  <dcterms:modified xsi:type="dcterms:W3CDTF">2021-07-05T04:30:07Z</dcterms:modified>
</cp:coreProperties>
</file>