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63" r:id="rId3"/>
    <p:sldId id="374" r:id="rId4"/>
    <p:sldId id="388" r:id="rId5"/>
    <p:sldId id="375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76" r:id="rId16"/>
    <p:sldId id="392" r:id="rId17"/>
    <p:sldId id="389" r:id="rId18"/>
    <p:sldId id="390" r:id="rId19"/>
    <p:sldId id="391" r:id="rId20"/>
    <p:sldId id="393" r:id="rId21"/>
    <p:sldId id="406" r:id="rId22"/>
    <p:sldId id="394" r:id="rId23"/>
    <p:sldId id="395" r:id="rId24"/>
    <p:sldId id="396" r:id="rId25"/>
    <p:sldId id="397" r:id="rId26"/>
    <p:sldId id="398" r:id="rId27"/>
    <p:sldId id="405" r:id="rId28"/>
    <p:sldId id="399" r:id="rId29"/>
    <p:sldId id="401" r:id="rId30"/>
    <p:sldId id="403" r:id="rId31"/>
    <p:sldId id="400" r:id="rId32"/>
    <p:sldId id="402" r:id="rId33"/>
    <p:sldId id="404" r:id="rId34"/>
    <p:sldId id="407" r:id="rId35"/>
    <p:sldId id="408" r:id="rId36"/>
    <p:sldId id="409" r:id="rId37"/>
    <p:sldId id="410" r:id="rId38"/>
    <p:sldId id="412" r:id="rId39"/>
    <p:sldId id="411" r:id="rId40"/>
    <p:sldId id="330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AA02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6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07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7090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378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5473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31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3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3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00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1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1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0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3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88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1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6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Poppins"/>
              </a:rPr>
              <a:t>Data Type and Operators</a:t>
            </a:r>
            <a:endParaRPr lang="en-IN" dirty="0">
              <a:latin typeface="Poppi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011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116106"/>
            <a:ext cx="8911687" cy="788894"/>
          </a:xfrm>
        </p:spPr>
        <p:txBody>
          <a:bodyPr/>
          <a:lstStyle/>
          <a:p>
            <a:r>
              <a:rPr lang="en-IN" dirty="0"/>
              <a:t>Character </a:t>
            </a:r>
            <a:r>
              <a:rPr lang="en-IN" dirty="0" smtClean="0"/>
              <a:t>( </a:t>
            </a:r>
            <a:r>
              <a:rPr lang="en-IN" dirty="0" smtClean="0">
                <a:solidFill>
                  <a:srgbClr val="FF0000"/>
                </a:solidFill>
              </a:rPr>
              <a:t>char</a:t>
            </a:r>
            <a:r>
              <a:rPr lang="en-IN" dirty="0" smtClean="0"/>
              <a:t> 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4500" indent="-444500">
              <a:buClr>
                <a:srgbClr val="FF0000"/>
              </a:buClr>
              <a:buFont typeface="Symbol" panose="05050102010706020507" pitchFamily="18" charset="2"/>
              <a:buChar char=""/>
            </a:pPr>
            <a:r>
              <a:rPr lang="en-US" sz="2000" b="1" dirty="0" smtClean="0">
                <a:solidFill>
                  <a:schemeClr val="tx1"/>
                </a:solidFill>
              </a:rPr>
              <a:t>used </a:t>
            </a:r>
            <a:r>
              <a:rPr lang="en-US" sz="2000" b="1" dirty="0">
                <a:solidFill>
                  <a:schemeClr val="tx1"/>
                </a:solidFill>
              </a:rPr>
              <a:t>to store a character value. ( letters ) </a:t>
            </a:r>
          </a:p>
          <a:p>
            <a:pPr marL="444500" indent="-444500">
              <a:buClr>
                <a:srgbClr val="FF0000"/>
              </a:buClr>
              <a:buFont typeface="Symbol" panose="05050102010706020507" pitchFamily="18" charset="2"/>
              <a:buChar char=""/>
            </a:pPr>
            <a:r>
              <a:rPr lang="en-US" sz="2000" b="1" dirty="0">
                <a:solidFill>
                  <a:schemeClr val="tx1"/>
                </a:solidFill>
              </a:rPr>
              <a:t>Character literals are written in single quotes, like this: 'A' </a:t>
            </a:r>
          </a:p>
          <a:p>
            <a:pPr marL="444500" indent="-444500">
              <a:buClr>
                <a:srgbClr val="FF0000"/>
              </a:buClr>
              <a:buFont typeface="Symbol" panose="05050102010706020507" pitchFamily="18" charset="2"/>
              <a:buChar char=""/>
            </a:pPr>
            <a:r>
              <a:rPr lang="en-US" sz="2000" b="1" dirty="0">
                <a:solidFill>
                  <a:schemeClr val="tx1"/>
                </a:solidFill>
              </a:rPr>
              <a:t>for multiple characters ( strings )  use double quotes: "ABC“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	Example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:</a:t>
            </a:r>
          </a:p>
          <a:p>
            <a:pPr marL="457200" lvl="1" indent="0">
              <a:buClr>
                <a:srgbClr val="FF0000"/>
              </a:buClr>
              <a:buNone/>
            </a:pPr>
            <a:endParaRPr lang="en-US" sz="20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  <a:p>
            <a:pPr marL="457200" lvl="1" indent="0">
              <a:buClr>
                <a:srgbClr val="FF0000"/>
              </a:buClr>
              <a:buNone/>
            </a:pPr>
            <a:r>
              <a:rPr 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                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char x=‘A’;</a:t>
            </a:r>
          </a:p>
          <a:p>
            <a:pPr marL="457200" lvl="1" indent="0">
              <a:buClr>
                <a:srgbClr val="FF0000"/>
              </a:buClr>
              <a:buNone/>
            </a:pP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  <a:p>
            <a:pPr marL="457200" lvl="1" indent="0">
              <a:buClr>
                <a:srgbClr val="FF0000"/>
              </a:buClr>
              <a:buNone/>
            </a:pP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           char x=“ABC”;  </a:t>
            </a:r>
          </a:p>
          <a:p>
            <a:endParaRPr lang="en-IN" sz="20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567" y="4912944"/>
            <a:ext cx="4038321" cy="8436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992" y="3796542"/>
            <a:ext cx="1095415" cy="8405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52858" y="4145639"/>
            <a:ext cx="948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X</a:t>
            </a:r>
            <a:endParaRPr lang="en-IN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74709" y="5227472"/>
            <a:ext cx="948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X</a:t>
            </a:r>
            <a:endParaRPr lang="en-IN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543935" y="5701841"/>
            <a:ext cx="89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 byte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7549104" y="5706329"/>
            <a:ext cx="89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 byte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8553591" y="5726556"/>
            <a:ext cx="89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 byte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9506094" y="5736077"/>
            <a:ext cx="89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 byte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505856" y="4543648"/>
            <a:ext cx="89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 byte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325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169894"/>
            <a:ext cx="8911687" cy="735106"/>
          </a:xfrm>
        </p:spPr>
        <p:txBody>
          <a:bodyPr/>
          <a:lstStyle/>
          <a:p>
            <a:r>
              <a:rPr lang="en-IN" dirty="0" smtClean="0"/>
              <a:t>Integer (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4500" indent="-444500">
              <a:buClr>
                <a:srgbClr val="FF0000"/>
              </a:buClr>
              <a:buFont typeface="Symbol" panose="05050102010706020507" pitchFamily="18" charset="2"/>
              <a:buChar char=""/>
            </a:pPr>
            <a:r>
              <a:rPr lang="en-US" sz="2000" b="1" dirty="0" smtClean="0">
                <a:solidFill>
                  <a:schemeClr val="tx1"/>
                </a:solidFill>
              </a:rPr>
              <a:t>used </a:t>
            </a:r>
            <a:r>
              <a:rPr lang="en-US" sz="2000" b="1" dirty="0">
                <a:solidFill>
                  <a:schemeClr val="tx1"/>
                </a:solidFill>
              </a:rPr>
              <a:t>to store an integer value. ( numbers ) </a:t>
            </a:r>
          </a:p>
          <a:p>
            <a:pPr marL="444500" indent="-444500">
              <a:buClr>
                <a:srgbClr val="FF0000"/>
              </a:buClr>
              <a:buFont typeface="Symbol" panose="05050102010706020507" pitchFamily="18" charset="2"/>
              <a:buChar char=""/>
            </a:pPr>
            <a:r>
              <a:rPr lang="en-US" sz="2000" b="1" dirty="0">
                <a:solidFill>
                  <a:schemeClr val="tx1"/>
                </a:solidFill>
              </a:rPr>
              <a:t>Not store fractional part  </a:t>
            </a:r>
          </a:p>
          <a:p>
            <a:pPr marL="457200" lvl="1" indent="0">
              <a:buClr>
                <a:srgbClr val="FF0000"/>
              </a:buClr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Example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pPr marL="457200" lvl="1" indent="0">
              <a:buClr>
                <a:srgbClr val="FF0000"/>
              </a:buClr>
              <a:buNone/>
            </a:pPr>
            <a:endParaRPr lang="en-US" sz="20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  <a:p>
            <a:pPr marL="457200" lvl="1" indent="0">
              <a:buClr>
                <a:srgbClr val="FF0000"/>
              </a:buClr>
              <a:buNone/>
            </a:pPr>
            <a:r>
              <a:rPr 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    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int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 x=10;</a:t>
            </a:r>
          </a:p>
          <a:p>
            <a:pPr marL="457200" lvl="1" indent="0">
              <a:buClr>
                <a:srgbClr val="FF0000"/>
              </a:buClr>
              <a:buNone/>
            </a:pP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  <a:p>
            <a:pPr marL="457200" lvl="1" indent="0">
              <a:buClr>
                <a:srgbClr val="FF0000"/>
              </a:buClr>
              <a:buNone/>
            </a:pP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  <a:p>
            <a:pPr marL="457200" lvl="1" indent="0">
              <a:buClr>
                <a:srgbClr val="FF0000"/>
              </a:buClr>
              <a:buNone/>
            </a:pPr>
            <a:r>
              <a:rPr lang="en-US" sz="2000" b="1" dirty="0">
                <a:solidFill>
                  <a:schemeClr val="tx1"/>
                </a:solidFill>
                <a:latin typeface="Arial Unicode MS" panose="020B0604020202020204" pitchFamily="34" charset="-128"/>
              </a:rPr>
              <a:t>     </a:t>
            </a:r>
            <a:r>
              <a:rPr lang="en-US" sz="2000" b="1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Arial Unicode MS" panose="020B0604020202020204" pitchFamily="34" charset="-128"/>
              </a:rPr>
              <a:t> count = 0; </a:t>
            </a: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  <a:p>
            <a:pPr marL="457200" lvl="1" indent="0">
              <a:buClr>
                <a:srgbClr val="FF0000"/>
              </a:buClr>
              <a:buNone/>
            </a:pP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  <a:p>
            <a:pPr marL="457200" lvl="1" indent="0">
              <a:buClr>
                <a:srgbClr val="FF0000"/>
              </a:buClr>
              <a:buNone/>
            </a:pP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  <a:p>
            <a:pPr marL="457200" lvl="1" indent="0">
              <a:buClr>
                <a:srgbClr val="FF0000"/>
              </a:buClr>
              <a:buNone/>
            </a:pP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66333" y="3996370"/>
            <a:ext cx="111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X</a:t>
            </a:r>
            <a:endParaRPr lang="en-IN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273" y="3518949"/>
            <a:ext cx="1266047" cy="10010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669" y="4825615"/>
            <a:ext cx="1221882" cy="9936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27134" y="5248827"/>
            <a:ext cx="1548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Unicode MS" panose="020B0604020202020204" pitchFamily="34" charset="-128"/>
              </a:rPr>
              <a:t>count</a:t>
            </a:r>
            <a:endParaRPr lang="en-IN" sz="4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046912" y="4964073"/>
            <a:ext cx="1080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/>
              <a:t>0</a:t>
            </a:r>
            <a:endParaRPr lang="en-IN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39471" y="5724689"/>
            <a:ext cx="89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  <a:r>
              <a:rPr lang="en-IN" dirty="0" smtClean="0"/>
              <a:t> byte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834709" y="4405473"/>
            <a:ext cx="89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  <a:r>
              <a:rPr lang="en-IN" dirty="0" smtClean="0"/>
              <a:t> byte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16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129552"/>
            <a:ext cx="8911687" cy="775447"/>
          </a:xfrm>
        </p:spPr>
        <p:txBody>
          <a:bodyPr/>
          <a:lstStyle/>
          <a:p>
            <a:r>
              <a:rPr lang="en-IN" dirty="0" smtClean="0"/>
              <a:t>Floating point ( </a:t>
            </a:r>
            <a:r>
              <a:rPr lang="en-IN" dirty="0" smtClean="0">
                <a:solidFill>
                  <a:srgbClr val="FF0000"/>
                </a:solidFill>
              </a:rPr>
              <a:t>float</a:t>
            </a:r>
            <a:r>
              <a:rPr lang="en-IN" dirty="0" smtClean="0"/>
              <a:t> 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4500" indent="-444500">
              <a:buClr>
                <a:srgbClr val="FF0000"/>
              </a:buClr>
              <a:buFont typeface="Symbol" panose="05050102010706020507" pitchFamily="18" charset="2"/>
              <a:buChar char=""/>
            </a:pPr>
            <a:r>
              <a:rPr lang="en-US" sz="2000" b="1" dirty="0" smtClean="0">
                <a:solidFill>
                  <a:schemeClr val="tx1"/>
                </a:solidFill>
              </a:rPr>
              <a:t>used </a:t>
            </a:r>
            <a:r>
              <a:rPr lang="en-US" sz="2000" b="1" dirty="0">
                <a:solidFill>
                  <a:schemeClr val="tx1"/>
                </a:solidFill>
              </a:rPr>
              <a:t>to store an floating point value. ( real numbers ) </a:t>
            </a:r>
          </a:p>
          <a:p>
            <a:pPr marL="444500" indent="-444500">
              <a:buClr>
                <a:srgbClr val="FF0000"/>
              </a:buClr>
              <a:buFont typeface="Symbol" panose="05050102010706020507" pitchFamily="18" charset="2"/>
              <a:buChar char=""/>
            </a:pPr>
            <a:r>
              <a:rPr lang="en-US" sz="2000" b="1" dirty="0">
                <a:solidFill>
                  <a:schemeClr val="tx1"/>
                </a:solidFill>
              </a:rPr>
              <a:t>store fractional part  </a:t>
            </a:r>
          </a:p>
          <a:p>
            <a:pPr marL="457200" lvl="1" indent="0">
              <a:buClr>
                <a:srgbClr val="FF0000"/>
              </a:buClr>
              <a:buNone/>
            </a:pPr>
            <a:r>
              <a:rPr lang="en-US" sz="2000" b="1" dirty="0">
                <a:solidFill>
                  <a:schemeClr val="tx1"/>
                </a:solidFill>
              </a:rPr>
              <a:t>Example:</a:t>
            </a:r>
          </a:p>
          <a:p>
            <a:pPr marL="457200" lvl="1" indent="0">
              <a:buClr>
                <a:srgbClr val="FF0000"/>
              </a:buClr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pPr marL="457200" lvl="1" indent="0">
              <a:buClr>
                <a:srgbClr val="FF0000"/>
              </a:buClr>
              <a:buNone/>
            </a:pP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   float x=10.5;</a:t>
            </a:r>
          </a:p>
          <a:p>
            <a:pPr marL="457200" lvl="1" indent="0">
              <a:buClr>
                <a:srgbClr val="FF0000"/>
              </a:buClr>
              <a:buNone/>
            </a:pP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  <a:p>
            <a:pPr marL="457200" lvl="1" indent="0">
              <a:buClr>
                <a:srgbClr val="FF0000"/>
              </a:buClr>
              <a:buNone/>
            </a:pPr>
            <a:endParaRPr lang="en-US" sz="2000" b="1" dirty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457200" lvl="1" indent="0">
              <a:buClr>
                <a:srgbClr val="FF0000"/>
              </a:buClr>
              <a:buNone/>
            </a:pPr>
            <a:r>
              <a:rPr lang="en-US" sz="2000" b="1" dirty="0">
                <a:solidFill>
                  <a:schemeClr val="tx1"/>
                </a:solidFill>
                <a:latin typeface="Arial Unicode MS" panose="020B0604020202020204" pitchFamily="34" charset="-128"/>
              </a:rPr>
              <a:t> float pi = 3.14; </a:t>
            </a: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  <a:p>
            <a:pPr marL="457200" lvl="1" indent="0">
              <a:buClr>
                <a:srgbClr val="FF0000"/>
              </a:buClr>
              <a:buNone/>
            </a:pP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  <a:p>
            <a:pPr marL="457200" lvl="1" indent="0">
              <a:buClr>
                <a:srgbClr val="FF0000"/>
              </a:buClr>
              <a:buNone/>
            </a:pP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  <a:p>
            <a:pPr marL="457200" lvl="1" indent="0">
              <a:buClr>
                <a:srgbClr val="FF0000"/>
              </a:buClr>
              <a:buNone/>
            </a:pP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92977" y="4109863"/>
            <a:ext cx="146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X</a:t>
            </a:r>
            <a:endParaRPr lang="en-IN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515" y="4857278"/>
            <a:ext cx="1345888" cy="10945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47294" y="5226431"/>
            <a:ext cx="2042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Unicode MS" panose="020B0604020202020204" pitchFamily="34" charset="-128"/>
              </a:rPr>
              <a:t>pi</a:t>
            </a:r>
            <a:endParaRPr lang="en-IN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02531" y="5076085"/>
            <a:ext cx="202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3.14</a:t>
            </a:r>
            <a:endParaRPr lang="en-IN" sz="36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75" y="3607226"/>
            <a:ext cx="1345888" cy="10945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59668" y="3691943"/>
            <a:ext cx="2028945" cy="84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10.5</a:t>
            </a:r>
            <a:r>
              <a:rPr lang="en-IN" sz="4800" b="1" dirty="0" smtClean="0"/>
              <a:t> </a:t>
            </a:r>
            <a:endParaRPr lang="en-IN" sz="4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782319" y="5810417"/>
            <a:ext cx="89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4 byte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777552" y="4534067"/>
            <a:ext cx="89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4 byte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888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143000"/>
            <a:ext cx="8911687" cy="762000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Double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44500" indent="-444500">
              <a:buClr>
                <a:srgbClr val="FF0000"/>
              </a:buClr>
              <a:buFont typeface="Symbol" panose="05050102010706020507" pitchFamily="18" charset="2"/>
              <a:buChar char=""/>
            </a:pPr>
            <a:r>
              <a:rPr lang="en-US" sz="2000" b="1" dirty="0" smtClean="0">
                <a:solidFill>
                  <a:schemeClr val="tx1"/>
                </a:solidFill>
              </a:rPr>
              <a:t>used </a:t>
            </a:r>
            <a:r>
              <a:rPr lang="en-US" sz="2000" b="1" dirty="0">
                <a:solidFill>
                  <a:schemeClr val="tx1"/>
                </a:solidFill>
              </a:rPr>
              <a:t>to store an floating point value. ( real numbers ) </a:t>
            </a:r>
          </a:p>
          <a:p>
            <a:pPr marL="444500" indent="-444500">
              <a:buClr>
                <a:srgbClr val="FF0000"/>
              </a:buClr>
              <a:buFont typeface="Symbol" panose="05050102010706020507" pitchFamily="18" charset="2"/>
              <a:buChar char=""/>
            </a:pPr>
            <a:r>
              <a:rPr lang="en-US" sz="2000" b="1" dirty="0">
                <a:solidFill>
                  <a:schemeClr val="tx1"/>
                </a:solidFill>
              </a:rPr>
              <a:t>store fractional part</a:t>
            </a:r>
          </a:p>
          <a:p>
            <a:pPr marL="444500" indent="-444500">
              <a:buClr>
                <a:srgbClr val="FF0000"/>
              </a:buClr>
              <a:buFont typeface="Symbol" panose="05050102010706020507" pitchFamily="18" charset="2"/>
              <a:buChar char=""/>
            </a:pPr>
            <a:r>
              <a:rPr lang="en-US" sz="2000" b="1" dirty="0">
                <a:solidFill>
                  <a:schemeClr val="tx1"/>
                </a:solidFill>
              </a:rPr>
              <a:t>Double memory of float type  </a:t>
            </a:r>
          </a:p>
          <a:p>
            <a:pPr marL="457200" lvl="1" indent="0">
              <a:buClr>
                <a:srgbClr val="FF0000"/>
              </a:buClr>
              <a:buNone/>
            </a:pPr>
            <a:r>
              <a:rPr lang="en-US" sz="2000" b="1" dirty="0">
                <a:solidFill>
                  <a:schemeClr val="tx1"/>
                </a:solidFill>
              </a:rPr>
              <a:t>Example:</a:t>
            </a:r>
          </a:p>
          <a:p>
            <a:pPr marL="457200" lvl="1" indent="0">
              <a:buClr>
                <a:srgbClr val="FF0000"/>
              </a:buClr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pPr marL="457200" lvl="1" indent="0">
              <a:buClr>
                <a:srgbClr val="FF0000"/>
              </a:buClr>
              <a:buNone/>
            </a:pP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   double x=10.5071;</a:t>
            </a:r>
          </a:p>
          <a:p>
            <a:pPr marL="457200" lvl="1" indent="0">
              <a:buClr>
                <a:srgbClr val="FF0000"/>
              </a:buClr>
              <a:buNone/>
            </a:pP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  <a:p>
            <a:pPr marL="457200" lvl="1" indent="0">
              <a:buClr>
                <a:srgbClr val="FF0000"/>
              </a:buClr>
              <a:buNone/>
            </a:pPr>
            <a:endParaRPr lang="en-US" sz="2000" b="1" dirty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457200" lvl="1" indent="0">
              <a:buClr>
                <a:srgbClr val="FF0000"/>
              </a:buClr>
              <a:buNone/>
            </a:pPr>
            <a:r>
              <a:rPr lang="en-US" sz="2000" b="1" dirty="0">
                <a:solidFill>
                  <a:schemeClr val="tx1"/>
                </a:solidFill>
                <a:latin typeface="Arial Unicode MS" panose="020B0604020202020204" pitchFamily="34" charset="-128"/>
              </a:rPr>
              <a:t> double mark = 20; </a:t>
            </a: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  <a:p>
            <a:pPr marL="457200" lvl="1" indent="0">
              <a:buClr>
                <a:srgbClr val="FF0000"/>
              </a:buClr>
              <a:buNone/>
            </a:pP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  <a:p>
            <a:pPr marL="457200" lvl="1" indent="0">
              <a:buClr>
                <a:srgbClr val="FF0000"/>
              </a:buClr>
              <a:buNone/>
            </a:pP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  <a:p>
            <a:pPr marL="457200" lvl="1" indent="0">
              <a:buClr>
                <a:srgbClr val="FF0000"/>
              </a:buClr>
              <a:buNone/>
            </a:pP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31150" y="4175706"/>
            <a:ext cx="1109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X</a:t>
            </a:r>
            <a:endParaRPr lang="en-IN" sz="32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350" y="5201295"/>
            <a:ext cx="2260586" cy="9915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64667" y="5543031"/>
            <a:ext cx="1545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Unicode MS" panose="020B0604020202020204" pitchFamily="34" charset="-128"/>
              </a:rPr>
              <a:t>mark</a:t>
            </a:r>
            <a:endParaRPr lang="en-IN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850567" y="5320751"/>
            <a:ext cx="2120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20.0000</a:t>
            </a:r>
            <a:endParaRPr lang="en-IN" sz="36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266" y="3773873"/>
            <a:ext cx="2237254" cy="99159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69032" y="3897211"/>
            <a:ext cx="2167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 10.5071</a:t>
            </a:r>
            <a:endParaRPr lang="en-IN" sz="3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189599" y="4637371"/>
            <a:ext cx="89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  <a:r>
              <a:rPr lang="en-IN" dirty="0" smtClean="0"/>
              <a:t> byte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8304836" y="6105930"/>
            <a:ext cx="89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8 byte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237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183340"/>
            <a:ext cx="8911687" cy="721659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Void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44500" indent="-444500">
              <a:buClr>
                <a:srgbClr val="FF0000"/>
              </a:buClr>
              <a:buFont typeface="Symbol" panose="05050102010706020507" pitchFamily="18" charset="2"/>
              <a:buChar char=""/>
            </a:pPr>
            <a:r>
              <a:rPr lang="en-US" sz="2000" b="1" dirty="0" smtClean="0">
                <a:solidFill>
                  <a:schemeClr val="tx1"/>
                </a:solidFill>
              </a:rPr>
              <a:t>used </a:t>
            </a:r>
            <a:r>
              <a:rPr lang="en-US" sz="2000" b="1" dirty="0">
                <a:solidFill>
                  <a:schemeClr val="tx1"/>
                </a:solidFill>
              </a:rPr>
              <a:t>only in function declarations</a:t>
            </a:r>
          </a:p>
          <a:p>
            <a:pPr marL="444500" indent="-444500">
              <a:buClr>
                <a:srgbClr val="FF0000"/>
              </a:buClr>
              <a:buFont typeface="Symbol" panose="05050102010706020507" pitchFamily="18" charset="2"/>
              <a:buChar char=""/>
            </a:pPr>
            <a:r>
              <a:rPr lang="en-US" sz="2000" b="1" dirty="0">
                <a:solidFill>
                  <a:schemeClr val="tx1"/>
                </a:solidFill>
              </a:rPr>
              <a:t>Use zero byte memory</a:t>
            </a:r>
          </a:p>
          <a:p>
            <a:pPr marL="0" indent="0">
              <a:buClr>
                <a:srgbClr val="FF0000"/>
              </a:buClr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pPr marL="457200" lvl="1" indent="0">
              <a:buClr>
                <a:srgbClr val="FF0000"/>
              </a:buClr>
              <a:buNone/>
            </a:pPr>
            <a:r>
              <a:rPr lang="en-US" sz="2000" b="1" dirty="0">
                <a:solidFill>
                  <a:schemeClr val="tx1"/>
                </a:solidFill>
              </a:rPr>
              <a:t>Example:</a:t>
            </a:r>
          </a:p>
          <a:p>
            <a:pPr marL="914400" lvl="2" indent="0">
              <a:buClr>
                <a:srgbClr val="FF0000"/>
              </a:buClr>
              <a:buNone/>
            </a:pP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void </a:t>
            </a:r>
            <a:r>
              <a:rPr 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main()</a:t>
            </a: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  <a:p>
            <a:pPr marL="914400" lvl="2" indent="0">
              <a:buClr>
                <a:srgbClr val="FF0000"/>
              </a:buClr>
              <a:buNone/>
            </a:pP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void </a:t>
            </a:r>
            <a:r>
              <a:rPr 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read()</a:t>
            </a: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  <a:p>
            <a:pPr marL="914400" lvl="2" indent="0">
              <a:buClr>
                <a:srgbClr val="FF0000"/>
              </a:buClr>
              <a:buNone/>
            </a:pP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void display()</a:t>
            </a:r>
          </a:p>
          <a:p>
            <a:pPr marL="457200" lvl="1" indent="0">
              <a:buClr>
                <a:srgbClr val="FF0000"/>
              </a:buClr>
              <a:buNone/>
            </a:pP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  <a:p>
            <a:pPr marL="457200" lvl="1" indent="0">
              <a:buClr>
                <a:srgbClr val="FF0000"/>
              </a:buClr>
              <a:buNone/>
            </a:pPr>
            <a:endParaRPr lang="en-US" sz="2000" b="1" dirty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457200" lvl="1" indent="0">
              <a:buClr>
                <a:srgbClr val="FF0000"/>
              </a:buClr>
              <a:buNone/>
            </a:pPr>
            <a:r>
              <a:rPr lang="en-US" sz="2000" b="1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  <a:p>
            <a:pPr marL="457200" lvl="1" indent="0">
              <a:buClr>
                <a:srgbClr val="FF0000"/>
              </a:buClr>
              <a:buNone/>
            </a:pP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  <a:p>
            <a:pPr marL="457200" lvl="1" indent="0">
              <a:buClr>
                <a:srgbClr val="FF0000"/>
              </a:buClr>
              <a:buNone/>
            </a:pP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43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82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IN" sz="4800" dirty="0" err="1" smtClean="0">
                <a:solidFill>
                  <a:srgbClr val="FF0000"/>
                </a:solidFill>
                <a:latin typeface="Poppins"/>
              </a:rPr>
              <a:t>Variable</a:t>
            </a:r>
            <a:r>
              <a:rPr lang="en-IN" sz="4800" dirty="0" err="1" smtClean="0">
                <a:latin typeface="Poppins"/>
              </a:rPr>
              <a:t>,</a:t>
            </a:r>
            <a:r>
              <a:rPr lang="en-IN" sz="4800" dirty="0" err="1" smtClean="0">
                <a:solidFill>
                  <a:srgbClr val="0070C0"/>
                </a:solidFill>
                <a:latin typeface="Poppins"/>
              </a:rPr>
              <a:t>Constant</a:t>
            </a:r>
            <a:r>
              <a:rPr lang="en-IN" sz="4800" dirty="0" err="1" smtClean="0">
                <a:latin typeface="Poppins"/>
              </a:rPr>
              <a:t>,</a:t>
            </a:r>
            <a:r>
              <a:rPr lang="en-IN" sz="4800" dirty="0" err="1" smtClean="0">
                <a:solidFill>
                  <a:srgbClr val="00B050"/>
                </a:solidFill>
                <a:latin typeface="Poppins"/>
              </a:rPr>
              <a:t>Expression</a:t>
            </a:r>
            <a:endParaRPr lang="en-IN" sz="4800" dirty="0">
              <a:solidFill>
                <a:srgbClr val="00B050"/>
              </a:solidFill>
              <a:latin typeface="Poppi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639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089212"/>
            <a:ext cx="8911687" cy="815788"/>
          </a:xfrm>
        </p:spPr>
        <p:txBody>
          <a:bodyPr/>
          <a:lstStyle/>
          <a:p>
            <a:r>
              <a:rPr lang="en-IN" dirty="0"/>
              <a:t>Identifiers (Variables)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0000"/>
              </a:buClr>
              <a:buFont typeface="Symbol" panose="05050102010706020507" pitchFamily="18" charset="2"/>
              <a:buChar char="®"/>
            </a:pPr>
            <a:r>
              <a:rPr lang="en-IN" sz="2000" b="1" dirty="0"/>
              <a:t>A variable is a </a:t>
            </a:r>
            <a:r>
              <a:rPr lang="en-IN" sz="2000" b="1" dirty="0">
                <a:solidFill>
                  <a:srgbClr val="FF0000"/>
                </a:solidFill>
              </a:rPr>
              <a:t>letter or symbol </a:t>
            </a:r>
            <a:r>
              <a:rPr lang="en-IN" sz="2000" b="1" dirty="0"/>
              <a:t>used to </a:t>
            </a:r>
            <a:r>
              <a:rPr lang="en-IN" sz="2000" b="1" dirty="0">
                <a:solidFill>
                  <a:srgbClr val="FF0000"/>
                </a:solidFill>
              </a:rPr>
              <a:t>represent a value </a:t>
            </a:r>
            <a:r>
              <a:rPr lang="en-IN" sz="2000" b="1" dirty="0"/>
              <a:t>that can </a:t>
            </a:r>
            <a:r>
              <a:rPr lang="en-IN" sz="2000" b="1" dirty="0">
                <a:solidFill>
                  <a:srgbClr val="FF0000"/>
                </a:solidFill>
              </a:rPr>
              <a:t>change</a:t>
            </a:r>
          </a:p>
          <a:p>
            <a:pPr marL="457200" indent="-457200">
              <a:buClr>
                <a:srgbClr val="FF0000"/>
              </a:buClr>
              <a:buFont typeface="Symbol" panose="05050102010706020507" pitchFamily="18" charset="2"/>
              <a:buChar char="®"/>
            </a:pPr>
            <a:r>
              <a:rPr lang="en-IN" sz="2000" b="1" dirty="0"/>
              <a:t>The value may be number or characters ..</a:t>
            </a:r>
          </a:p>
          <a:p>
            <a:endParaRPr lang="en-IN" sz="2000" b="1" dirty="0"/>
          </a:p>
          <a:p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91"/>
          <a:stretch/>
        </p:blipFill>
        <p:spPr>
          <a:xfrm>
            <a:off x="2832100" y="4022411"/>
            <a:ext cx="3536500" cy="15721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124" y="3321933"/>
            <a:ext cx="4002719" cy="278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981636"/>
            <a:ext cx="8911687" cy="762000"/>
          </a:xfrm>
        </p:spPr>
        <p:txBody>
          <a:bodyPr/>
          <a:lstStyle/>
          <a:p>
            <a:r>
              <a:rPr lang="en-IN" dirty="0"/>
              <a:t>Identifiers (Variables</a:t>
            </a:r>
            <a:r>
              <a:rPr lang="en-IN" dirty="0" smtClean="0"/>
              <a:t>) naming rules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72236"/>
            <a:ext cx="8915400" cy="438822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Only </a:t>
            </a:r>
            <a:r>
              <a:rPr lang="en-US" sz="2000" b="1" dirty="0">
                <a:solidFill>
                  <a:srgbClr val="FF0000"/>
                </a:solidFill>
              </a:rPr>
              <a:t>alphabetic </a:t>
            </a:r>
            <a:r>
              <a:rPr lang="en-US" sz="2000" b="1" dirty="0" smtClean="0">
                <a:solidFill>
                  <a:srgbClr val="FF0000"/>
                </a:solidFill>
              </a:rPr>
              <a:t>characters (A-Z), digits (0-9) </a:t>
            </a:r>
            <a:r>
              <a:rPr lang="en-US" sz="2000" b="1" dirty="0">
                <a:solidFill>
                  <a:schemeClr val="tx1"/>
                </a:solidFill>
              </a:rPr>
              <a:t>and  </a:t>
            </a:r>
            <a:r>
              <a:rPr lang="en-US" sz="2000" b="1" dirty="0" smtClean="0">
                <a:solidFill>
                  <a:schemeClr val="tx1"/>
                </a:solidFill>
              </a:rPr>
              <a:t>           </a:t>
            </a:r>
            <a:r>
              <a:rPr lang="en-US" sz="2000" b="1" dirty="0" smtClean="0">
                <a:solidFill>
                  <a:srgbClr val="FF0000"/>
                </a:solidFill>
              </a:rPr>
              <a:t>underscore</a:t>
            </a:r>
            <a:r>
              <a:rPr lang="en-US" sz="2000" b="1" dirty="0" smtClean="0">
                <a:solidFill>
                  <a:schemeClr val="tx1"/>
                </a:solidFill>
              </a:rPr>
              <a:t> (_)are </a:t>
            </a:r>
            <a:r>
              <a:rPr lang="en-US" sz="2000" b="1" dirty="0">
                <a:solidFill>
                  <a:schemeClr val="tx1"/>
                </a:solidFill>
              </a:rPr>
              <a:t>permitted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Name </a:t>
            </a:r>
            <a:r>
              <a:rPr lang="en-US" sz="2000" b="1" dirty="0">
                <a:solidFill>
                  <a:schemeClr val="tx1"/>
                </a:solidFill>
              </a:rPr>
              <a:t>cannot </a:t>
            </a:r>
            <a:r>
              <a:rPr lang="en-US" sz="2000" b="1" dirty="0">
                <a:solidFill>
                  <a:srgbClr val="FF0000"/>
                </a:solidFill>
              </a:rPr>
              <a:t>start</a:t>
            </a:r>
            <a:r>
              <a:rPr lang="en-US" sz="2000" b="1" dirty="0">
                <a:solidFill>
                  <a:schemeClr val="tx1"/>
                </a:solidFill>
              </a:rPr>
              <a:t> with </a:t>
            </a:r>
            <a:r>
              <a:rPr lang="en-US" sz="2000" b="1" dirty="0">
                <a:solidFill>
                  <a:srgbClr val="FF0000"/>
                </a:solidFill>
              </a:rPr>
              <a:t>digit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FF0000"/>
                </a:solidFill>
              </a:rPr>
              <a:t>Uppercase(A-Z</a:t>
            </a:r>
            <a:r>
              <a:rPr lang="en-US" sz="2000" b="1" dirty="0" smtClean="0">
                <a:solidFill>
                  <a:schemeClr val="tx1"/>
                </a:solidFill>
              </a:rPr>
              <a:t>) </a:t>
            </a:r>
            <a:r>
              <a:rPr lang="en-US" sz="2000" b="1" dirty="0">
                <a:solidFill>
                  <a:schemeClr val="tx1"/>
                </a:solidFill>
              </a:rPr>
              <a:t>and </a:t>
            </a:r>
            <a:r>
              <a:rPr lang="en-US" sz="2000" b="1" dirty="0" smtClean="0">
                <a:solidFill>
                  <a:srgbClr val="FF0000"/>
                </a:solidFill>
              </a:rPr>
              <a:t>lowercase(a-z</a:t>
            </a:r>
            <a:r>
              <a:rPr lang="en-US" sz="2000" b="1" dirty="0" smtClean="0">
                <a:solidFill>
                  <a:schemeClr val="tx1"/>
                </a:solidFill>
              </a:rPr>
              <a:t>) </a:t>
            </a:r>
            <a:r>
              <a:rPr lang="en-US" sz="2000" b="1" dirty="0">
                <a:solidFill>
                  <a:schemeClr val="tx1"/>
                </a:solidFill>
              </a:rPr>
              <a:t>are distinct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FF0000"/>
                </a:solidFill>
              </a:rPr>
              <a:t>Keywords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cannot be used as variables 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Example 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</a:rPr>
              <a:t> a = 50; 					  _Name	 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	float mark = 26.7; 			  _Num5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	void _display()	     		          num5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02506" y="4639236"/>
            <a:ext cx="1613647" cy="17481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2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143000"/>
            <a:ext cx="8911687" cy="762000"/>
          </a:xfrm>
        </p:spPr>
        <p:txBody>
          <a:bodyPr/>
          <a:lstStyle/>
          <a:p>
            <a:r>
              <a:rPr lang="en-IN" dirty="0" smtClean="0"/>
              <a:t>Constants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0000"/>
              </a:buClr>
              <a:buFont typeface="Symbol" panose="05050102010706020507" pitchFamily="18" charset="2"/>
              <a:buChar char="®"/>
            </a:pPr>
            <a:r>
              <a:rPr lang="en-IN" sz="2000" b="1" dirty="0">
                <a:solidFill>
                  <a:schemeClr val="tx1"/>
                </a:solidFill>
              </a:rPr>
              <a:t>A Constant is a value that </a:t>
            </a:r>
            <a:r>
              <a:rPr lang="en-IN" sz="2000" b="1" dirty="0">
                <a:solidFill>
                  <a:srgbClr val="FF0000"/>
                </a:solidFill>
              </a:rPr>
              <a:t>does not </a:t>
            </a:r>
            <a:r>
              <a:rPr lang="en-IN" sz="2000" b="1" dirty="0" smtClean="0">
                <a:solidFill>
                  <a:schemeClr val="tx1"/>
                </a:solidFill>
              </a:rPr>
              <a:t>change</a:t>
            </a:r>
            <a:endParaRPr lang="en-IN" sz="2000" b="1" dirty="0">
              <a:solidFill>
                <a:schemeClr val="tx1"/>
              </a:solidFill>
            </a:endParaRPr>
          </a:p>
          <a:p>
            <a:pPr marL="457200" indent="-457200">
              <a:buClr>
                <a:srgbClr val="FF0000"/>
              </a:buClr>
              <a:buFont typeface="Symbol" panose="05050102010706020507" pitchFamily="18" charset="2"/>
              <a:buChar char="®"/>
            </a:pPr>
            <a:r>
              <a:rPr lang="en-IN" sz="2000" b="1" dirty="0">
                <a:solidFill>
                  <a:schemeClr val="tx1"/>
                </a:solidFill>
              </a:rPr>
              <a:t>Ex: 5,0,3.14,</a:t>
            </a:r>
          </a:p>
          <a:p>
            <a:endParaRPr lang="en-IN" sz="20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1" y="3698707"/>
            <a:ext cx="3623313" cy="18734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842" y="3654227"/>
            <a:ext cx="3980550" cy="234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4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672981"/>
            <a:ext cx="8911687" cy="1280890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953871"/>
            <a:ext cx="8915400" cy="2196353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All the data are stored in the form of basic memory units called </a:t>
            </a:r>
            <a:r>
              <a:rPr lang="en-IN" sz="2000" b="1" dirty="0" smtClean="0">
                <a:solidFill>
                  <a:srgbClr val="FF0000"/>
                </a:solidFill>
              </a:rPr>
              <a:t>bits</a:t>
            </a:r>
            <a:r>
              <a:rPr lang="en-IN" sz="2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A </a:t>
            </a:r>
            <a:r>
              <a:rPr lang="en-IN" sz="2000" b="1" dirty="0" smtClean="0">
                <a:solidFill>
                  <a:srgbClr val="FF0000"/>
                </a:solidFill>
              </a:rPr>
              <a:t>bit</a:t>
            </a:r>
            <a:r>
              <a:rPr lang="en-IN" sz="2000" b="1" dirty="0" smtClean="0">
                <a:solidFill>
                  <a:schemeClr val="tx1"/>
                </a:solidFill>
              </a:rPr>
              <a:t> is a unit of memory that has only </a:t>
            </a:r>
            <a:r>
              <a:rPr lang="en-IN" sz="2000" b="1" dirty="0" smtClean="0">
                <a:solidFill>
                  <a:srgbClr val="FF0000"/>
                </a:solidFill>
              </a:rPr>
              <a:t>two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possible</a:t>
            </a:r>
            <a:r>
              <a:rPr lang="en-IN" sz="2000" b="1" dirty="0" smtClean="0">
                <a:solidFill>
                  <a:schemeClr val="tx1"/>
                </a:solidFill>
              </a:rPr>
              <a:t> states </a:t>
            </a:r>
            <a:r>
              <a:rPr lang="en-IN" sz="2000" b="1" dirty="0" smtClean="0">
                <a:solidFill>
                  <a:srgbClr val="FF0000"/>
                </a:solidFill>
              </a:rPr>
              <a:t>0</a:t>
            </a:r>
            <a:r>
              <a:rPr lang="en-IN" sz="2000" b="1" dirty="0" smtClean="0">
                <a:solidFill>
                  <a:schemeClr val="tx1"/>
                </a:solidFill>
              </a:rPr>
              <a:t> &amp; </a:t>
            </a:r>
            <a:r>
              <a:rPr lang="en-IN" sz="2000" b="1" dirty="0" smtClean="0">
                <a:solidFill>
                  <a:srgbClr val="FF0000"/>
                </a:solidFill>
              </a:rPr>
              <a:t>1 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The smallest memory unit is </a:t>
            </a:r>
            <a:r>
              <a:rPr lang="en-IN" sz="2000" b="1" dirty="0" smtClean="0">
                <a:solidFill>
                  <a:srgbClr val="FF0000"/>
                </a:solidFill>
              </a:rPr>
              <a:t>1 byte. </a:t>
            </a:r>
            <a:r>
              <a:rPr lang="en-IN" sz="2000" b="1" dirty="0" smtClean="0">
                <a:solidFill>
                  <a:schemeClr val="tx1"/>
                </a:solidFill>
              </a:rPr>
              <a:t>(</a:t>
            </a:r>
            <a:r>
              <a:rPr lang="en-IN" sz="2000" b="1" dirty="0" smtClean="0">
                <a:solidFill>
                  <a:srgbClr val="FF0000"/>
                </a:solidFill>
              </a:rPr>
              <a:t>8 bits </a:t>
            </a:r>
            <a:r>
              <a:rPr lang="en-IN" sz="2000" b="1" dirty="0" smtClean="0">
                <a:solidFill>
                  <a:schemeClr val="tx1"/>
                </a:solidFill>
              </a:rPr>
              <a:t>)</a:t>
            </a:r>
            <a:endParaRPr lang="en-IN" sz="20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32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981636"/>
            <a:ext cx="8911687" cy="762000"/>
          </a:xfrm>
        </p:spPr>
        <p:txBody>
          <a:bodyPr/>
          <a:lstStyle/>
          <a:p>
            <a:r>
              <a:rPr lang="en-IN" dirty="0" smtClean="0"/>
              <a:t>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72236"/>
            <a:ext cx="8915400" cy="43882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 3" panose="05040102010807070707" pitchFamily="18" charset="2"/>
              <a:buChar char="´"/>
            </a:pPr>
            <a:r>
              <a:rPr lang="en-US" sz="2000" b="1" dirty="0" smtClean="0">
                <a:solidFill>
                  <a:schemeClr val="tx1"/>
                </a:solidFill>
              </a:rPr>
              <a:t>Expression is a </a:t>
            </a:r>
            <a:r>
              <a:rPr lang="en-US" sz="2000" b="1" dirty="0" smtClean="0">
                <a:solidFill>
                  <a:srgbClr val="FF0000"/>
                </a:solidFill>
              </a:rPr>
              <a:t>sequence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of </a:t>
            </a:r>
            <a:r>
              <a:rPr lang="en-US" sz="2000" b="1" dirty="0" smtClean="0">
                <a:solidFill>
                  <a:srgbClr val="FF0000"/>
                </a:solidFill>
              </a:rPr>
              <a:t>operators</a:t>
            </a:r>
            <a:r>
              <a:rPr lang="en-US" sz="2000" b="1" dirty="0" smtClean="0">
                <a:solidFill>
                  <a:schemeClr val="tx1"/>
                </a:solidFill>
              </a:rPr>
              <a:t> and their </a:t>
            </a:r>
            <a:r>
              <a:rPr lang="en-US" sz="2000" b="1" dirty="0" smtClean="0">
                <a:solidFill>
                  <a:srgbClr val="FF0000"/>
                </a:solidFill>
              </a:rPr>
              <a:t>operands</a:t>
            </a:r>
            <a:r>
              <a:rPr lang="en-US" sz="2000" b="1" dirty="0" smtClean="0">
                <a:solidFill>
                  <a:schemeClr val="tx1"/>
                </a:solidFill>
              </a:rPr>
              <a:t> that specifies a process or computation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Example 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	c = a + b;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</a:rPr>
              <a:t>avg</a:t>
            </a:r>
            <a:r>
              <a:rPr lang="en-US" sz="2000" b="1" dirty="0" smtClean="0">
                <a:solidFill>
                  <a:schemeClr val="tx1"/>
                </a:solidFill>
              </a:rPr>
              <a:t> = sum / </a:t>
            </a:r>
            <a:r>
              <a:rPr lang="en-US" sz="2000" b="1" dirty="0" err="1" smtClean="0">
                <a:solidFill>
                  <a:schemeClr val="tx1"/>
                </a:solidFill>
              </a:rPr>
              <a:t>total_num</a:t>
            </a:r>
            <a:r>
              <a:rPr lang="en-US" sz="2000" b="1" dirty="0" smtClean="0">
                <a:solidFill>
                  <a:schemeClr val="tx1"/>
                </a:solidFill>
              </a:rPr>
              <a:t> 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		</a:t>
            </a:r>
            <a:endParaRPr lang="en-US" sz="2000" b="1" dirty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04856" y="3455894"/>
            <a:ext cx="3800710" cy="2326341"/>
            <a:chOff x="6378715" y="4141694"/>
            <a:chExt cx="3800710" cy="2326341"/>
          </a:xfrm>
        </p:grpSpPr>
        <p:sp>
          <p:nvSpPr>
            <p:cNvPr id="5" name="Rectangle 4"/>
            <p:cNvSpPr/>
            <p:nvPr/>
          </p:nvSpPr>
          <p:spPr>
            <a:xfrm>
              <a:off x="7631015" y="5019345"/>
              <a:ext cx="167706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c = a + b ;</a:t>
              </a:r>
              <a:endParaRPr lang="en-US" sz="2400" b="1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8364070" y="4750403"/>
              <a:ext cx="0" cy="33617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8915400" y="4750403"/>
              <a:ext cx="0" cy="33617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8673353" y="5481010"/>
              <a:ext cx="0" cy="341566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859806" y="4308447"/>
              <a:ext cx="1627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>
                  <a:solidFill>
                    <a:srgbClr val="7030A0"/>
                  </a:solidFill>
                </a:rPr>
                <a:t>Operands</a:t>
              </a:r>
              <a:endParaRPr lang="en-IN" dirty="0">
                <a:solidFill>
                  <a:srgbClr val="7030A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59806" y="5820779"/>
              <a:ext cx="1627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>
                  <a:solidFill>
                    <a:srgbClr val="7030A0"/>
                  </a:solidFill>
                </a:rPr>
                <a:t>Operator</a:t>
              </a:r>
              <a:endParaRPr lang="en-IN" dirty="0">
                <a:solidFill>
                  <a:srgbClr val="7030A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086601" y="4141694"/>
              <a:ext cx="3092824" cy="232634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78715" y="6098703"/>
              <a:ext cx="14157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Expression </a:t>
              </a:r>
              <a:endParaRPr lang="en-IN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576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981636"/>
            <a:ext cx="8911687" cy="762000"/>
          </a:xfrm>
        </p:spPr>
        <p:txBody>
          <a:bodyPr/>
          <a:lstStyle/>
          <a:p>
            <a:r>
              <a:rPr lang="en-IN" dirty="0" smtClean="0"/>
              <a:t>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72236"/>
            <a:ext cx="8915400" cy="14433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 3" panose="05040102010807070707" pitchFamily="18" charset="2"/>
              <a:buChar char="´"/>
            </a:pPr>
            <a:r>
              <a:rPr lang="en-US" sz="2000" b="1" dirty="0" smtClean="0">
                <a:solidFill>
                  <a:srgbClr val="FF0000"/>
                </a:solidFill>
              </a:rPr>
              <a:t>Smallest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executable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unit</a:t>
            </a:r>
            <a:r>
              <a:rPr lang="en-US" sz="2000" b="1" dirty="0" smtClean="0">
                <a:solidFill>
                  <a:schemeClr val="tx1"/>
                </a:solidFill>
              </a:rPr>
              <a:t> of a program</a:t>
            </a:r>
          </a:p>
          <a:p>
            <a:pPr>
              <a:lnSpc>
                <a:spcPct val="150000"/>
              </a:lnSpc>
              <a:buFont typeface="Wingdings 3" panose="05040102010807070707" pitchFamily="18" charset="2"/>
              <a:buChar char="´"/>
            </a:pPr>
            <a:r>
              <a:rPr lang="en-US" sz="2000" b="1" dirty="0" smtClean="0">
                <a:solidFill>
                  <a:schemeClr val="tx1"/>
                </a:solidFill>
              </a:rPr>
              <a:t>All statement end with </a:t>
            </a:r>
            <a:r>
              <a:rPr lang="en-US" sz="2000" b="1" dirty="0" smtClean="0">
                <a:solidFill>
                  <a:srgbClr val="FF0000"/>
                </a:solidFill>
              </a:rPr>
              <a:t>semicolon</a:t>
            </a:r>
            <a:r>
              <a:rPr lang="en-US" sz="2000" b="1" dirty="0" smtClean="0">
                <a:solidFill>
                  <a:schemeClr val="tx1"/>
                </a:solidFill>
              </a:rPr>
              <a:t> (;)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89212" y="3818965"/>
            <a:ext cx="4416706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 3" panose="05040102010807070707" pitchFamily="18" charset="2"/>
              <a:buChar char="´"/>
            </a:pPr>
            <a:r>
              <a:rPr lang="en-IN" sz="2000" b="1" dirty="0" smtClean="0">
                <a:solidFill>
                  <a:srgbClr val="FF0000"/>
                </a:solidFill>
              </a:rPr>
              <a:t>Declaration</a:t>
            </a:r>
            <a:r>
              <a:rPr lang="en-IN" sz="2000" b="1" dirty="0" smtClean="0"/>
              <a:t> statement</a:t>
            </a:r>
          </a:p>
          <a:p>
            <a:pPr marL="342900" indent="-342900">
              <a:buFont typeface="Wingdings 3" panose="05040102010807070707" pitchFamily="18" charset="2"/>
              <a:buChar char="´"/>
            </a:pPr>
            <a:endParaRPr lang="en-IN" sz="2000" b="1" dirty="0" smtClean="0"/>
          </a:p>
          <a:p>
            <a:pPr marL="800100" lvl="1" indent="-342900">
              <a:buFont typeface="Wingdings 3" panose="05040102010807070707" pitchFamily="18" charset="2"/>
              <a:buChar char="´"/>
            </a:pPr>
            <a:r>
              <a:rPr lang="en-IN" sz="2000" b="1" dirty="0" smtClean="0"/>
              <a:t>Variables are must be declare before using it.</a:t>
            </a:r>
          </a:p>
          <a:p>
            <a:pPr marL="800100" lvl="1" indent="-342900">
              <a:buFont typeface="Wingdings 3" panose="05040102010807070707" pitchFamily="18" charset="2"/>
              <a:buChar char="´"/>
            </a:pPr>
            <a:endParaRPr lang="en-IN" sz="2000" b="1" dirty="0" smtClean="0"/>
          </a:p>
          <a:p>
            <a:pPr marL="800100" lvl="1" indent="-342900">
              <a:buFont typeface="Wingdings 3" panose="05040102010807070707" pitchFamily="18" charset="2"/>
              <a:buChar char="´"/>
            </a:pPr>
            <a:r>
              <a:rPr lang="en-IN" sz="2000" b="1" dirty="0" smtClean="0"/>
              <a:t>Example : </a:t>
            </a:r>
            <a:r>
              <a:rPr lang="en-IN" sz="2000" b="1" dirty="0" err="1" smtClean="0"/>
              <a:t>int</a:t>
            </a:r>
            <a:r>
              <a:rPr lang="en-IN" sz="2000" b="1" dirty="0" smtClean="0"/>
              <a:t> a;</a:t>
            </a:r>
          </a:p>
          <a:p>
            <a:pPr lvl="4"/>
            <a:r>
              <a:rPr lang="en-IN" sz="2000" b="1" dirty="0"/>
              <a:t> </a:t>
            </a:r>
            <a:r>
              <a:rPr lang="en-IN" sz="2000" b="1" dirty="0" smtClean="0"/>
              <a:t>  </a:t>
            </a:r>
            <a:r>
              <a:rPr lang="en-IN" sz="2000" b="1" dirty="0" err="1" smtClean="0"/>
              <a:t>int</a:t>
            </a:r>
            <a:r>
              <a:rPr lang="en-IN" sz="2000" b="1" dirty="0" smtClean="0"/>
              <a:t> x, y, z;</a:t>
            </a:r>
            <a:endParaRPr lang="en-IN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087906" y="3818965"/>
            <a:ext cx="4416706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 3" panose="05040102010807070707" pitchFamily="18" charset="2"/>
              <a:buChar char="´"/>
            </a:pPr>
            <a:r>
              <a:rPr lang="en-IN" sz="2000" b="1" dirty="0" smtClean="0">
                <a:solidFill>
                  <a:srgbClr val="FF0000"/>
                </a:solidFill>
              </a:rPr>
              <a:t>Assignment</a:t>
            </a:r>
            <a:r>
              <a:rPr lang="en-IN" sz="2000" b="1" dirty="0" smtClean="0"/>
              <a:t> statement</a:t>
            </a:r>
          </a:p>
          <a:p>
            <a:pPr marL="342900" indent="-342900">
              <a:buFont typeface="Wingdings 3" panose="05040102010807070707" pitchFamily="18" charset="2"/>
              <a:buChar char="´"/>
            </a:pPr>
            <a:endParaRPr lang="en-IN" sz="2000" b="1" dirty="0" smtClean="0"/>
          </a:p>
          <a:p>
            <a:pPr marL="800100" lvl="1" indent="-342900">
              <a:buFont typeface="Wingdings 3" panose="05040102010807070707" pitchFamily="18" charset="2"/>
              <a:buChar char="´"/>
            </a:pPr>
            <a:r>
              <a:rPr lang="en-IN" sz="2000" b="1" dirty="0" smtClean="0"/>
              <a:t>Assign the value of RHS to LHS</a:t>
            </a:r>
          </a:p>
          <a:p>
            <a:pPr marL="800100" lvl="1" indent="-342900">
              <a:buFont typeface="Wingdings 3" panose="05040102010807070707" pitchFamily="18" charset="2"/>
              <a:buChar char="´"/>
            </a:pPr>
            <a:endParaRPr lang="en-IN" sz="2000" b="1" dirty="0" smtClean="0"/>
          </a:p>
          <a:p>
            <a:pPr marL="800100" lvl="1" indent="-342900">
              <a:buFont typeface="Wingdings 3" panose="05040102010807070707" pitchFamily="18" charset="2"/>
              <a:buChar char="´"/>
            </a:pPr>
            <a:r>
              <a:rPr lang="en-IN" sz="2000" b="1" dirty="0" smtClean="0"/>
              <a:t>Example : Age = 18 ;</a:t>
            </a:r>
          </a:p>
          <a:p>
            <a:pPr lvl="4"/>
            <a:r>
              <a:rPr lang="en-IN" sz="2000" b="1" dirty="0"/>
              <a:t> </a:t>
            </a:r>
            <a:r>
              <a:rPr lang="en-IN" sz="2000" b="1" dirty="0" smtClean="0"/>
              <a:t>  </a:t>
            </a:r>
            <a:r>
              <a:rPr lang="en-IN" sz="2000" b="1" dirty="0" err="1" smtClean="0"/>
              <a:t>int</a:t>
            </a:r>
            <a:r>
              <a:rPr lang="en-IN" sz="2000" b="1" dirty="0" smtClean="0"/>
              <a:t> x = 10, y = 5 ;</a:t>
            </a:r>
            <a:endParaRPr lang="en-IN" sz="2000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845859" y="3550024"/>
            <a:ext cx="545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683188" y="3953435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22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40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IN" dirty="0" smtClean="0">
                <a:latin typeface="Poppins"/>
              </a:rPr>
              <a:t>Operators</a:t>
            </a:r>
            <a:endParaRPr lang="en-IN" dirty="0">
              <a:latin typeface="Poppi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292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116106"/>
            <a:ext cx="8911687" cy="788894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Operators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 3" panose="05040102010807070707" pitchFamily="18" charset="2"/>
              <a:buChar char="´"/>
            </a:pPr>
            <a:r>
              <a:rPr lang="en-IN" sz="2000" b="1" dirty="0" smtClean="0">
                <a:solidFill>
                  <a:schemeClr val="tx1"/>
                </a:solidFill>
              </a:rPr>
              <a:t>It is a </a:t>
            </a:r>
            <a:r>
              <a:rPr lang="en-IN" sz="2000" b="1" dirty="0" smtClean="0">
                <a:solidFill>
                  <a:srgbClr val="FF0000"/>
                </a:solidFill>
              </a:rPr>
              <a:t>symbol</a:t>
            </a:r>
            <a:r>
              <a:rPr lang="en-IN" sz="2000" b="1" dirty="0" smtClean="0">
                <a:solidFill>
                  <a:schemeClr val="tx1"/>
                </a:solidFill>
              </a:rPr>
              <a:t> that performs an operation</a:t>
            </a:r>
          </a:p>
          <a:p>
            <a:pPr>
              <a:buFont typeface="Wingdings 3" panose="05040102010807070707" pitchFamily="18" charset="2"/>
              <a:buChar char="´"/>
            </a:pPr>
            <a:r>
              <a:rPr lang="en-IN" sz="2000" b="1" dirty="0" smtClean="0">
                <a:solidFill>
                  <a:schemeClr val="tx1"/>
                </a:solidFill>
              </a:rPr>
              <a:t>The meaning of the symbols are already defined in the C++ Compiler</a:t>
            </a:r>
          </a:p>
          <a:p>
            <a:pPr>
              <a:buFont typeface="Wingdings 3" panose="05040102010807070707" pitchFamily="18" charset="2"/>
              <a:buChar char="´"/>
            </a:pPr>
            <a:r>
              <a:rPr lang="en-IN" sz="2000" b="1" dirty="0" smtClean="0">
                <a:solidFill>
                  <a:schemeClr val="tx1"/>
                </a:solidFill>
              </a:rPr>
              <a:t>The </a:t>
            </a:r>
            <a:r>
              <a:rPr lang="en-IN" sz="2000" b="1" dirty="0" smtClean="0">
                <a:solidFill>
                  <a:srgbClr val="FF0000"/>
                </a:solidFill>
              </a:rPr>
              <a:t>data</a:t>
            </a:r>
            <a:r>
              <a:rPr lang="en-IN" sz="2000" b="1" dirty="0" smtClean="0">
                <a:solidFill>
                  <a:schemeClr val="tx1"/>
                </a:solidFill>
              </a:rPr>
              <a:t> in an operation is called </a:t>
            </a:r>
            <a:r>
              <a:rPr lang="en-IN" sz="2000" b="1" dirty="0" smtClean="0">
                <a:solidFill>
                  <a:srgbClr val="FF0000"/>
                </a:solidFill>
              </a:rPr>
              <a:t>operands</a:t>
            </a:r>
            <a:endParaRPr lang="en-IN" sz="20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469233" y="4022411"/>
            <a:ext cx="3800710" cy="2326341"/>
            <a:chOff x="6378715" y="4141694"/>
            <a:chExt cx="3800710" cy="2326341"/>
          </a:xfrm>
        </p:grpSpPr>
        <p:sp>
          <p:nvSpPr>
            <p:cNvPr id="5" name="Rectangle 4"/>
            <p:cNvSpPr/>
            <p:nvPr/>
          </p:nvSpPr>
          <p:spPr>
            <a:xfrm>
              <a:off x="7631014" y="5019345"/>
              <a:ext cx="205086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 smtClean="0"/>
                <a:t>a + b </a:t>
              </a:r>
              <a:endParaRPr lang="en-US" sz="3200" b="1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8364070" y="4750403"/>
              <a:ext cx="0" cy="33617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8915400" y="4750403"/>
              <a:ext cx="0" cy="33617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8673353" y="5481010"/>
              <a:ext cx="0" cy="341566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859806" y="4308447"/>
              <a:ext cx="1627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>
                  <a:solidFill>
                    <a:srgbClr val="7030A0"/>
                  </a:solidFill>
                </a:rPr>
                <a:t>Operands</a:t>
              </a:r>
              <a:endParaRPr lang="en-IN" dirty="0">
                <a:solidFill>
                  <a:srgbClr val="7030A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59806" y="5820779"/>
              <a:ext cx="1627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>
                  <a:solidFill>
                    <a:srgbClr val="7030A0"/>
                  </a:solidFill>
                </a:rPr>
                <a:t>Operator</a:t>
              </a:r>
              <a:endParaRPr lang="en-IN" dirty="0">
                <a:solidFill>
                  <a:srgbClr val="7030A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086601" y="4141694"/>
              <a:ext cx="3092824" cy="232634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378715" y="6098703"/>
              <a:ext cx="13147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Operation</a:t>
              </a:r>
              <a:endParaRPr lang="en-IN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801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116106"/>
            <a:ext cx="8911687" cy="788894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Operators </a:t>
            </a:r>
            <a:r>
              <a:rPr lang="en-IN" sz="2400" dirty="0" smtClean="0">
                <a:solidFill>
                  <a:schemeClr val="tx1"/>
                </a:solidFill>
              </a:rPr>
              <a:t>are…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965" y="2133600"/>
            <a:ext cx="6474106" cy="377762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IN" sz="2000" b="1" dirty="0" err="1" smtClean="0">
                <a:solidFill>
                  <a:srgbClr val="FF0000"/>
                </a:solidFill>
              </a:rPr>
              <a:t>Input/Output</a:t>
            </a:r>
            <a:r>
              <a:rPr lang="en-IN" sz="2000" b="1" dirty="0" smtClean="0">
                <a:solidFill>
                  <a:srgbClr val="FF0000"/>
                </a:solidFill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</a:rPr>
              <a:t>Operators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000" b="1" dirty="0">
                <a:solidFill>
                  <a:srgbClr val="FF0000"/>
                </a:solidFill>
              </a:rPr>
              <a:t>Arithmetic</a:t>
            </a:r>
            <a:r>
              <a:rPr lang="en-IN" sz="2000" b="1" dirty="0">
                <a:solidFill>
                  <a:schemeClr val="tx1"/>
                </a:solidFill>
              </a:rPr>
              <a:t> Operators</a:t>
            </a:r>
            <a:endParaRPr lang="en-IN" sz="2000" b="1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IN" sz="2000" b="1" dirty="0" smtClean="0">
                <a:solidFill>
                  <a:srgbClr val="FF0000"/>
                </a:solidFill>
              </a:rPr>
              <a:t>Relational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</a:rPr>
              <a:t>Operators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000" b="1" dirty="0">
                <a:solidFill>
                  <a:srgbClr val="FF0000"/>
                </a:solidFill>
              </a:rPr>
              <a:t>Logical</a:t>
            </a:r>
            <a:r>
              <a:rPr lang="en-IN" sz="2000" b="1" dirty="0">
                <a:solidFill>
                  <a:schemeClr val="tx1"/>
                </a:solidFill>
              </a:rPr>
              <a:t> Operators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000" b="1" dirty="0" smtClean="0">
                <a:solidFill>
                  <a:srgbClr val="FF0000"/>
                </a:solidFill>
              </a:rPr>
              <a:t>Conditional</a:t>
            </a:r>
            <a:r>
              <a:rPr lang="en-IN" sz="2000" b="1" dirty="0" smtClean="0">
                <a:solidFill>
                  <a:schemeClr val="tx1"/>
                </a:solidFill>
              </a:rPr>
              <a:t> Operators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000" b="1" dirty="0" smtClean="0">
                <a:solidFill>
                  <a:srgbClr val="FF0000"/>
                </a:solidFill>
              </a:rPr>
              <a:t>Assignment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>
                <a:solidFill>
                  <a:schemeClr val="tx1"/>
                </a:solidFill>
              </a:rPr>
              <a:t>Operators</a:t>
            </a:r>
            <a:endParaRPr lang="en-IN" sz="2000" b="1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IN" sz="2000" b="1" dirty="0" smtClean="0">
                <a:solidFill>
                  <a:srgbClr val="FF0000"/>
                </a:solidFill>
              </a:rPr>
              <a:t>Increment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</a:rPr>
              <a:t>&amp; </a:t>
            </a:r>
            <a:r>
              <a:rPr lang="en-IN" sz="2000" b="1" dirty="0" smtClean="0">
                <a:solidFill>
                  <a:srgbClr val="FF0000"/>
                </a:solidFill>
              </a:rPr>
              <a:t>decrement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</a:rPr>
              <a:t>Operators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000" b="1" dirty="0" err="1" smtClean="0">
                <a:solidFill>
                  <a:srgbClr val="FF0000"/>
                </a:solidFill>
              </a:rPr>
              <a:t>S</a:t>
            </a:r>
            <a:r>
              <a:rPr lang="en-IN" sz="2000" b="1" dirty="0" err="1" smtClean="0">
                <a:solidFill>
                  <a:srgbClr val="FF0000"/>
                </a:solidFill>
              </a:rPr>
              <a:t>izeOf</a:t>
            </a:r>
            <a:r>
              <a:rPr lang="en-IN" sz="2000" b="1" dirty="0" smtClean="0">
                <a:solidFill>
                  <a:srgbClr val="FF0000"/>
                </a:solidFill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</a:rPr>
              <a:t>Operators</a:t>
            </a:r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68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196788"/>
            <a:ext cx="8911687" cy="842682"/>
          </a:xfrm>
        </p:spPr>
        <p:txBody>
          <a:bodyPr/>
          <a:lstStyle/>
          <a:p>
            <a:r>
              <a:rPr lang="en-IN" dirty="0" smtClean="0"/>
              <a:t>Input / Output Operators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556818"/>
              </p:ext>
            </p:extLst>
          </p:nvPr>
        </p:nvGraphicFramePr>
        <p:xfrm>
          <a:off x="2929101" y="3572435"/>
          <a:ext cx="774550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3612"/>
                <a:gridCol w="2420471"/>
                <a:gridCol w="33214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chemeClr val="tx1"/>
                          </a:solidFill>
                        </a:rPr>
                        <a:t>Example 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</a:rPr>
                        <a:t>&gt;&gt;</a:t>
                      </a:r>
                      <a:endParaRPr lang="en-IN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</a:rPr>
                        <a:t>Input 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 smtClean="0">
                          <a:solidFill>
                            <a:schemeClr val="tx1"/>
                          </a:solidFill>
                        </a:rPr>
                        <a:t>cout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1800" dirty="0" smtClean="0">
                          <a:solidFill>
                            <a:srgbClr val="FF0000"/>
                          </a:solidFill>
                        </a:rPr>
                        <a:t>&lt;&lt; 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“Hello world”</a:t>
                      </a:r>
                      <a:endParaRPr lang="en-IN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</a:rPr>
                        <a:t>&lt;&lt;</a:t>
                      </a:r>
                      <a:endParaRPr lang="en-IN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err="1" smtClean="0">
                          <a:solidFill>
                            <a:schemeClr val="tx1"/>
                          </a:solidFill>
                        </a:rPr>
                        <a:t>cin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1800" dirty="0" smtClean="0">
                          <a:solidFill>
                            <a:srgbClr val="FF0000"/>
                          </a:solidFill>
                        </a:rPr>
                        <a:t>&gt;&gt;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 mark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92925" y="2142563"/>
            <a:ext cx="8417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 3" panose="05040102010807070707" pitchFamily="18" charset="2"/>
              <a:buChar char="´"/>
            </a:pPr>
            <a:r>
              <a:rPr lang="en-IN" sz="2000" b="1" dirty="0" smtClean="0"/>
              <a:t>Used to perform Input / output operations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11519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58580"/>
            <a:ext cx="8911687" cy="1280890"/>
          </a:xfrm>
        </p:spPr>
        <p:txBody>
          <a:bodyPr/>
          <a:lstStyle/>
          <a:p>
            <a:r>
              <a:rPr lang="en-IN" dirty="0"/>
              <a:t>Arithmetic </a:t>
            </a:r>
            <a:r>
              <a:rPr lang="en-IN" dirty="0" smtClean="0"/>
              <a:t>Operators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89211" y="2133600"/>
          <a:ext cx="7154864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7077"/>
                <a:gridCol w="2886075"/>
                <a:gridCol w="22717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chemeClr val="tx1"/>
                          </a:solidFill>
                        </a:rPr>
                        <a:t>Example 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en-IN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</a:rPr>
                        <a:t>Addition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</a:rPr>
                        <a:t>x + 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endParaRPr lang="en-IN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</a:rPr>
                        <a:t>Subtraction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</a:rPr>
                        <a:t>x – y</a:t>
                      </a:r>
                      <a:endParaRPr lang="en-IN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IN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</a:rPr>
                        <a:t>Multiplication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</a:rPr>
                        <a:t>x * y</a:t>
                      </a:r>
                      <a:endParaRPr lang="en-IN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endParaRPr lang="en-IN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</a:rPr>
                        <a:t>Division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</a:rPr>
                        <a:t>x / y</a:t>
                      </a:r>
                      <a:endParaRPr lang="en-IN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</a:rPr>
                        <a:t>%</a:t>
                      </a:r>
                      <a:endParaRPr lang="en-IN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</a:rPr>
                        <a:t>Modulo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</a:rPr>
                        <a:t>x % y</a:t>
                      </a:r>
                      <a:endParaRPr lang="en-IN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47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98921"/>
            <a:ext cx="8911687" cy="1280890"/>
          </a:xfrm>
        </p:spPr>
        <p:txBody>
          <a:bodyPr/>
          <a:lstStyle/>
          <a:p>
            <a:r>
              <a:rPr lang="en-IN" dirty="0"/>
              <a:t>Relational </a:t>
            </a:r>
            <a:r>
              <a:rPr lang="en-IN" dirty="0" smtClean="0"/>
              <a:t>Operators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453924"/>
              </p:ext>
            </p:extLst>
          </p:nvPr>
        </p:nvGraphicFramePr>
        <p:xfrm>
          <a:off x="2589213" y="2133600"/>
          <a:ext cx="8915401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5211"/>
                <a:gridCol w="4493839"/>
                <a:gridCol w="25463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chemeClr val="tx1"/>
                          </a:solidFill>
                        </a:rPr>
                        <a:t>Example 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</a:rPr>
                        <a:t>==</a:t>
                      </a:r>
                      <a:endParaRPr lang="en-IN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Equal to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x == y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</a:rPr>
                        <a:t>!=</a:t>
                      </a:r>
                      <a:endParaRPr lang="en-IN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Not equal to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x != y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</a:rPr>
                        <a:t>&lt;</a:t>
                      </a:r>
                      <a:endParaRPr lang="en-IN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Less than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x &lt; y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en-IN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Greater than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x &gt; y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</a:rPr>
                        <a:t>&lt;=</a:t>
                      </a:r>
                      <a:endParaRPr lang="en-IN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Less than or equal to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x &lt;= y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</a:rPr>
                        <a:t>&gt;=</a:t>
                      </a:r>
                      <a:endParaRPr lang="en-IN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Greater than or equal to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x &gt;= y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7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72027"/>
            <a:ext cx="8911687" cy="1280890"/>
          </a:xfrm>
        </p:spPr>
        <p:txBody>
          <a:bodyPr/>
          <a:lstStyle/>
          <a:p>
            <a:r>
              <a:rPr lang="en-IN" dirty="0"/>
              <a:t>Logical </a:t>
            </a:r>
            <a:r>
              <a:rPr lang="en-IN" dirty="0" smtClean="0"/>
              <a:t>Operators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2589213" y="2133600"/>
          <a:ext cx="89154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1800"/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chemeClr val="tx1"/>
                          </a:solidFill>
                        </a:rPr>
                        <a:t>Example 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</a:rPr>
                        <a:t>&amp;&amp;</a:t>
                      </a:r>
                      <a:endParaRPr lang="en-IN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Logical</a:t>
                      </a:r>
                      <a:r>
                        <a:rPr lang="en-IN" sz="2400" baseline="0" dirty="0" smtClean="0"/>
                        <a:t> AND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x &amp;&amp; y</a:t>
                      </a:r>
                      <a:endParaRPr lang="en-IN" sz="2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</a:rPr>
                        <a:t>|| </a:t>
                      </a:r>
                      <a:endParaRPr lang="en-IN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Logical OR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x ||</a:t>
                      </a:r>
                      <a:r>
                        <a:rPr lang="en-IN" sz="2400" baseline="0" dirty="0" smtClean="0"/>
                        <a:t> </a:t>
                      </a:r>
                      <a:r>
                        <a:rPr lang="en-IN" sz="2400" dirty="0" smtClean="0"/>
                        <a:t>y</a:t>
                      </a:r>
                      <a:endParaRPr lang="en-IN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</a:rPr>
                        <a:t>!</a:t>
                      </a:r>
                      <a:endParaRPr lang="en-IN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Logical NOT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!x </a:t>
                      </a:r>
                      <a:endParaRPr lang="en-IN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92925" y="4514850"/>
            <a:ext cx="577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Logical NOT : Unary operator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5922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672981"/>
            <a:ext cx="8911687" cy="1280890"/>
          </a:xfrm>
        </p:spPr>
        <p:txBody>
          <a:bodyPr/>
          <a:lstStyle/>
          <a:p>
            <a:r>
              <a:rPr lang="en-IN" dirty="0" smtClean="0"/>
              <a:t>Data 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953871"/>
            <a:ext cx="8915400" cy="2196353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The data type defines </a:t>
            </a:r>
            <a:r>
              <a:rPr lang="en-IN" sz="2000" b="1" dirty="0" smtClean="0">
                <a:solidFill>
                  <a:srgbClr val="FF0000"/>
                </a:solidFill>
              </a:rPr>
              <a:t>which kinds </a:t>
            </a:r>
            <a:r>
              <a:rPr lang="en-IN" sz="2000" b="1" dirty="0" smtClean="0">
                <a:solidFill>
                  <a:schemeClr val="tx1"/>
                </a:solidFill>
              </a:rPr>
              <a:t>of </a:t>
            </a:r>
            <a:r>
              <a:rPr lang="en-IN" sz="2000" b="1" dirty="0" smtClean="0">
                <a:solidFill>
                  <a:srgbClr val="FF0000"/>
                </a:solidFill>
              </a:rPr>
              <a:t>data</a:t>
            </a:r>
            <a:r>
              <a:rPr lang="en-IN" sz="2000" b="1" dirty="0" smtClean="0">
                <a:solidFill>
                  <a:schemeClr val="tx1"/>
                </a:solidFill>
              </a:rPr>
              <a:t> will be </a:t>
            </a:r>
            <a:r>
              <a:rPr lang="en-IN" sz="2000" b="1" dirty="0" smtClean="0">
                <a:solidFill>
                  <a:srgbClr val="FF0000"/>
                </a:solidFill>
              </a:rPr>
              <a:t>stored in variables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And also define </a:t>
            </a:r>
            <a:r>
              <a:rPr lang="en-IN" sz="2000" b="1" dirty="0" smtClean="0">
                <a:solidFill>
                  <a:srgbClr val="FF0000"/>
                </a:solidFill>
              </a:rPr>
              <a:t>how many memory</a:t>
            </a:r>
            <a:r>
              <a:rPr lang="en-IN" sz="2000" b="1" dirty="0" smtClean="0">
                <a:solidFill>
                  <a:schemeClr val="tx1"/>
                </a:solidFill>
              </a:rPr>
              <a:t> used for the </a:t>
            </a:r>
            <a:r>
              <a:rPr lang="en-IN" sz="2000" b="1" dirty="0" smtClean="0">
                <a:solidFill>
                  <a:srgbClr val="FF0000"/>
                </a:solidFill>
              </a:rPr>
              <a:t>data</a:t>
            </a:r>
            <a:endParaRPr lang="en-IN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2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58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45133"/>
            <a:ext cx="8911687" cy="1280890"/>
          </a:xfrm>
        </p:spPr>
        <p:txBody>
          <a:bodyPr/>
          <a:lstStyle/>
          <a:p>
            <a:r>
              <a:rPr lang="en-IN" dirty="0" smtClean="0"/>
              <a:t>Conditional Operators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045192"/>
              </p:ext>
            </p:extLst>
          </p:nvPr>
        </p:nvGraphicFramePr>
        <p:xfrm>
          <a:off x="3019518" y="3169024"/>
          <a:ext cx="777847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6200"/>
                <a:gridCol w="53922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chemeClr val="tx1"/>
                          </a:solidFill>
                        </a:rPr>
                        <a:t>Example 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r>
                        <a:rPr lang="en-IN" sz="2400" b="1" baseline="0" dirty="0" smtClean="0">
                          <a:solidFill>
                            <a:srgbClr val="FF0000"/>
                          </a:solidFill>
                        </a:rPr>
                        <a:t> :</a:t>
                      </a:r>
                      <a:endParaRPr lang="en-IN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IN" sz="2400" baseline="0" dirty="0" smtClean="0">
                          <a:solidFill>
                            <a:schemeClr val="tx1"/>
                          </a:solidFill>
                        </a:rPr>
                        <a:t> == 10) </a:t>
                      </a:r>
                      <a:r>
                        <a:rPr lang="en-IN" sz="2400" b="1" baseline="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r>
                        <a:rPr lang="en-IN" sz="2400" baseline="0" dirty="0" smtClean="0">
                          <a:solidFill>
                            <a:schemeClr val="tx1"/>
                          </a:solidFill>
                        </a:rPr>
                        <a:t> A++ </a:t>
                      </a:r>
                      <a:r>
                        <a:rPr lang="en-IN" sz="2400" b="1" baseline="0" dirty="0" smtClean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en-IN" sz="2400" baseline="0" dirty="0" smtClean="0">
                          <a:solidFill>
                            <a:schemeClr val="tx1"/>
                          </a:solidFill>
                        </a:rPr>
                        <a:t>A-- ;</a:t>
                      </a:r>
                      <a:endParaRPr lang="en-IN" sz="2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92925" y="2142563"/>
            <a:ext cx="8417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 3" panose="05040102010807070707" pitchFamily="18" charset="2"/>
              <a:buChar char="´"/>
            </a:pPr>
            <a:r>
              <a:rPr lang="en-IN" sz="2000" b="1" dirty="0" smtClean="0"/>
              <a:t>It is a ternary Operator</a:t>
            </a:r>
          </a:p>
          <a:p>
            <a:endParaRPr lang="en-IN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2957259" y="5194158"/>
            <a:ext cx="73500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/>
              <a:t>(N </a:t>
            </a:r>
            <a:r>
              <a:rPr lang="en-IN" sz="2000" b="1" dirty="0"/>
              <a:t>== 10) </a:t>
            </a:r>
            <a:r>
              <a:rPr lang="en-IN" sz="2000" b="1" dirty="0">
                <a:solidFill>
                  <a:srgbClr val="FF0000"/>
                </a:solidFill>
              </a:rPr>
              <a:t>?</a:t>
            </a:r>
            <a:r>
              <a:rPr lang="en-IN" sz="2000" b="1" dirty="0"/>
              <a:t> </a:t>
            </a:r>
            <a:endParaRPr lang="en-IN" sz="2000" b="1" dirty="0" smtClean="0"/>
          </a:p>
          <a:p>
            <a:r>
              <a:rPr lang="en-IN" sz="2000" b="1" dirty="0"/>
              <a:t>	</a:t>
            </a:r>
            <a:r>
              <a:rPr lang="en-IN" sz="2000" b="1" dirty="0" err="1" smtClean="0"/>
              <a:t>cout</a:t>
            </a:r>
            <a:r>
              <a:rPr lang="en-IN" sz="2000" b="1" dirty="0" smtClean="0"/>
              <a:t> &lt;&lt; “Number is 10”  </a:t>
            </a:r>
            <a:r>
              <a:rPr lang="en-IN" sz="2400" b="1" dirty="0" smtClean="0">
                <a:solidFill>
                  <a:srgbClr val="FF0000"/>
                </a:solidFill>
              </a:rPr>
              <a:t>:</a:t>
            </a:r>
            <a:r>
              <a:rPr lang="en-IN" sz="2000" b="1" dirty="0" smtClean="0">
                <a:solidFill>
                  <a:srgbClr val="FF0000"/>
                </a:solidFill>
              </a:rPr>
              <a:t> </a:t>
            </a:r>
            <a:r>
              <a:rPr lang="en-IN" sz="2000" b="1" dirty="0" smtClean="0"/>
              <a:t>	</a:t>
            </a:r>
            <a:r>
              <a:rPr lang="en-IN" sz="2000" b="1" dirty="0" err="1" smtClean="0"/>
              <a:t>cout</a:t>
            </a:r>
            <a:r>
              <a:rPr lang="en-IN" sz="2000" b="1" dirty="0" smtClean="0"/>
              <a:t> &lt;&lt; “Number is not 10” ;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38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98921"/>
            <a:ext cx="8911687" cy="1280890"/>
          </a:xfrm>
        </p:spPr>
        <p:txBody>
          <a:bodyPr/>
          <a:lstStyle/>
          <a:p>
            <a:r>
              <a:rPr lang="en-IN" dirty="0"/>
              <a:t>Assignment </a:t>
            </a:r>
            <a:r>
              <a:rPr lang="en-IN" dirty="0" smtClean="0"/>
              <a:t>Operators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92925" y="3290888"/>
          <a:ext cx="7469189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7077"/>
                <a:gridCol w="3357562"/>
                <a:gridCol w="2114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chemeClr val="tx1"/>
                          </a:solidFill>
                        </a:rPr>
                        <a:t>Example 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</a:rPr>
                        <a:t>=</a:t>
                      </a:r>
                      <a:endParaRPr lang="en-IN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</a:rPr>
                        <a:t>Assignment 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</a:rPr>
                        <a:t>x = 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</a:rPr>
                        <a:t>+=</a:t>
                      </a:r>
                      <a:endParaRPr lang="en-IN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r>
                        <a:rPr lang="en-IN" sz="2400" baseline="0" dirty="0" smtClean="0">
                          <a:solidFill>
                            <a:schemeClr val="tx1"/>
                          </a:solidFill>
                        </a:rPr>
                        <a:t> &amp; assign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</a:rPr>
                        <a:t>x += 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</a:rPr>
                        <a:t>–= </a:t>
                      </a:r>
                      <a:endParaRPr lang="en-IN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</a:rPr>
                        <a:t>Subtract</a:t>
                      </a:r>
                      <a:r>
                        <a:rPr lang="en-IN" sz="2400" baseline="0" dirty="0" smtClean="0">
                          <a:solidFill>
                            <a:schemeClr val="tx1"/>
                          </a:solidFill>
                        </a:rPr>
                        <a:t> &amp; assign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</a:rPr>
                        <a:t>x –= y</a:t>
                      </a:r>
                      <a:endParaRPr lang="en-IN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</a:rPr>
                        <a:t>*=</a:t>
                      </a:r>
                      <a:endParaRPr lang="en-IN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</a:rPr>
                        <a:t>Multiply</a:t>
                      </a:r>
                      <a:r>
                        <a:rPr lang="en-IN" sz="2400" baseline="0" dirty="0" smtClean="0">
                          <a:solidFill>
                            <a:schemeClr val="tx1"/>
                          </a:solidFill>
                        </a:rPr>
                        <a:t> &amp; assign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</a:rPr>
                        <a:t>x *= y</a:t>
                      </a:r>
                      <a:endParaRPr lang="en-IN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</a:rPr>
                        <a:t>/=</a:t>
                      </a:r>
                      <a:endParaRPr lang="en-IN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</a:rPr>
                        <a:t>Division &amp; assign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</a:rPr>
                        <a:t>x /= y</a:t>
                      </a:r>
                      <a:endParaRPr lang="en-IN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14787" y="2200275"/>
            <a:ext cx="3357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x  =  y</a:t>
            </a:r>
            <a:endParaRPr lang="en-IN" sz="2800" dirty="0"/>
          </a:p>
        </p:txBody>
      </p:sp>
      <p:sp>
        <p:nvSpPr>
          <p:cNvPr id="6" name="Curved Up Arrow 5"/>
          <p:cNvSpPr/>
          <p:nvPr/>
        </p:nvSpPr>
        <p:spPr>
          <a:xfrm rot="10800000">
            <a:off x="4086218" y="1733549"/>
            <a:ext cx="928694" cy="504824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1707" y="2195508"/>
            <a:ext cx="3357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x  =  5</a:t>
            </a:r>
            <a:endParaRPr lang="en-IN" sz="2800" dirty="0"/>
          </a:p>
        </p:txBody>
      </p:sp>
      <p:sp>
        <p:nvSpPr>
          <p:cNvPr id="8" name="Curved Up Arrow 7"/>
          <p:cNvSpPr/>
          <p:nvPr/>
        </p:nvSpPr>
        <p:spPr>
          <a:xfrm rot="10800000">
            <a:off x="6053138" y="1728782"/>
            <a:ext cx="928694" cy="504824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48669" y="2247895"/>
            <a:ext cx="3357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5</a:t>
            </a:r>
            <a:r>
              <a:rPr lang="en-IN" sz="2800" dirty="0" smtClean="0"/>
              <a:t>  =  x</a:t>
            </a:r>
            <a:endParaRPr lang="en-IN" sz="2800" dirty="0"/>
          </a:p>
        </p:txBody>
      </p:sp>
      <p:sp>
        <p:nvSpPr>
          <p:cNvPr id="12" name="Curved Left Arrow 11"/>
          <p:cNvSpPr/>
          <p:nvPr/>
        </p:nvSpPr>
        <p:spPr>
          <a:xfrm rot="16200000">
            <a:off x="8570121" y="1493033"/>
            <a:ext cx="519113" cy="990610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120049" y="1727669"/>
            <a:ext cx="1023951" cy="9910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8248669" y="1701312"/>
            <a:ext cx="1162032" cy="10174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66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98921"/>
            <a:ext cx="8911687" cy="1280890"/>
          </a:xfrm>
        </p:spPr>
        <p:txBody>
          <a:bodyPr/>
          <a:lstStyle/>
          <a:p>
            <a:r>
              <a:rPr lang="en-IN" dirty="0"/>
              <a:t>Increment &amp; </a:t>
            </a:r>
            <a:r>
              <a:rPr lang="en-IN" dirty="0" smtClean="0"/>
              <a:t>Decrement </a:t>
            </a:r>
            <a:r>
              <a:rPr lang="en-IN" dirty="0"/>
              <a:t>O</a:t>
            </a:r>
            <a:r>
              <a:rPr lang="en-IN" dirty="0" smtClean="0"/>
              <a:t>perators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789237" y="1905000"/>
          <a:ext cx="812799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chemeClr val="tx1"/>
                          </a:solidFill>
                        </a:rPr>
                        <a:t>Example 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</a:rPr>
                        <a:t>++</a:t>
                      </a:r>
                      <a:endParaRPr lang="en-IN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Increment 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X ++</a:t>
                      </a:r>
                      <a:endParaRPr lang="en-IN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</a:rPr>
                        <a:t>–</a:t>
                      </a:r>
                      <a:r>
                        <a:rPr lang="en-IN" sz="2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IN" sz="2400" b="1" dirty="0" smtClean="0">
                          <a:solidFill>
                            <a:srgbClr val="FF0000"/>
                          </a:solidFill>
                        </a:rPr>
                        <a:t>–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Decrement 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chemeClr val="tx1"/>
                          </a:solidFill>
                        </a:rPr>
                        <a:t>Y – –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14651" y="4257677"/>
            <a:ext cx="7858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x = x + 1	x += 1		x ++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924171" y="4810132"/>
            <a:ext cx="7858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x = x – 1	x –= 1		x – –</a:t>
            </a:r>
            <a:endParaRPr lang="en-IN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828923" y="3559473"/>
            <a:ext cx="577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Unary operator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3874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98921"/>
            <a:ext cx="8911687" cy="1280890"/>
          </a:xfrm>
        </p:spPr>
        <p:txBody>
          <a:bodyPr/>
          <a:lstStyle/>
          <a:p>
            <a:r>
              <a:rPr lang="en-IN" dirty="0" err="1"/>
              <a:t>S</a:t>
            </a:r>
            <a:r>
              <a:rPr lang="en-IN" dirty="0" err="1" smtClean="0"/>
              <a:t>izeOf</a:t>
            </a:r>
            <a:r>
              <a:rPr lang="en-IN" dirty="0" smtClean="0"/>
              <a:t> Operators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592925" y="2142563"/>
            <a:ext cx="84178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 3" panose="05040102010807070707" pitchFamily="18" charset="2"/>
              <a:buChar char="´"/>
            </a:pPr>
            <a:r>
              <a:rPr lang="en-IN" sz="2000" b="1" dirty="0" smtClean="0"/>
              <a:t>Used to find the </a:t>
            </a:r>
            <a:r>
              <a:rPr lang="en-IN" sz="2000" b="1" dirty="0" smtClean="0">
                <a:solidFill>
                  <a:srgbClr val="FF0000"/>
                </a:solidFill>
              </a:rPr>
              <a:t>size</a:t>
            </a:r>
            <a:r>
              <a:rPr lang="en-IN" sz="2000" b="1" dirty="0" smtClean="0"/>
              <a:t> of a data </a:t>
            </a:r>
            <a:r>
              <a:rPr lang="en-IN" sz="2000" b="1" dirty="0" smtClean="0">
                <a:solidFill>
                  <a:srgbClr val="FF0000"/>
                </a:solidFill>
              </a:rPr>
              <a:t>type</a:t>
            </a:r>
          </a:p>
          <a:p>
            <a:pPr marL="342900" indent="-342900">
              <a:lnSpc>
                <a:spcPct val="150000"/>
              </a:lnSpc>
              <a:buFont typeface="Wingdings 3" panose="05040102010807070707" pitchFamily="18" charset="2"/>
              <a:buChar char="´"/>
            </a:pPr>
            <a:r>
              <a:rPr lang="en-IN" sz="2000" b="1" dirty="0" smtClean="0"/>
              <a:t>Example : </a:t>
            </a:r>
          </a:p>
          <a:p>
            <a:pPr lvl="2">
              <a:lnSpc>
                <a:spcPct val="150000"/>
              </a:lnSpc>
            </a:pPr>
            <a:r>
              <a:rPr lang="en-IN" sz="2000" b="1" dirty="0" err="1" smtClean="0"/>
              <a:t>sizeof</a:t>
            </a:r>
            <a:r>
              <a:rPr lang="en-IN" sz="2000" b="1" dirty="0" smtClean="0"/>
              <a:t>(</a:t>
            </a:r>
            <a:r>
              <a:rPr lang="en-IN" sz="2000" b="1" dirty="0" err="1" smtClean="0"/>
              <a:t>int</a:t>
            </a:r>
            <a:r>
              <a:rPr lang="en-IN" sz="2000" b="1" dirty="0" smtClean="0"/>
              <a:t>);</a:t>
            </a:r>
          </a:p>
          <a:p>
            <a:pPr lvl="2">
              <a:lnSpc>
                <a:spcPct val="150000"/>
              </a:lnSpc>
            </a:pPr>
            <a:r>
              <a:rPr lang="en-IN" sz="2000" b="1" dirty="0" err="1" smtClean="0"/>
              <a:t>sizeof</a:t>
            </a:r>
            <a:r>
              <a:rPr lang="en-IN" sz="2000" b="1" dirty="0" smtClean="0"/>
              <a:t> (float)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24823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IN" dirty="0" smtClean="0">
                <a:latin typeface="Poppins"/>
              </a:rPr>
              <a:t>Type Conversion</a:t>
            </a:r>
            <a:endParaRPr lang="en-IN" dirty="0">
              <a:latin typeface="Poppi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506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672981"/>
            <a:ext cx="8911687" cy="1280890"/>
          </a:xfrm>
        </p:spPr>
        <p:txBody>
          <a:bodyPr/>
          <a:lstStyle/>
          <a:p>
            <a:r>
              <a:rPr lang="en-IN" dirty="0" smtClean="0"/>
              <a:t>Type Conversion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608729"/>
            <a:ext cx="8915400" cy="3361765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Data are </a:t>
            </a:r>
            <a:r>
              <a:rPr lang="en-IN" sz="2000" b="1" dirty="0" smtClean="0">
                <a:solidFill>
                  <a:srgbClr val="FF0000"/>
                </a:solidFill>
              </a:rPr>
              <a:t>converted</a:t>
            </a:r>
            <a:r>
              <a:rPr lang="en-IN" sz="2000" b="1" dirty="0" smtClean="0">
                <a:solidFill>
                  <a:schemeClr val="tx1"/>
                </a:solidFill>
              </a:rPr>
              <a:t> from </a:t>
            </a:r>
            <a:r>
              <a:rPr lang="en-IN" sz="2000" b="1" dirty="0" smtClean="0">
                <a:solidFill>
                  <a:srgbClr val="FF0000"/>
                </a:solidFill>
              </a:rPr>
              <a:t>one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type</a:t>
            </a:r>
            <a:r>
              <a:rPr lang="en-IN" sz="2000" b="1" dirty="0" smtClean="0">
                <a:solidFill>
                  <a:schemeClr val="tx1"/>
                </a:solidFill>
              </a:rPr>
              <a:t> to </a:t>
            </a:r>
            <a:r>
              <a:rPr lang="en-IN" sz="2000" b="1" dirty="0" smtClean="0">
                <a:solidFill>
                  <a:srgbClr val="FF0000"/>
                </a:solidFill>
              </a:rPr>
              <a:t>another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type</a:t>
            </a:r>
            <a:r>
              <a:rPr lang="en-IN" sz="2000" b="1" dirty="0" smtClean="0">
                <a:solidFill>
                  <a:schemeClr val="tx1"/>
                </a:solidFill>
              </a:rPr>
              <a:t> are called type conversion</a:t>
            </a:r>
          </a:p>
          <a:p>
            <a:endParaRPr lang="en-IN" sz="2000" b="1" dirty="0" smtClean="0">
              <a:solidFill>
                <a:schemeClr val="tx1"/>
              </a:solidFill>
            </a:endParaRPr>
          </a:p>
          <a:p>
            <a:r>
              <a:rPr lang="en-IN" sz="2000" b="1" dirty="0" smtClean="0">
                <a:solidFill>
                  <a:schemeClr val="tx1"/>
                </a:solidFill>
              </a:rPr>
              <a:t>Classified into 2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IN" sz="1800" b="1" dirty="0" smtClean="0">
                <a:solidFill>
                  <a:srgbClr val="FF0000"/>
                </a:solidFill>
              </a:rPr>
              <a:t>Implicit</a:t>
            </a:r>
            <a:r>
              <a:rPr lang="en-IN" sz="1800" b="1" dirty="0" smtClean="0">
                <a:solidFill>
                  <a:schemeClr val="tx1"/>
                </a:solidFill>
              </a:rPr>
              <a:t> type conversion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IN" sz="1800" b="1" dirty="0" smtClean="0">
                <a:solidFill>
                  <a:srgbClr val="FF0000"/>
                </a:solidFill>
              </a:rPr>
              <a:t>Explicit</a:t>
            </a:r>
            <a:r>
              <a:rPr lang="en-IN" sz="1800" b="1" dirty="0" smtClean="0">
                <a:solidFill>
                  <a:schemeClr val="tx1"/>
                </a:solidFill>
              </a:rPr>
              <a:t> type conversion</a:t>
            </a:r>
            <a:endParaRPr lang="en-IN" sz="18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8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242677"/>
            <a:ext cx="8911687" cy="1280890"/>
          </a:xfrm>
        </p:spPr>
        <p:txBody>
          <a:bodyPr/>
          <a:lstStyle/>
          <a:p>
            <a:r>
              <a:rPr lang="en-IN" dirty="0" smtClean="0"/>
              <a:t>Implicit Type Conversion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78425"/>
            <a:ext cx="8915400" cy="3361765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It is automatically done by the compiler.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For example ,</a:t>
            </a:r>
          </a:p>
          <a:p>
            <a:pPr lvl="1"/>
            <a:r>
              <a:rPr lang="en-IN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</a:rPr>
              <a:t>float N = 5;   </a:t>
            </a:r>
            <a:r>
              <a:rPr lang="en-IN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  </a:t>
            </a:r>
            <a:r>
              <a:rPr lang="en-IN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r>
              <a:rPr lang="en-IN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is an integer type, float 5 is implicitly </a:t>
            </a:r>
          </a:p>
          <a:p>
            <a:pPr marL="457200" lvl="1" indent="0">
              <a:buNone/>
            </a:pPr>
            <a:r>
              <a:rPr lang="en-IN" sz="2000" b="1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r>
              <a:rPr lang="en-IN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				 </a:t>
            </a:r>
            <a:r>
              <a:rPr lang="en-IN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converted into </a:t>
            </a:r>
            <a:r>
              <a:rPr lang="en-IN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5.0000</a:t>
            </a:r>
          </a:p>
          <a:p>
            <a:pPr lvl="1"/>
            <a:r>
              <a:rPr lang="en-IN" sz="2000" b="1" dirty="0">
                <a:solidFill>
                  <a:schemeClr val="tx1"/>
                </a:solidFill>
              </a:rPr>
              <a:t> </a:t>
            </a:r>
            <a:r>
              <a:rPr lang="en-IN" sz="2000" b="1" dirty="0" err="1" smtClean="0">
                <a:solidFill>
                  <a:schemeClr val="tx1"/>
                </a:solidFill>
              </a:rPr>
              <a:t>int</a:t>
            </a:r>
            <a:r>
              <a:rPr lang="en-IN" sz="2000" b="1" dirty="0" smtClean="0">
                <a:solidFill>
                  <a:schemeClr val="tx1"/>
                </a:solidFill>
              </a:rPr>
              <a:t> N </a:t>
            </a:r>
            <a:r>
              <a:rPr lang="en-IN" sz="2000" b="1" dirty="0">
                <a:solidFill>
                  <a:schemeClr val="tx1"/>
                </a:solidFill>
              </a:rPr>
              <a:t>= </a:t>
            </a:r>
            <a:r>
              <a:rPr lang="en-IN" sz="2000" b="1" dirty="0" smtClean="0">
                <a:solidFill>
                  <a:schemeClr val="tx1"/>
                </a:solidFill>
              </a:rPr>
              <a:t>6.54 ;  </a:t>
            </a:r>
            <a:r>
              <a:rPr lang="en-IN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 </a:t>
            </a:r>
            <a:r>
              <a:rPr lang="en-IN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6.54</a:t>
            </a:r>
            <a:r>
              <a:rPr lang="en-IN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2000" b="1" dirty="0">
                <a:solidFill>
                  <a:schemeClr val="tx1"/>
                </a:solidFill>
                <a:sym typeface="Wingdings" panose="05000000000000000000" pitchFamily="2" charset="2"/>
              </a:rPr>
              <a:t>is </a:t>
            </a:r>
            <a:r>
              <a:rPr lang="en-IN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a float </a:t>
            </a:r>
            <a:r>
              <a:rPr lang="en-IN" sz="2000" b="1" dirty="0">
                <a:solidFill>
                  <a:schemeClr val="tx1"/>
                </a:solidFill>
                <a:sym typeface="Wingdings" panose="05000000000000000000" pitchFamily="2" charset="2"/>
              </a:rPr>
              <a:t>type, </a:t>
            </a:r>
            <a:r>
              <a:rPr lang="en-IN" sz="20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int</a:t>
            </a:r>
            <a:r>
              <a:rPr lang="en-IN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6.54 </a:t>
            </a:r>
            <a:r>
              <a:rPr lang="en-IN" sz="2000" b="1" dirty="0">
                <a:solidFill>
                  <a:schemeClr val="tx1"/>
                </a:solidFill>
                <a:sym typeface="Wingdings" panose="05000000000000000000" pitchFamily="2" charset="2"/>
              </a:rPr>
              <a:t>is implicitly </a:t>
            </a:r>
          </a:p>
          <a:p>
            <a:pPr marL="457200" lvl="1" indent="0">
              <a:buNone/>
            </a:pPr>
            <a:r>
              <a:rPr lang="en-IN" sz="2000" b="1" dirty="0">
                <a:solidFill>
                  <a:schemeClr val="tx1"/>
                </a:solidFill>
                <a:sym typeface="Wingdings" panose="05000000000000000000" pitchFamily="2" charset="2"/>
              </a:rPr>
              <a:t>					 converted into </a:t>
            </a:r>
            <a:r>
              <a:rPr lang="en-IN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endParaRPr lang="en-IN" sz="2000" b="1" dirty="0" smtClean="0">
              <a:solidFill>
                <a:srgbClr val="FF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058597" y="5183842"/>
            <a:ext cx="5976630" cy="981635"/>
            <a:chOff x="3053720" y="5432612"/>
            <a:chExt cx="5976630" cy="981635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519186" y="5826169"/>
              <a:ext cx="2970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085780" y="5601162"/>
              <a:ext cx="14013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dirty="0" err="1" smtClean="0"/>
                <a:t>int</a:t>
              </a:r>
              <a:r>
                <a:rPr lang="en-IN" b="1" dirty="0" smtClean="0"/>
                <a:t> N </a:t>
              </a:r>
              <a:r>
                <a:rPr lang="en-IN" b="1" dirty="0"/>
                <a:t>= </a:t>
              </a:r>
              <a:r>
                <a:rPr lang="en-IN" b="1" dirty="0" smtClean="0"/>
                <a:t>4.5</a:t>
              </a:r>
              <a:r>
                <a:rPr lang="en-IN" b="1" dirty="0"/>
                <a:t>; </a:t>
              </a:r>
              <a:endParaRPr lang="en-IN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63972" y="5873379"/>
              <a:ext cx="221567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600" b="1" dirty="0">
                  <a:sym typeface="Wingdings" panose="05000000000000000000" pitchFamily="2" charset="2"/>
                </a:rPr>
                <a:t>implicitly </a:t>
              </a:r>
              <a:r>
                <a:rPr lang="en-IN" sz="1600" b="1" dirty="0" smtClean="0">
                  <a:sym typeface="Wingdings" panose="05000000000000000000" pitchFamily="2" charset="2"/>
                </a:rPr>
                <a:t>converted </a:t>
              </a:r>
              <a:endParaRPr lang="en-IN" sz="16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656490" y="5641503"/>
              <a:ext cx="1207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dirty="0" err="1" smtClean="0"/>
                <a:t>int</a:t>
              </a:r>
              <a:r>
                <a:rPr lang="en-IN" b="1" dirty="0" smtClean="0"/>
                <a:t> N </a:t>
              </a:r>
              <a:r>
                <a:rPr lang="en-IN" b="1" dirty="0"/>
                <a:t>= </a:t>
              </a:r>
              <a:r>
                <a:rPr lang="en-IN" b="1" dirty="0" smtClean="0"/>
                <a:t>4; 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53720" y="5432612"/>
              <a:ext cx="5976630" cy="98163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80283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242677"/>
            <a:ext cx="8911687" cy="1280890"/>
          </a:xfrm>
        </p:spPr>
        <p:txBody>
          <a:bodyPr/>
          <a:lstStyle/>
          <a:p>
            <a:r>
              <a:rPr lang="en-IN" dirty="0" smtClean="0"/>
              <a:t>Explicit Type Conversion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78425"/>
            <a:ext cx="8915400" cy="3361765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It is done by the program code.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For example ,</a:t>
            </a:r>
          </a:p>
          <a:p>
            <a:pPr marL="457200" lvl="1" indent="0">
              <a:buNone/>
            </a:pPr>
            <a:endParaRPr lang="en-IN" sz="2000" b="1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IN" sz="2000" b="1" dirty="0" err="1" smtClean="0">
                <a:solidFill>
                  <a:schemeClr val="tx1"/>
                </a:solidFill>
              </a:rPr>
              <a:t>int</a:t>
            </a:r>
            <a:r>
              <a:rPr lang="en-IN" sz="2000" b="1" dirty="0" smtClean="0">
                <a:solidFill>
                  <a:schemeClr val="tx1"/>
                </a:solidFill>
              </a:rPr>
              <a:t> N = 10;</a:t>
            </a:r>
          </a:p>
          <a:p>
            <a:pPr marL="457200" lvl="1" indent="0">
              <a:buNone/>
            </a:pPr>
            <a:r>
              <a:rPr lang="en-IN" sz="2000" b="1" dirty="0" err="1" smtClean="0">
                <a:solidFill>
                  <a:schemeClr val="tx1"/>
                </a:solidFill>
              </a:rPr>
              <a:t>Int</a:t>
            </a:r>
            <a:r>
              <a:rPr lang="en-IN" sz="2000" b="1" dirty="0" smtClean="0">
                <a:solidFill>
                  <a:schemeClr val="tx1"/>
                </a:solidFill>
              </a:rPr>
              <a:t> X = 4;</a:t>
            </a:r>
          </a:p>
          <a:p>
            <a:pPr marL="457200" lvl="1" indent="0">
              <a:buNone/>
            </a:pPr>
            <a:r>
              <a:rPr lang="en-IN" sz="2000" b="1" dirty="0" smtClean="0">
                <a:solidFill>
                  <a:schemeClr val="tx1"/>
                </a:solidFill>
              </a:rPr>
              <a:t>float </a:t>
            </a:r>
            <a:r>
              <a:rPr lang="en-IN" sz="2000" b="1" dirty="0">
                <a:solidFill>
                  <a:schemeClr val="tx1"/>
                </a:solidFill>
              </a:rPr>
              <a:t>S</a:t>
            </a:r>
            <a:r>
              <a:rPr lang="en-IN" sz="2000" b="1" dirty="0" smtClean="0">
                <a:solidFill>
                  <a:schemeClr val="tx1"/>
                </a:solidFill>
              </a:rPr>
              <a:t> = (float) N / X </a:t>
            </a:r>
            <a:endParaRPr lang="en-IN" sz="2000" b="1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5483" y="5246614"/>
            <a:ext cx="2474258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Data Type tell the compiler how to transfer it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585448" y="4746813"/>
            <a:ext cx="457199" cy="45719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57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IN" dirty="0" smtClean="0">
                <a:latin typeface="Poppins"/>
              </a:rPr>
              <a:t>Structure of </a:t>
            </a:r>
            <a:r>
              <a:rPr lang="en-IN" dirty="0">
                <a:latin typeface="Poppins"/>
              </a:rPr>
              <a:t>C</a:t>
            </a:r>
            <a:r>
              <a:rPr lang="en-IN" dirty="0" smtClean="0">
                <a:latin typeface="Poppins"/>
              </a:rPr>
              <a:t>++ program</a:t>
            </a:r>
            <a:endParaRPr lang="en-IN" dirty="0">
              <a:latin typeface="Poppi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34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02870" y="1481894"/>
            <a:ext cx="326563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// Command line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 include &lt; Header File 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using namespace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main()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+mj-lt"/>
              </a:rPr>
              <a:t> </a:t>
            </a:r>
            <a:r>
              <a:rPr lang="en-US" sz="2000" b="1" dirty="0" smtClean="0">
                <a:latin typeface="+mj-lt"/>
              </a:rPr>
              <a:t>    ………………….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+mj-lt"/>
              </a:rPr>
              <a:t> </a:t>
            </a:r>
            <a:r>
              <a:rPr lang="en-US" sz="2000" b="1" dirty="0" smtClean="0">
                <a:latin typeface="+mj-lt"/>
              </a:rPr>
              <a:t>    ………………….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+mj-lt"/>
              </a:rPr>
              <a:t> </a:t>
            </a:r>
            <a:r>
              <a:rPr lang="en-US" sz="2000" b="1" dirty="0" smtClean="0">
                <a:latin typeface="+mj-lt"/>
              </a:rPr>
              <a:t>    ………………….</a:t>
            </a:r>
            <a:endParaRPr lang="en-US" sz="2000" b="1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} </a:t>
            </a:r>
          </a:p>
        </p:txBody>
      </p:sp>
      <p:sp>
        <p:nvSpPr>
          <p:cNvPr id="5" name="Right Brace 4"/>
          <p:cNvSpPr/>
          <p:nvPr/>
        </p:nvSpPr>
        <p:spPr>
          <a:xfrm>
            <a:off x="6965576" y="3980329"/>
            <a:ext cx="22860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7194176" y="4481463"/>
            <a:ext cx="2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Body of the program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03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IN" dirty="0" smtClean="0">
                <a:latin typeface="Poppins"/>
              </a:rPr>
              <a:t>Data Type</a:t>
            </a:r>
            <a:endParaRPr lang="en-IN" dirty="0">
              <a:latin typeface="Poppi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737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1871" y="2891118"/>
            <a:ext cx="8942294" cy="28776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Teaching materials Prepared by </a:t>
            </a:r>
          </a:p>
          <a:p>
            <a:pPr marL="0" indent="0" algn="ctr">
              <a:buNone/>
            </a:pPr>
            <a:endParaRPr lang="en-IN" sz="1800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IN" sz="1800" dirty="0" smtClean="0">
                <a:solidFill>
                  <a:schemeClr val="tx1"/>
                </a:solidFill>
              </a:rPr>
              <a:t>RIDHUN DEV</a:t>
            </a:r>
          </a:p>
          <a:p>
            <a:pPr marL="0" indent="0" algn="ctr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Lecture IHRD College</a:t>
            </a:r>
          </a:p>
          <a:p>
            <a:pPr marL="0" indent="0" algn="ctr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+1 / +2 Computer Science</a:t>
            </a:r>
          </a:p>
          <a:p>
            <a:pPr marL="0" indent="0" algn="ctr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8089552581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2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66483"/>
            <a:ext cx="8911687" cy="775447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C++ Data </a:t>
            </a:r>
            <a:r>
              <a:rPr lang="en-IN" dirty="0">
                <a:solidFill>
                  <a:schemeClr val="tx1"/>
                </a:solidFill>
              </a:rPr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70530"/>
            <a:ext cx="8915400" cy="4253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chemeClr val="tx1"/>
                </a:solidFill>
              </a:rPr>
              <a:t>Data type is used to </a:t>
            </a:r>
            <a:r>
              <a:rPr lang="en-IN" sz="2000" b="1" dirty="0">
                <a:solidFill>
                  <a:srgbClr val="FF0000"/>
                </a:solidFill>
              </a:rPr>
              <a:t>tell</a:t>
            </a:r>
            <a:r>
              <a:rPr lang="en-IN" sz="2000" b="1" dirty="0">
                <a:solidFill>
                  <a:schemeClr val="tx1"/>
                </a:solidFill>
              </a:rPr>
              <a:t> the </a:t>
            </a:r>
            <a:r>
              <a:rPr lang="en-IN" sz="2000" b="1" dirty="0">
                <a:solidFill>
                  <a:srgbClr val="FF0000"/>
                </a:solidFill>
              </a:rPr>
              <a:t>computer </a:t>
            </a:r>
          </a:p>
          <a:p>
            <a:pPr marL="444500" indent="-444500">
              <a:buClr>
                <a:srgbClr val="FF0000"/>
              </a:buClr>
              <a:buFont typeface="Symbol" panose="05050102010706020507" pitchFamily="18" charset="2"/>
              <a:buChar char="®"/>
            </a:pPr>
            <a:r>
              <a:rPr lang="en-IN" sz="2000" b="1" dirty="0">
                <a:solidFill>
                  <a:srgbClr val="FF0000"/>
                </a:solidFill>
              </a:rPr>
              <a:t>Type</a:t>
            </a:r>
            <a:r>
              <a:rPr lang="en-IN" sz="2000" b="1" dirty="0">
                <a:solidFill>
                  <a:schemeClr val="tx1"/>
                </a:solidFill>
              </a:rPr>
              <a:t> of data</a:t>
            </a:r>
          </a:p>
          <a:p>
            <a:pPr marL="444500" indent="-444500">
              <a:buClr>
                <a:srgbClr val="FF0000"/>
              </a:buClr>
              <a:buFont typeface="Symbol" panose="05050102010706020507" pitchFamily="18" charset="2"/>
              <a:buChar char="®"/>
            </a:pPr>
            <a:r>
              <a:rPr lang="en-IN" sz="2000" b="1" dirty="0">
                <a:solidFill>
                  <a:srgbClr val="FF0000"/>
                </a:solidFill>
              </a:rPr>
              <a:t>Size</a:t>
            </a:r>
            <a:r>
              <a:rPr lang="en-IN" sz="2000" b="1" dirty="0">
                <a:solidFill>
                  <a:schemeClr val="tx1"/>
                </a:solidFill>
              </a:rPr>
              <a:t> of memory used for </a:t>
            </a:r>
            <a:r>
              <a:rPr lang="en-IN" sz="2000" b="1" dirty="0">
                <a:solidFill>
                  <a:srgbClr val="FF0000"/>
                </a:solidFill>
              </a:rPr>
              <a:t>store</a:t>
            </a:r>
            <a:r>
              <a:rPr lang="en-IN" sz="2000" b="1" dirty="0">
                <a:solidFill>
                  <a:schemeClr val="tx1"/>
                </a:solidFill>
              </a:rPr>
              <a:t> the </a:t>
            </a:r>
            <a:r>
              <a:rPr lang="en-IN" sz="2000" b="1" dirty="0" smtClean="0">
                <a:solidFill>
                  <a:schemeClr val="tx1"/>
                </a:solidFill>
              </a:rPr>
              <a:t>data</a:t>
            </a:r>
          </a:p>
          <a:p>
            <a:endParaRPr lang="en-IN" sz="2000" b="1" dirty="0" smtClean="0">
              <a:solidFill>
                <a:schemeClr val="tx1"/>
              </a:solidFill>
            </a:endParaRPr>
          </a:p>
          <a:p>
            <a:r>
              <a:rPr lang="en-IN" sz="2000" b="1" dirty="0" smtClean="0">
                <a:solidFill>
                  <a:schemeClr val="tx1"/>
                </a:solidFill>
              </a:rPr>
              <a:t>Classified into 3</a:t>
            </a:r>
          </a:p>
          <a:p>
            <a:endParaRPr lang="en-IN" sz="2000" b="1" dirty="0" smtClean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IN" sz="2000" b="1" dirty="0" smtClean="0">
                <a:solidFill>
                  <a:srgbClr val="FF0000"/>
                </a:solidFill>
              </a:rPr>
              <a:t>Built in </a:t>
            </a:r>
            <a:r>
              <a:rPr lang="en-IN" sz="2000" b="1" dirty="0" smtClean="0">
                <a:solidFill>
                  <a:schemeClr val="tx1"/>
                </a:solidFill>
              </a:rPr>
              <a:t>data type (</a:t>
            </a:r>
            <a:r>
              <a:rPr lang="en-IN" sz="2000" b="1" dirty="0" smtClean="0">
                <a:solidFill>
                  <a:srgbClr val="FF0000"/>
                </a:solidFill>
              </a:rPr>
              <a:t>Fundamental</a:t>
            </a:r>
            <a:r>
              <a:rPr lang="en-IN" sz="2000" b="1" dirty="0" smtClean="0">
                <a:solidFill>
                  <a:schemeClr val="tx1"/>
                </a:solidFill>
              </a:rPr>
              <a:t> Data type)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000" b="1" dirty="0" smtClean="0">
                <a:solidFill>
                  <a:srgbClr val="FF0000"/>
                </a:solidFill>
              </a:rPr>
              <a:t>Derived</a:t>
            </a:r>
            <a:r>
              <a:rPr lang="en-IN" sz="2000" b="1" dirty="0" smtClean="0">
                <a:solidFill>
                  <a:schemeClr val="tx1"/>
                </a:solidFill>
              </a:rPr>
              <a:t> data type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000" b="1" dirty="0" smtClean="0">
                <a:solidFill>
                  <a:srgbClr val="FF0000"/>
                </a:solidFill>
              </a:rPr>
              <a:t>User defined </a:t>
            </a:r>
            <a:r>
              <a:rPr lang="en-IN" sz="2000" b="1" dirty="0" smtClean="0">
                <a:solidFill>
                  <a:schemeClr val="tx1"/>
                </a:solidFill>
              </a:rPr>
              <a:t>data type</a:t>
            </a:r>
          </a:p>
          <a:p>
            <a:endParaRPr lang="en-IN" sz="2000" b="1" dirty="0">
              <a:solidFill>
                <a:schemeClr val="tx1"/>
              </a:solidFill>
            </a:endParaRPr>
          </a:p>
          <a:p>
            <a:pPr marL="444500" indent="-444500">
              <a:buClr>
                <a:srgbClr val="FF0000"/>
              </a:buClr>
              <a:buFont typeface="Symbol" panose="05050102010706020507" pitchFamily="18" charset="2"/>
              <a:buChar char="®"/>
            </a:pPr>
            <a:endParaRPr lang="en-IN" sz="2000" b="1" dirty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19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075764"/>
            <a:ext cx="8911687" cy="829235"/>
          </a:xfrm>
        </p:spPr>
        <p:txBody>
          <a:bodyPr/>
          <a:lstStyle/>
          <a:p>
            <a:r>
              <a:rPr lang="en-IN" dirty="0" smtClean="0"/>
              <a:t>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IN" sz="2000" b="1" dirty="0" smtClean="0">
                <a:solidFill>
                  <a:srgbClr val="FF0000"/>
                </a:solidFill>
              </a:rPr>
              <a:t>Built in data type</a:t>
            </a:r>
          </a:p>
          <a:p>
            <a:pPr lvl="1"/>
            <a:r>
              <a:rPr lang="en-IN" sz="2000" b="1" dirty="0" smtClean="0">
                <a:solidFill>
                  <a:schemeClr val="tx1"/>
                </a:solidFill>
              </a:rPr>
              <a:t>Char 	(1 byte)</a:t>
            </a:r>
          </a:p>
          <a:p>
            <a:pPr lvl="1"/>
            <a:r>
              <a:rPr lang="en-IN" sz="2000" b="1" dirty="0" err="1" smtClean="0">
                <a:solidFill>
                  <a:schemeClr val="tx1"/>
                </a:solidFill>
              </a:rPr>
              <a:t>Int</a:t>
            </a:r>
            <a:r>
              <a:rPr lang="en-IN" sz="2000" b="1" dirty="0" smtClean="0">
                <a:solidFill>
                  <a:schemeClr val="tx1"/>
                </a:solidFill>
              </a:rPr>
              <a:t>    		(2 byte)</a:t>
            </a:r>
          </a:p>
          <a:p>
            <a:pPr lvl="1"/>
            <a:r>
              <a:rPr lang="en-IN" sz="2000" b="1" dirty="0" smtClean="0">
                <a:solidFill>
                  <a:schemeClr val="tx1"/>
                </a:solidFill>
              </a:rPr>
              <a:t>Float    	(4 byte)</a:t>
            </a:r>
          </a:p>
          <a:p>
            <a:pPr lvl="1"/>
            <a:r>
              <a:rPr lang="en-IN" sz="2000" b="1" dirty="0" smtClean="0">
                <a:solidFill>
                  <a:schemeClr val="tx1"/>
                </a:solidFill>
              </a:rPr>
              <a:t>Double	(8 byte)</a:t>
            </a:r>
          </a:p>
          <a:p>
            <a:pPr lvl="1"/>
            <a:r>
              <a:rPr lang="en-IN" sz="2000" b="1" dirty="0" smtClean="0">
                <a:solidFill>
                  <a:schemeClr val="tx1"/>
                </a:solidFill>
              </a:rPr>
              <a:t>Void		(0 byte)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000" b="1" dirty="0" smtClean="0">
                <a:solidFill>
                  <a:schemeClr val="tx1"/>
                </a:solidFill>
              </a:rPr>
              <a:t>Derived data type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000" b="1" dirty="0" smtClean="0">
                <a:solidFill>
                  <a:schemeClr val="tx1"/>
                </a:solidFill>
              </a:rPr>
              <a:t>User defined data type</a:t>
            </a:r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66795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156446"/>
            <a:ext cx="8911687" cy="748553"/>
          </a:xfrm>
        </p:spPr>
        <p:txBody>
          <a:bodyPr/>
          <a:lstStyle/>
          <a:p>
            <a:r>
              <a:rPr lang="en-IN" dirty="0" smtClean="0"/>
              <a:t>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IN" sz="2000" b="1" dirty="0" smtClean="0">
                <a:solidFill>
                  <a:schemeClr val="tx1"/>
                </a:solidFill>
              </a:rPr>
              <a:t>Built in data type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000" b="1" dirty="0" smtClean="0">
                <a:solidFill>
                  <a:srgbClr val="FF0000"/>
                </a:solidFill>
              </a:rPr>
              <a:t>Derived data type</a:t>
            </a:r>
            <a:endParaRPr lang="en-IN" sz="2000" b="1" dirty="0">
              <a:solidFill>
                <a:srgbClr val="FF0000"/>
              </a:solidFill>
            </a:endParaRPr>
          </a:p>
          <a:p>
            <a:pPr lvl="1"/>
            <a:r>
              <a:rPr lang="en-IN" sz="2000" b="1" dirty="0">
                <a:solidFill>
                  <a:schemeClr val="tx1"/>
                </a:solidFill>
              </a:rPr>
              <a:t>Array </a:t>
            </a:r>
          </a:p>
          <a:p>
            <a:pPr lvl="1"/>
            <a:r>
              <a:rPr lang="en-IN" sz="2000" b="1" dirty="0" smtClean="0">
                <a:solidFill>
                  <a:schemeClr val="tx1"/>
                </a:solidFill>
              </a:rPr>
              <a:t>Pointer </a:t>
            </a:r>
            <a:endParaRPr lang="en-IN" sz="2000" b="1" dirty="0">
              <a:solidFill>
                <a:schemeClr val="tx1"/>
              </a:solidFill>
            </a:endParaRPr>
          </a:p>
          <a:p>
            <a:pPr lvl="1"/>
            <a:r>
              <a:rPr lang="en-IN" sz="2000" b="1" dirty="0" smtClean="0">
                <a:solidFill>
                  <a:schemeClr val="tx1"/>
                </a:solidFill>
              </a:rPr>
              <a:t>Functions </a:t>
            </a:r>
            <a:endParaRPr lang="en-IN" sz="2000" b="1" dirty="0">
              <a:solidFill>
                <a:schemeClr val="tx1"/>
              </a:solidFill>
            </a:endParaRPr>
          </a:p>
          <a:p>
            <a:pPr lvl="1"/>
            <a:r>
              <a:rPr lang="en-IN" sz="2000" b="1" dirty="0" smtClean="0">
                <a:solidFill>
                  <a:schemeClr val="tx1"/>
                </a:solidFill>
              </a:rPr>
              <a:t>reference 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000" b="1" dirty="0" smtClean="0">
                <a:solidFill>
                  <a:schemeClr val="tx1"/>
                </a:solidFill>
              </a:rPr>
              <a:t>User defined data type</a:t>
            </a:r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1133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183340"/>
            <a:ext cx="8911687" cy="721659"/>
          </a:xfrm>
        </p:spPr>
        <p:txBody>
          <a:bodyPr/>
          <a:lstStyle/>
          <a:p>
            <a:r>
              <a:rPr lang="en-IN" dirty="0" smtClean="0"/>
              <a:t>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IN" sz="2000" b="1" dirty="0" smtClean="0">
                <a:solidFill>
                  <a:schemeClr val="tx1"/>
                </a:solidFill>
              </a:rPr>
              <a:t>Built in data type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000" b="1" dirty="0" smtClean="0">
                <a:solidFill>
                  <a:schemeClr val="tx1"/>
                </a:solidFill>
              </a:rPr>
              <a:t>Derived data type</a:t>
            </a:r>
            <a:endParaRPr lang="en-IN" sz="2000" b="1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IN" sz="2000" b="1" dirty="0" smtClean="0">
                <a:solidFill>
                  <a:srgbClr val="FF0000"/>
                </a:solidFill>
              </a:rPr>
              <a:t>User defined data type</a:t>
            </a:r>
            <a:endParaRPr lang="en-IN" sz="2000" b="1" dirty="0">
              <a:solidFill>
                <a:srgbClr val="FF0000"/>
              </a:solidFill>
            </a:endParaRPr>
          </a:p>
          <a:p>
            <a:pPr lvl="1"/>
            <a:r>
              <a:rPr lang="en-IN" sz="2000" b="1" dirty="0">
                <a:solidFill>
                  <a:schemeClr val="tx1"/>
                </a:solidFill>
              </a:rPr>
              <a:t>structure </a:t>
            </a:r>
          </a:p>
          <a:p>
            <a:pPr lvl="1"/>
            <a:r>
              <a:rPr lang="en-IN" sz="2000" b="1" dirty="0" smtClean="0">
                <a:solidFill>
                  <a:schemeClr val="tx1"/>
                </a:solidFill>
              </a:rPr>
              <a:t>union </a:t>
            </a:r>
            <a:endParaRPr lang="en-IN" sz="2000" b="1" dirty="0">
              <a:solidFill>
                <a:schemeClr val="tx1"/>
              </a:solidFill>
            </a:endParaRPr>
          </a:p>
          <a:p>
            <a:pPr lvl="1"/>
            <a:r>
              <a:rPr lang="en-IN" sz="2000" b="1" dirty="0" smtClean="0">
                <a:solidFill>
                  <a:schemeClr val="tx1"/>
                </a:solidFill>
              </a:rPr>
              <a:t>class </a:t>
            </a:r>
            <a:endParaRPr lang="en-IN" sz="2000" b="1" dirty="0">
              <a:solidFill>
                <a:schemeClr val="tx1"/>
              </a:solidFill>
            </a:endParaRPr>
          </a:p>
          <a:p>
            <a:pPr lvl="1"/>
            <a:r>
              <a:rPr lang="en-IN" sz="2000" b="1" dirty="0" smtClean="0">
                <a:solidFill>
                  <a:schemeClr val="tx1"/>
                </a:solidFill>
              </a:rPr>
              <a:t>enumeration </a:t>
            </a:r>
            <a:endParaRPr lang="en-IN" sz="2000" b="1" dirty="0">
              <a:solidFill>
                <a:schemeClr val="tx1"/>
              </a:solidFill>
            </a:endParaRPr>
          </a:p>
          <a:p>
            <a:endParaRPr lang="en-IN" sz="2000" b="1" dirty="0" smtClean="0"/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30116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237128"/>
            <a:ext cx="8911687" cy="667871"/>
          </a:xfrm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</a:rPr>
              <a:t>Built-in </a:t>
            </a:r>
            <a:r>
              <a:rPr lang="en-IN" sz="2800" b="1" dirty="0" smtClean="0">
                <a:solidFill>
                  <a:srgbClr val="FF0000"/>
                </a:solidFill>
              </a:rPr>
              <a:t>/ Fundamental </a:t>
            </a:r>
            <a:r>
              <a:rPr lang="en-IN" sz="2800" b="1" dirty="0">
                <a:solidFill>
                  <a:schemeClr val="tx1"/>
                </a:solidFill>
              </a:rPr>
              <a:t>Data </a:t>
            </a:r>
            <a:r>
              <a:rPr lang="en-IN" sz="2800" b="1" dirty="0" smtClean="0">
                <a:solidFill>
                  <a:schemeClr val="tx1"/>
                </a:solidFill>
              </a:rPr>
              <a:t>type</a:t>
            </a:r>
            <a:r>
              <a:rPr lang="en-IN" sz="2800" b="1" dirty="0">
                <a:solidFill>
                  <a:schemeClr val="tx1"/>
                </a:solidFill>
              </a:rPr>
              <a:t/>
            </a:r>
            <a:br>
              <a:rPr lang="en-IN" sz="2800" b="1" dirty="0">
                <a:solidFill>
                  <a:schemeClr val="tx1"/>
                </a:solidFill>
              </a:rPr>
            </a:br>
            <a:endParaRPr lang="en-IN" sz="2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990268"/>
              </p:ext>
            </p:extLst>
          </p:nvPr>
        </p:nvGraphicFramePr>
        <p:xfrm>
          <a:off x="2864225" y="2348753"/>
          <a:ext cx="7820114" cy="23774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493358"/>
                <a:gridCol w="2163378"/>
                <a:gridCol w="2163378"/>
              </a:tblGrid>
              <a:tr h="243840">
                <a:tc>
                  <a:txBody>
                    <a:bodyPr/>
                    <a:lstStyle/>
                    <a:p>
                      <a:pPr lvl="0" algn="ctr"/>
                      <a:endParaRPr lang="en-IN" sz="20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20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Data type</a:t>
                      </a:r>
                      <a:endParaRPr lang="en-IN" sz="20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20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Memory</a:t>
                      </a:r>
                      <a:r>
                        <a:rPr lang="en-IN" sz="2000" b="1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size</a:t>
                      </a:r>
                      <a:endParaRPr lang="en-IN" sz="20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ln>
                            <a:noFill/>
                          </a:ln>
                        </a:rPr>
                        <a:t> Character :</a:t>
                      </a:r>
                      <a:endParaRPr lang="en-IN" sz="20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 char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1 byte</a:t>
                      </a:r>
                    </a:p>
                  </a:txBody>
                  <a:tcPr anchor="ctr">
                    <a:noFill/>
                  </a:tcPr>
                </a:tc>
              </a:tr>
              <a:tr h="254226">
                <a:tc>
                  <a:txBody>
                    <a:bodyPr/>
                    <a:lstStyle/>
                    <a:p>
                      <a:pPr lvl="0" algn="ctr"/>
                      <a:r>
                        <a:rPr lang="en-IN" sz="2000" b="1" dirty="0" smtClean="0">
                          <a:ln>
                            <a:noFill/>
                          </a:ln>
                        </a:rPr>
                        <a:t> Integer :</a:t>
                      </a:r>
                      <a:endParaRPr lang="en-IN" sz="20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2000" b="1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IN" sz="2000" b="1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IN" sz="2000" b="1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20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2 byte</a:t>
                      </a:r>
                      <a:endParaRPr lang="en-IN" sz="20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254226">
                <a:tc>
                  <a:txBody>
                    <a:bodyPr/>
                    <a:lstStyle/>
                    <a:p>
                      <a:pPr lvl="0" algn="ctr"/>
                      <a:r>
                        <a:rPr lang="en-IN" sz="2000" b="1" dirty="0" smtClean="0">
                          <a:ln>
                            <a:noFill/>
                          </a:ln>
                        </a:rPr>
                        <a:t> Floating point :</a:t>
                      </a:r>
                      <a:endParaRPr lang="en-IN" sz="20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2000" b="1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 float</a:t>
                      </a:r>
                      <a:endParaRPr lang="en-IN" sz="2000" b="1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20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4 byte</a:t>
                      </a:r>
                    </a:p>
                  </a:txBody>
                  <a:tcPr anchor="ctr">
                    <a:noFill/>
                  </a:tcPr>
                </a:tc>
              </a:tr>
              <a:tr h="254226">
                <a:tc>
                  <a:txBody>
                    <a:bodyPr/>
                    <a:lstStyle/>
                    <a:p>
                      <a:pPr lvl="0" algn="ctr"/>
                      <a:r>
                        <a:rPr lang="en-IN" sz="2000" b="1" dirty="0" smtClean="0">
                          <a:ln>
                            <a:noFill/>
                          </a:ln>
                        </a:rPr>
                        <a:t> Double </a:t>
                      </a:r>
                      <a:r>
                        <a:rPr lang="en-IN" sz="2000" b="1" dirty="0">
                          <a:ln>
                            <a:noFill/>
                          </a:ln>
                        </a:rPr>
                        <a:t>floating </a:t>
                      </a:r>
                      <a:r>
                        <a:rPr lang="en-IN" sz="2000" b="1" dirty="0" smtClean="0">
                          <a:ln>
                            <a:noFill/>
                          </a:ln>
                        </a:rPr>
                        <a:t>point :</a:t>
                      </a:r>
                      <a:endParaRPr lang="en-IN" sz="20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2000" b="1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 double</a:t>
                      </a:r>
                      <a:endParaRPr lang="en-IN" sz="2000" b="1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2000" b="1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8 byte</a:t>
                      </a:r>
                      <a:endParaRPr lang="en-IN" sz="20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254226">
                <a:tc>
                  <a:txBody>
                    <a:bodyPr/>
                    <a:lstStyle/>
                    <a:p>
                      <a:pPr lvl="0" algn="ctr"/>
                      <a:r>
                        <a:rPr lang="en-IN" sz="2000" b="1" dirty="0" smtClean="0">
                          <a:ln>
                            <a:noFill/>
                          </a:ln>
                        </a:rPr>
                        <a:t> Valueless :</a:t>
                      </a:r>
                      <a:endParaRPr lang="en-IN" sz="20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2000" b="1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 void</a:t>
                      </a:r>
                      <a:endParaRPr lang="en-IN" sz="2000" b="1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20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____</a:t>
                      </a:r>
                      <a:endParaRPr lang="en-IN" sz="20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5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FFFFFF"/>
      </a:accent2>
      <a:accent3>
        <a:srgbClr val="000000"/>
      </a:accent3>
      <a:accent4>
        <a:srgbClr val="FFFFFF"/>
      </a:accent4>
      <a:accent5>
        <a:srgbClr val="000000"/>
      </a:accent5>
      <a:accent6>
        <a:srgbClr val="FFFFFF"/>
      </a:accent6>
      <a:hlink>
        <a:srgbClr val="000000"/>
      </a:hlink>
      <a:folHlink>
        <a:srgbClr val="FFFFFF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1338</TotalTime>
  <Words>1049</Words>
  <Application>Microsoft Office PowerPoint</Application>
  <PresentationFormat>Widescreen</PresentationFormat>
  <Paragraphs>358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 Unicode MS</vt:lpstr>
      <vt:lpstr>Arial</vt:lpstr>
      <vt:lpstr>Century Gothic</vt:lpstr>
      <vt:lpstr>Poppins</vt:lpstr>
      <vt:lpstr>Symbol</vt:lpstr>
      <vt:lpstr>Wingdings</vt:lpstr>
      <vt:lpstr>Wingdings 3</vt:lpstr>
      <vt:lpstr>Wisp</vt:lpstr>
      <vt:lpstr>Data Type and Operators</vt:lpstr>
      <vt:lpstr>Introduction</vt:lpstr>
      <vt:lpstr>Data Type</vt:lpstr>
      <vt:lpstr>Data Type</vt:lpstr>
      <vt:lpstr>C++ Data types</vt:lpstr>
      <vt:lpstr>Data types</vt:lpstr>
      <vt:lpstr>Data types</vt:lpstr>
      <vt:lpstr>Data types</vt:lpstr>
      <vt:lpstr>Built-in / Fundamental Data type </vt:lpstr>
      <vt:lpstr>Character ( char )</vt:lpstr>
      <vt:lpstr>Integer ( int )</vt:lpstr>
      <vt:lpstr>Floating point ( float )</vt:lpstr>
      <vt:lpstr>Double</vt:lpstr>
      <vt:lpstr>Void </vt:lpstr>
      <vt:lpstr>PowerPoint Presentation</vt:lpstr>
      <vt:lpstr>Variable,Constant,Expression</vt:lpstr>
      <vt:lpstr>Identifiers (Variables)</vt:lpstr>
      <vt:lpstr>Identifiers (Variables) naming rules</vt:lpstr>
      <vt:lpstr>Constants</vt:lpstr>
      <vt:lpstr>Expressions</vt:lpstr>
      <vt:lpstr>Statements</vt:lpstr>
      <vt:lpstr>PowerPoint Presentation</vt:lpstr>
      <vt:lpstr>Operators</vt:lpstr>
      <vt:lpstr>Operators </vt:lpstr>
      <vt:lpstr>Operators are… </vt:lpstr>
      <vt:lpstr>Input / Output Operators</vt:lpstr>
      <vt:lpstr>Arithmetic Operators </vt:lpstr>
      <vt:lpstr>Relational Operators  </vt:lpstr>
      <vt:lpstr>Logical Operators </vt:lpstr>
      <vt:lpstr>Conditional Operators</vt:lpstr>
      <vt:lpstr>Assignment Operators </vt:lpstr>
      <vt:lpstr>Increment &amp; Decrement Operators </vt:lpstr>
      <vt:lpstr>SizeOf Operators</vt:lpstr>
      <vt:lpstr>Type Conversion</vt:lpstr>
      <vt:lpstr>Type Conversion</vt:lpstr>
      <vt:lpstr>Implicit Type Conversion</vt:lpstr>
      <vt:lpstr>Explicit Type Conversion</vt:lpstr>
      <vt:lpstr>Structure of C++ program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 &amp; Boolean Algebra</dc:title>
  <dc:creator>Windows User</dc:creator>
  <cp:lastModifiedBy>Windows User</cp:lastModifiedBy>
  <cp:revision>158</cp:revision>
  <dcterms:created xsi:type="dcterms:W3CDTF">2020-05-15T11:23:56Z</dcterms:created>
  <dcterms:modified xsi:type="dcterms:W3CDTF">2021-06-03T14:30:03Z</dcterms:modified>
</cp:coreProperties>
</file>