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3" r:id="rId3"/>
    <p:sldId id="257" r:id="rId4"/>
    <p:sldId id="259" r:id="rId5"/>
    <p:sldId id="258" r:id="rId6"/>
    <p:sldId id="262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320" r:id="rId18"/>
    <p:sldId id="321" r:id="rId19"/>
    <p:sldId id="274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300" r:id="rId28"/>
    <p:sldId id="283" r:id="rId29"/>
    <p:sldId id="285" r:id="rId30"/>
    <p:sldId id="301" r:id="rId31"/>
    <p:sldId id="286" r:id="rId32"/>
    <p:sldId id="287" r:id="rId33"/>
    <p:sldId id="302" r:id="rId34"/>
    <p:sldId id="288" r:id="rId35"/>
    <p:sldId id="289" r:id="rId36"/>
    <p:sldId id="291" r:id="rId37"/>
    <p:sldId id="295" r:id="rId38"/>
    <p:sldId id="294" r:id="rId39"/>
    <p:sldId id="292" r:id="rId40"/>
    <p:sldId id="293" r:id="rId41"/>
    <p:sldId id="296" r:id="rId42"/>
    <p:sldId id="297" r:id="rId43"/>
    <p:sldId id="298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9" r:id="rId60"/>
    <p:sldId id="318" r:id="rId61"/>
    <p:sldId id="322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3" r:id="rId71"/>
    <p:sldId id="332" r:id="rId72"/>
    <p:sldId id="334" r:id="rId73"/>
    <p:sldId id="335" r:id="rId74"/>
    <p:sldId id="336" r:id="rId75"/>
    <p:sldId id="339" r:id="rId76"/>
    <p:sldId id="340" r:id="rId77"/>
    <p:sldId id="338" r:id="rId78"/>
    <p:sldId id="341" r:id="rId79"/>
    <p:sldId id="343" r:id="rId80"/>
    <p:sldId id="342" r:id="rId81"/>
    <p:sldId id="344" r:id="rId82"/>
    <p:sldId id="345" r:id="rId83"/>
    <p:sldId id="346" r:id="rId84"/>
    <p:sldId id="347" r:id="rId85"/>
    <p:sldId id="349" r:id="rId86"/>
    <p:sldId id="350" r:id="rId87"/>
    <p:sldId id="351" r:id="rId88"/>
    <p:sldId id="352" r:id="rId89"/>
    <p:sldId id="353" r:id="rId90"/>
    <p:sldId id="348" r:id="rId91"/>
    <p:sldId id="354" r:id="rId92"/>
    <p:sldId id="355" r:id="rId93"/>
    <p:sldId id="356" r:id="rId94"/>
    <p:sldId id="358" r:id="rId95"/>
    <p:sldId id="359" r:id="rId96"/>
    <p:sldId id="360" r:id="rId97"/>
    <p:sldId id="361" r:id="rId98"/>
    <p:sldId id="363" r:id="rId99"/>
    <p:sldId id="364" r:id="rId100"/>
    <p:sldId id="357" r:id="rId101"/>
    <p:sldId id="362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23" r:id="rId1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Data Representation &amp; Boolean Algebra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Octal</a:t>
            </a:r>
            <a:r>
              <a:rPr lang="en-IN" dirty="0" smtClean="0"/>
              <a:t> </a:t>
            </a:r>
            <a:r>
              <a:rPr lang="en-IN" dirty="0"/>
              <a:t>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000" b="1" dirty="0" smtClean="0"/>
              <a:t>Base : 8</a:t>
            </a:r>
          </a:p>
          <a:p>
            <a:r>
              <a:rPr lang="en-IN" sz="2000" b="1" dirty="0" smtClean="0"/>
              <a:t>Symbols : 0  1 2 3 4 5 6 7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(1372)</a:t>
            </a:r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12617" y="3518676"/>
            <a:ext cx="3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35271" y="1976719"/>
            <a:ext cx="0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08" y="2629147"/>
            <a:ext cx="3498834" cy="1859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96" y="2588806"/>
            <a:ext cx="510988" cy="2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Basic theorems of Boolean Algebra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4671"/>
            <a:ext cx="8915400" cy="469302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and accepted rules in Boolean algebra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rules are known as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axioms</a:t>
            </a:r>
          </a:p>
          <a:p>
            <a:pPr lvl="1"/>
            <a:endParaRPr lang="en-IN" sz="2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2022" y="3073214"/>
            <a:ext cx="36979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Identity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law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Idempotent law </a:t>
            </a:r>
          </a:p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Involution law </a:t>
            </a:r>
          </a:p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Complimentary law 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89060" y="3073214"/>
            <a:ext cx="36979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Commutative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law </a:t>
            </a:r>
          </a:p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Associative law </a:t>
            </a:r>
          </a:p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Distributive law </a:t>
            </a:r>
          </a:p>
          <a:p>
            <a:pPr marL="914400" lvl="1" indent="-457200">
              <a:buFont typeface="Calibri" panose="020F0502020204030204" pitchFamily="34" charset="0"/>
              <a:buChar char="―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Absorption law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67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Identity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Additive identity</a:t>
            </a: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Multiplicative identity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925" y="2662670"/>
            <a:ext cx="3709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0 + x = x		1 + x = 1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2925" y="4800752"/>
            <a:ext cx="3608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1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88104" y="1653988"/>
            <a:ext cx="4316507" cy="1976718"/>
            <a:chOff x="7188104" y="1653988"/>
            <a:chExt cx="4316507" cy="1976718"/>
          </a:xfrm>
        </p:grpSpPr>
        <p:sp>
          <p:nvSpPr>
            <p:cNvPr id="8" name="Rectangle 7"/>
            <p:cNvSpPr/>
            <p:nvPr/>
          </p:nvSpPr>
          <p:spPr>
            <a:xfrm>
              <a:off x="7191818" y="1760615"/>
              <a:ext cx="43127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0 + </a:t>
              </a:r>
              <a:r>
                <a:rPr lang="en-IN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= x		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	1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IN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= 1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91818" y="2283835"/>
              <a:ext cx="43127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0 + 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	1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1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88104" y="2779895"/>
              <a:ext cx="43127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0 + </a:t>
              </a:r>
              <a:r>
                <a:rPr lang="en-IN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1		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	1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1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493624" y="1653988"/>
              <a:ext cx="0" cy="1976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88105" y="4335613"/>
            <a:ext cx="4316507" cy="1976718"/>
            <a:chOff x="7188104" y="1653988"/>
            <a:chExt cx="4316507" cy="1976718"/>
          </a:xfrm>
        </p:grpSpPr>
        <p:sp>
          <p:nvSpPr>
            <p:cNvPr id="16" name="Rectangle 15"/>
            <p:cNvSpPr/>
            <p:nvPr/>
          </p:nvSpPr>
          <p:spPr>
            <a:xfrm>
              <a:off x="7191818" y="1760615"/>
              <a:ext cx="43127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0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IN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	1 . </a:t>
              </a:r>
              <a:r>
                <a:rPr lang="en-IN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1818" y="2283835"/>
              <a:ext cx="43127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0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	1 . 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88104" y="2779895"/>
              <a:ext cx="43127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0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en-IN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	1 . </a:t>
              </a:r>
              <a:r>
                <a:rPr lang="en-IN" sz="28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493624" y="1653988"/>
              <a:ext cx="0" cy="1976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7188104" y="2283835"/>
            <a:ext cx="457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88104" y="4965460"/>
            <a:ext cx="457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Idempotent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925" y="2662670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x = x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2925" y="342165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0579" y="1616400"/>
            <a:ext cx="4469290" cy="1375092"/>
            <a:chOff x="7035321" y="1431963"/>
            <a:chExt cx="4469290" cy="1375092"/>
          </a:xfrm>
        </p:grpSpPr>
        <p:grpSp>
          <p:nvGrpSpPr>
            <p:cNvPr id="14" name="Group 13"/>
            <p:cNvGrpSpPr/>
            <p:nvPr/>
          </p:nvGrpSpPr>
          <p:grpSpPr>
            <a:xfrm>
              <a:off x="7191818" y="1760615"/>
              <a:ext cx="4312793" cy="1046440"/>
              <a:chOff x="7191818" y="1760615"/>
              <a:chExt cx="4312793" cy="10464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191818" y="1760615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x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191818" y="2283835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7188104" y="2283835"/>
              <a:ext cx="2289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035321" y="1431963"/>
              <a:ext cx="116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if x = </a:t>
              </a:r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0 ,</a:t>
              </a:r>
              <a:endParaRPr lang="en-IN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70568" y="1616400"/>
            <a:ext cx="4482737" cy="1388538"/>
            <a:chOff x="7021874" y="1431963"/>
            <a:chExt cx="4482737" cy="1388538"/>
          </a:xfrm>
        </p:grpSpPr>
        <p:grpSp>
          <p:nvGrpSpPr>
            <p:cNvPr id="24" name="Group 23"/>
            <p:cNvGrpSpPr/>
            <p:nvPr/>
          </p:nvGrpSpPr>
          <p:grpSpPr>
            <a:xfrm>
              <a:off x="7166092" y="1760615"/>
              <a:ext cx="4338519" cy="1059886"/>
              <a:chOff x="7166092" y="1760615"/>
              <a:chExt cx="4338519" cy="105988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91818" y="1760615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x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166092" y="2297281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7188104" y="2283835"/>
              <a:ext cx="2289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021874" y="1431963"/>
              <a:ext cx="116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if x = </a:t>
              </a:r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1 ,</a:t>
              </a:r>
              <a:endParaRPr lang="en-IN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34368" y="3883903"/>
            <a:ext cx="4469290" cy="1375092"/>
            <a:chOff x="7035321" y="1431963"/>
            <a:chExt cx="4469290" cy="1375092"/>
          </a:xfrm>
        </p:grpSpPr>
        <p:grpSp>
          <p:nvGrpSpPr>
            <p:cNvPr id="31" name="Group 30"/>
            <p:cNvGrpSpPr/>
            <p:nvPr/>
          </p:nvGrpSpPr>
          <p:grpSpPr>
            <a:xfrm>
              <a:off x="7191818" y="1760615"/>
              <a:ext cx="4312793" cy="1046440"/>
              <a:chOff x="7191818" y="1760615"/>
              <a:chExt cx="4312793" cy="10464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191818" y="1760615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x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91818" y="2283835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7188104" y="2283835"/>
              <a:ext cx="2289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35321" y="1431963"/>
              <a:ext cx="116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if x = </a:t>
              </a:r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0 ,</a:t>
              </a:r>
              <a:endParaRPr lang="en-IN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24357" y="3883903"/>
            <a:ext cx="4482737" cy="1388538"/>
            <a:chOff x="7021874" y="1431963"/>
            <a:chExt cx="4482737" cy="1388538"/>
          </a:xfrm>
        </p:grpSpPr>
        <p:grpSp>
          <p:nvGrpSpPr>
            <p:cNvPr id="37" name="Group 36"/>
            <p:cNvGrpSpPr/>
            <p:nvPr/>
          </p:nvGrpSpPr>
          <p:grpSpPr>
            <a:xfrm>
              <a:off x="7166092" y="1760615"/>
              <a:ext cx="4338519" cy="1059886"/>
              <a:chOff x="7166092" y="1760615"/>
              <a:chExt cx="4338519" cy="105988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191818" y="1760615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x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166092" y="2297281"/>
                <a:ext cx="4312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		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7188104" y="2283835"/>
              <a:ext cx="2289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021874" y="1431963"/>
              <a:ext cx="116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if x = </a:t>
              </a:r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1 ,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0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Involution law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79478" y="2716458"/>
            <a:ext cx="2031325" cy="523220"/>
            <a:chOff x="2579478" y="2716458"/>
            <a:chExt cx="2031325" cy="523220"/>
          </a:xfrm>
        </p:grpSpPr>
        <p:sp>
          <p:nvSpPr>
            <p:cNvPr id="4" name="Rectangle 3"/>
            <p:cNvSpPr/>
            <p:nvPr/>
          </p:nvSpPr>
          <p:spPr>
            <a:xfrm>
              <a:off x="2579478" y="2716458"/>
              <a:ext cx="20313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 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79376" y="2810435"/>
              <a:ext cx="268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79376" y="2743352"/>
              <a:ext cx="268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827858" y="2342541"/>
            <a:ext cx="2441819" cy="2274176"/>
            <a:chOff x="6080579" y="1616400"/>
            <a:chExt cx="2441819" cy="227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6080579" y="1616400"/>
              <a:ext cx="2441819" cy="1134259"/>
              <a:chOff x="7035321" y="1431963"/>
              <a:chExt cx="2441819" cy="113425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188104" y="2566222"/>
                <a:ext cx="2289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7035321" y="1431963"/>
                <a:ext cx="1164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x = </a:t>
                </a:r>
                <a:r>
                  <a:rPr lang="en-I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0 ,</a:t>
                </a:r>
                <a:endParaRPr lang="en-IN" sz="24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229017" y="2193504"/>
              <a:ext cx="2031325" cy="523220"/>
              <a:chOff x="2579478" y="2716458"/>
              <a:chExt cx="2031325" cy="52322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579478" y="2716458"/>
                <a:ext cx="2031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079376" y="2810435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079376" y="2743352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260324" y="2819352"/>
              <a:ext cx="2031325" cy="523220"/>
              <a:chOff x="2579478" y="2716458"/>
              <a:chExt cx="2031325" cy="52322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579478" y="2716458"/>
                <a:ext cx="2031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3079376" y="2810435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6282806" y="3367356"/>
              <a:ext cx="2031325" cy="523220"/>
              <a:chOff x="2579478" y="2716458"/>
              <a:chExt cx="2031325" cy="52322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579478" y="2716458"/>
                <a:ext cx="2031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079376" y="2810435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6773739" y="3394770"/>
              <a:ext cx="268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759317" y="2329094"/>
            <a:ext cx="2441819" cy="2274176"/>
            <a:chOff x="6080579" y="1616400"/>
            <a:chExt cx="2441819" cy="2274176"/>
          </a:xfrm>
        </p:grpSpPr>
        <p:grpSp>
          <p:nvGrpSpPr>
            <p:cNvPr id="60" name="Group 59"/>
            <p:cNvGrpSpPr/>
            <p:nvPr/>
          </p:nvGrpSpPr>
          <p:grpSpPr>
            <a:xfrm>
              <a:off x="6080579" y="1616400"/>
              <a:ext cx="2441819" cy="1134259"/>
              <a:chOff x="7035321" y="1431963"/>
              <a:chExt cx="2441819" cy="1134259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7188104" y="2566222"/>
                <a:ext cx="2289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7035321" y="1431963"/>
                <a:ext cx="1164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x = 1</a:t>
                </a:r>
                <a:r>
                  <a:rPr lang="en-I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  <a:endParaRPr lang="en-IN" sz="24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229017" y="2193504"/>
              <a:ext cx="2031325" cy="523220"/>
              <a:chOff x="2579478" y="2716458"/>
              <a:chExt cx="2031325" cy="5232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579478" y="2716458"/>
                <a:ext cx="2031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079376" y="2810435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79376" y="2743352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260324" y="2819352"/>
              <a:ext cx="2031325" cy="523220"/>
              <a:chOff x="2579478" y="2716458"/>
              <a:chExt cx="2031325" cy="52322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579478" y="2716458"/>
                <a:ext cx="2031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3079376" y="2810435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282806" y="3367356"/>
              <a:ext cx="2031325" cy="523220"/>
              <a:chOff x="2579478" y="2716458"/>
              <a:chExt cx="2031325" cy="52322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579478" y="2716458"/>
                <a:ext cx="2031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3079376" y="2810435"/>
                <a:ext cx="2689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6773739" y="3394770"/>
              <a:ext cx="268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1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Complimentary law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81135" y="2266826"/>
            <a:ext cx="2031325" cy="523220"/>
            <a:chOff x="2579478" y="2716458"/>
            <a:chExt cx="2031325" cy="523220"/>
          </a:xfrm>
        </p:grpSpPr>
        <p:sp>
          <p:nvSpPr>
            <p:cNvPr id="4" name="Rectangle 3"/>
            <p:cNvSpPr/>
            <p:nvPr/>
          </p:nvSpPr>
          <p:spPr>
            <a:xfrm>
              <a:off x="2579478" y="2716458"/>
              <a:ext cx="20313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 + X 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1	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79376" y="2810435"/>
              <a:ext cx="268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781134" y="4327439"/>
            <a:ext cx="2031325" cy="523220"/>
            <a:chOff x="2579478" y="2716458"/>
            <a:chExt cx="2031325" cy="523220"/>
          </a:xfrm>
        </p:grpSpPr>
        <p:sp>
          <p:nvSpPr>
            <p:cNvPr id="38" name="Rectangle 37"/>
            <p:cNvSpPr/>
            <p:nvPr/>
          </p:nvSpPr>
          <p:spPr>
            <a:xfrm>
              <a:off x="2579478" y="2716458"/>
              <a:ext cx="20313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 . X  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079376" y="2810435"/>
              <a:ext cx="268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231270" y="1397379"/>
            <a:ext cx="5599782" cy="3687797"/>
            <a:chOff x="6123693" y="1881321"/>
            <a:chExt cx="5599782" cy="3687797"/>
          </a:xfrm>
        </p:grpSpPr>
        <p:grpSp>
          <p:nvGrpSpPr>
            <p:cNvPr id="15" name="Group 14"/>
            <p:cNvGrpSpPr/>
            <p:nvPr/>
          </p:nvGrpSpPr>
          <p:grpSpPr>
            <a:xfrm>
              <a:off x="6123693" y="1901961"/>
              <a:ext cx="5208825" cy="3667157"/>
              <a:chOff x="6080579" y="1656741"/>
              <a:chExt cx="5208825" cy="36671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80579" y="1656741"/>
                <a:ext cx="5208825" cy="3667157"/>
                <a:chOff x="7035321" y="1472304"/>
                <a:chExt cx="5208825" cy="366715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450189" y="2553164"/>
                  <a:ext cx="181865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7035321" y="1472304"/>
                  <a:ext cx="11641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sz="2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if x = </a:t>
                  </a:r>
                  <a:r>
                    <a:rPr lang="en-IN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0 ,</a:t>
                  </a:r>
                  <a:endParaRPr lang="en-IN" sz="2400" dirty="0"/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425314" y="2550103"/>
                  <a:ext cx="181865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7450368" y="5139461"/>
                  <a:ext cx="181865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0425493" y="5136400"/>
                  <a:ext cx="181865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6242464" y="2166610"/>
                <a:ext cx="2031325" cy="523220"/>
                <a:chOff x="2592925" y="2689564"/>
                <a:chExt cx="2031325" cy="52322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592925" y="2689564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x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 1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79376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6206536" y="2819352"/>
                <a:ext cx="2031325" cy="523220"/>
                <a:chOff x="2525690" y="2716458"/>
                <a:chExt cx="2031325" cy="52322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525690" y="2716458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+ 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025588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6202124" y="3353909"/>
                <a:ext cx="2492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108940" y="1881321"/>
              <a:ext cx="2614535" cy="2220388"/>
              <a:chOff x="6080579" y="1656741"/>
              <a:chExt cx="2614535" cy="222038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80579" y="1656741"/>
                <a:ext cx="1164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x = 1</a:t>
                </a:r>
                <a:r>
                  <a:rPr lang="en-I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  <a:endParaRPr lang="en-IN" sz="2400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6242464" y="2166610"/>
                <a:ext cx="2031325" cy="523220"/>
                <a:chOff x="2592925" y="2689564"/>
                <a:chExt cx="2031325" cy="52322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592925" y="2689564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x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 1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079376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6206536" y="2819352"/>
                <a:ext cx="2031325" cy="523220"/>
                <a:chOff x="2525690" y="2716458"/>
                <a:chExt cx="2031325" cy="52322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525690" y="2716458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+ </a:t>
                  </a:r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025588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ectangle 44"/>
              <p:cNvSpPr/>
              <p:nvPr/>
            </p:nvSpPr>
            <p:spPr>
              <a:xfrm>
                <a:off x="6202124" y="3353909"/>
                <a:ext cx="2492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8848165" y="2112153"/>
              <a:ext cx="0" cy="2137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258164" y="4055280"/>
            <a:ext cx="5599782" cy="2354503"/>
            <a:chOff x="6123693" y="1894768"/>
            <a:chExt cx="5599782" cy="2354503"/>
          </a:xfrm>
        </p:grpSpPr>
        <p:grpSp>
          <p:nvGrpSpPr>
            <p:cNvPr id="79" name="Group 78"/>
            <p:cNvGrpSpPr/>
            <p:nvPr/>
          </p:nvGrpSpPr>
          <p:grpSpPr>
            <a:xfrm>
              <a:off x="6123693" y="1915408"/>
              <a:ext cx="2614535" cy="2206941"/>
              <a:chOff x="6080579" y="1670188"/>
              <a:chExt cx="2614535" cy="2206941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080579" y="1670188"/>
                <a:ext cx="1164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x = </a:t>
                </a:r>
                <a:r>
                  <a:rPr lang="en-I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0 ,</a:t>
                </a:r>
                <a:endParaRPr lang="en-IN" sz="2400" dirty="0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6242464" y="2153163"/>
                <a:ext cx="2031325" cy="523220"/>
                <a:chOff x="2592925" y="2676117"/>
                <a:chExt cx="2031325" cy="52322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592925" y="2676117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x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 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079376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6206536" y="2819352"/>
                <a:ext cx="2031325" cy="523220"/>
                <a:chOff x="2525690" y="2716458"/>
                <a:chExt cx="2031325" cy="523220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525690" y="2716458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. 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025588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202124" y="3353909"/>
                <a:ext cx="2492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0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9108940" y="1894768"/>
              <a:ext cx="2614535" cy="2206941"/>
              <a:chOff x="6080579" y="1670188"/>
              <a:chExt cx="2614535" cy="220694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080579" y="1670188"/>
                <a:ext cx="1164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x = 1</a:t>
                </a:r>
                <a:r>
                  <a:rPr lang="en-I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  <a:endParaRPr lang="en-IN" sz="2400" dirty="0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42464" y="2153163"/>
                <a:ext cx="2031325" cy="523220"/>
                <a:chOff x="2592925" y="2676117"/>
                <a:chExt cx="2031325" cy="52322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592925" y="2676117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en-IN" sz="2800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x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 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079376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6206536" y="2819352"/>
                <a:ext cx="2031325" cy="523220"/>
                <a:chOff x="2525690" y="2716458"/>
                <a:chExt cx="2031325" cy="52322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2525690" y="2716458"/>
                  <a:ext cx="2031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. </a:t>
                  </a:r>
                  <a:r>
                    <a:rPr lang="en-IN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IN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IN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	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025588" y="2810435"/>
                  <a:ext cx="26894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/>
              <p:cNvSpPr/>
              <p:nvPr/>
            </p:nvSpPr>
            <p:spPr>
              <a:xfrm>
                <a:off x="6202124" y="3353909"/>
                <a:ext cx="2492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IN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IN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I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I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>
              <a:off x="8848165" y="2092452"/>
              <a:ext cx="0" cy="215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647765" y="3913246"/>
            <a:ext cx="6183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Commutative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925" y="2257985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 + x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396" y="4598333"/>
            <a:ext cx="2178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. y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 . x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07242"/>
              </p:ext>
            </p:extLst>
          </p:nvPr>
        </p:nvGraphicFramePr>
        <p:xfrm>
          <a:off x="6067888" y="1510953"/>
          <a:ext cx="492012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059"/>
                <a:gridCol w="1183341"/>
                <a:gridCol w="1290918"/>
                <a:gridCol w="13178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+ Y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+ X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50995"/>
              </p:ext>
            </p:extLst>
          </p:nvPr>
        </p:nvGraphicFramePr>
        <p:xfrm>
          <a:off x="6067887" y="4172444"/>
          <a:ext cx="492012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059"/>
                <a:gridCol w="1183341"/>
                <a:gridCol w="1290918"/>
                <a:gridCol w="13178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. Y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. X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785475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Associative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4365" y="2541412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y +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+ y ) + z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4365" y="3360701"/>
            <a:ext cx="4339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. ( y .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. y ) . z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2483" y="944142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y +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+ y ) + z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47737"/>
              </p:ext>
            </p:extLst>
          </p:nvPr>
        </p:nvGraphicFramePr>
        <p:xfrm>
          <a:off x="2593969" y="1808675"/>
          <a:ext cx="897050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055"/>
                <a:gridCol w="1035423"/>
                <a:gridCol w="1008530"/>
                <a:gridCol w="1371600"/>
                <a:gridCol w="1775012"/>
                <a:gridCol w="1264023"/>
                <a:gridCol w="15598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+ Z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IN" sz="2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(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+ Z)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+ Y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(X + Y</a:t>
                      </a:r>
                      <a:r>
                        <a:rPr lang="en-IN" sz="2400" baseline="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+ Z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593977" y="1640542"/>
            <a:ext cx="0" cy="4518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2483" y="944142"/>
            <a:ext cx="4339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. ( y .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. y ) . z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38776"/>
              </p:ext>
            </p:extLst>
          </p:nvPr>
        </p:nvGraphicFramePr>
        <p:xfrm>
          <a:off x="2593969" y="1808675"/>
          <a:ext cx="897050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055"/>
                <a:gridCol w="1035423"/>
                <a:gridCol w="1008530"/>
                <a:gridCol w="1371600"/>
                <a:gridCol w="1775012"/>
                <a:gridCol w="1264023"/>
                <a:gridCol w="15598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. Z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IN" sz="2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. (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. Z)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. Y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(X . Y</a:t>
                      </a:r>
                      <a:r>
                        <a:rPr lang="en-IN" sz="2400" baseline="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. Z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593977" y="1640542"/>
            <a:ext cx="0" cy="4518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Octal</a:t>
            </a:r>
            <a:r>
              <a:rPr lang="en-IN" dirty="0"/>
              <a:t>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2577"/>
            <a:ext cx="8915400" cy="3777622"/>
          </a:xfrm>
        </p:spPr>
        <p:txBody>
          <a:bodyPr numCol="2">
            <a:normAutofit/>
          </a:bodyPr>
          <a:lstStyle/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(1372 . 25)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06470" y="2111189"/>
            <a:ext cx="3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19" y="3383104"/>
            <a:ext cx="5773178" cy="2292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8" y="3347951"/>
            <a:ext cx="510988" cy="2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785475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Distributive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4365" y="2541412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. ( y +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. y ) + ( x .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4365" y="3643127"/>
            <a:ext cx="526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+ ( y .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+ y ) . ( x + z )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2483" y="944142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. ( y +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. y ) +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( x . z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)  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2124"/>
              </p:ext>
            </p:extLst>
          </p:nvPr>
        </p:nvGraphicFramePr>
        <p:xfrm>
          <a:off x="2030507" y="1808675"/>
          <a:ext cx="9883587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150"/>
                <a:gridCol w="972710"/>
                <a:gridCol w="947446"/>
                <a:gridCol w="1288525"/>
                <a:gridCol w="1446804"/>
                <a:gridCol w="1143000"/>
                <a:gridCol w="1062317"/>
                <a:gridCol w="21246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+ Z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IN" sz="2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. (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+ Z)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. Y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. Z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(X . Y</a:t>
                      </a:r>
                      <a:r>
                        <a:rPr lang="en-IN" sz="2400" baseline="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+ ( X . Z )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840947" y="1613648"/>
            <a:ext cx="0" cy="4518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2483" y="944142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+ ( y . z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 x + y ) .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( x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)  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1397"/>
              </p:ext>
            </p:extLst>
          </p:nvPr>
        </p:nvGraphicFramePr>
        <p:xfrm>
          <a:off x="2030507" y="1808675"/>
          <a:ext cx="9883587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150"/>
                <a:gridCol w="972710"/>
                <a:gridCol w="947446"/>
                <a:gridCol w="1288525"/>
                <a:gridCol w="1446804"/>
                <a:gridCol w="1143000"/>
                <a:gridCol w="1062317"/>
                <a:gridCol w="21246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. Z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IN" sz="2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(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. Z)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+ Y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Z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(X + Y</a:t>
                      </a:r>
                      <a:r>
                        <a:rPr lang="en-IN" sz="2400" baseline="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. ( X + Z )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840947" y="1613648"/>
            <a:ext cx="0" cy="4518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785475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Absorption law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4365" y="2066365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+ ( x . y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365" y="4247029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 . ( x + y )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92039"/>
              </p:ext>
            </p:extLst>
          </p:nvPr>
        </p:nvGraphicFramePr>
        <p:xfrm>
          <a:off x="6361366" y="1398412"/>
          <a:ext cx="514695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059"/>
                <a:gridCol w="1183341"/>
                <a:gridCol w="1290918"/>
                <a:gridCol w="1544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. Y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+ (Y . X)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19340"/>
              </p:ext>
            </p:extLst>
          </p:nvPr>
        </p:nvGraphicFramePr>
        <p:xfrm>
          <a:off x="6361366" y="4047483"/>
          <a:ext cx="514695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059"/>
                <a:gridCol w="1183341"/>
                <a:gridCol w="1290918"/>
                <a:gridCol w="1544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+ Y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. (Y + X)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200" dirty="0" smtClean="0">
                <a:solidFill>
                  <a:schemeClr val="tx1"/>
                </a:solidFill>
                <a:latin typeface="Poppins"/>
              </a:rPr>
              <a:t>De Morgan’s theorems</a:t>
            </a:r>
            <a:endParaRPr lang="en-IN" sz="5200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De Morgan's theorems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9054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Complement of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Boolean variable is equal to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their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complements.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5141" y="2955057"/>
            <a:ext cx="48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X + Y  =  X . Y</a:t>
            </a:r>
            <a:endParaRPr lang="en-IN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5482" y="2970244"/>
            <a:ext cx="8202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86401" y="2981564"/>
            <a:ext cx="268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2981564"/>
            <a:ext cx="268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592925" y="3706906"/>
            <a:ext cx="8915400" cy="9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Complement of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Boolean variable is equal to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their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complements.</a:t>
            </a: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5141" y="4756963"/>
            <a:ext cx="48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X . Y  =  X + Y</a:t>
            </a:r>
            <a:endParaRPr lang="en-IN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22376" y="4756963"/>
            <a:ext cx="6992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2272" y="4768283"/>
            <a:ext cx="268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3600" y="4768283"/>
            <a:ext cx="268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99247"/>
            <a:ext cx="8915400" cy="5211975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of 1</a:t>
            </a:r>
            <a:r>
              <a:rPr lang="en-IN" sz="23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theorem</a:t>
            </a: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42" y="1285595"/>
            <a:ext cx="6943377" cy="308469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89212" y="4424082"/>
            <a:ext cx="1767635" cy="645459"/>
            <a:chOff x="2589212" y="4370294"/>
            <a:chExt cx="1767635" cy="64545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663918" y="4541810"/>
              <a:ext cx="5633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70850" y="4553130"/>
              <a:ext cx="2077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33921" y="4555257"/>
              <a:ext cx="2077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89212" y="4370294"/>
              <a:ext cx="1767635" cy="6454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41" y="5196814"/>
            <a:ext cx="3695609" cy="74130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98656" y="4560498"/>
            <a:ext cx="162095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X + Y =  X . Y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02257" y="5164436"/>
            <a:ext cx="935046" cy="431627"/>
            <a:chOff x="6902257" y="5218224"/>
            <a:chExt cx="935046" cy="431627"/>
          </a:xfrm>
        </p:grpSpPr>
        <p:sp>
          <p:nvSpPr>
            <p:cNvPr id="17" name="Right Arrow 16"/>
            <p:cNvSpPr/>
            <p:nvPr/>
          </p:nvSpPr>
          <p:spPr>
            <a:xfrm rot="10800000">
              <a:off x="6902257" y="5312354"/>
              <a:ext cx="425186" cy="255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7219867" y="5218224"/>
              <a:ext cx="617436" cy="4316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15704" y="5604028"/>
            <a:ext cx="935046" cy="423662"/>
            <a:chOff x="6902257" y="5226190"/>
            <a:chExt cx="935046" cy="423662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6902257" y="5312354"/>
              <a:ext cx="425186" cy="255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219867" y="5226190"/>
              <a:ext cx="617436" cy="423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8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85070"/>
            <a:ext cx="7970446" cy="1386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62" y="2679440"/>
            <a:ext cx="5690961" cy="7826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12142" y="3516940"/>
            <a:ext cx="4661692" cy="74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89212" y="995082"/>
            <a:ext cx="28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Equation 7 : 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235" y="3613170"/>
            <a:ext cx="4324072" cy="4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2142" y="3516940"/>
            <a:ext cx="4661692" cy="74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89212" y="995082"/>
            <a:ext cx="28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Equation 8 : 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7" y="1587305"/>
            <a:ext cx="7808108" cy="1730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10" y="3694216"/>
            <a:ext cx="4360054" cy="4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</a:t>
            </a:r>
            <a:r>
              <a:rPr lang="en-IN" dirty="0">
                <a:solidFill>
                  <a:srgbClr val="FF0000"/>
                </a:solidFill>
              </a:rPr>
              <a:t>Decimal</a:t>
            </a:r>
            <a:r>
              <a:rPr lang="en-IN" dirty="0"/>
              <a:t> </a:t>
            </a:r>
            <a:r>
              <a:rPr lang="en-IN" dirty="0" smtClean="0"/>
              <a:t>Number </a:t>
            </a:r>
            <a:r>
              <a:rPr lang="en-IN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000" b="1" dirty="0" smtClean="0"/>
              <a:t>Base : 10</a:t>
            </a:r>
          </a:p>
          <a:p>
            <a:r>
              <a:rPr lang="en-IN" sz="2000" b="1" dirty="0" smtClean="0"/>
              <a:t>Symbols : 0  1 2 3 4 5 6 7 8 9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(1902)</a:t>
            </a:r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12617" y="3518676"/>
            <a:ext cx="49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35271" y="1976719"/>
            <a:ext cx="0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04" y="2599594"/>
            <a:ext cx="3800566" cy="18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67" y="5352696"/>
            <a:ext cx="3758260" cy="7539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99247"/>
            <a:ext cx="8915400" cy="5211975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of 2</a:t>
            </a:r>
            <a:r>
              <a:rPr lang="en-IN" sz="2300" baseline="30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theorem</a:t>
            </a: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02257" y="5325800"/>
            <a:ext cx="935046" cy="431627"/>
            <a:chOff x="6902257" y="5218224"/>
            <a:chExt cx="935046" cy="431627"/>
          </a:xfrm>
        </p:grpSpPr>
        <p:sp>
          <p:nvSpPr>
            <p:cNvPr id="17" name="Right Arrow 16"/>
            <p:cNvSpPr/>
            <p:nvPr/>
          </p:nvSpPr>
          <p:spPr>
            <a:xfrm rot="10800000">
              <a:off x="6902257" y="5312354"/>
              <a:ext cx="425186" cy="255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7219867" y="5218224"/>
              <a:ext cx="617436" cy="4316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15704" y="5765392"/>
            <a:ext cx="935046" cy="423662"/>
            <a:chOff x="6902257" y="5226190"/>
            <a:chExt cx="935046" cy="423662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6902257" y="5312354"/>
              <a:ext cx="425186" cy="255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219867" y="5226190"/>
              <a:ext cx="617436" cy="423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8</a:t>
              </a:r>
              <a:endParaRPr lang="en-IN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53" y="1245825"/>
            <a:ext cx="7231070" cy="3285834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48871" y="4571999"/>
            <a:ext cx="1767635" cy="645459"/>
            <a:chOff x="2589212" y="4370294"/>
            <a:chExt cx="1767635" cy="64545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663918" y="4541810"/>
              <a:ext cx="5633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70850" y="4553130"/>
              <a:ext cx="2077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01156" y="4555257"/>
              <a:ext cx="2077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589212" y="4370294"/>
              <a:ext cx="1767635" cy="6454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558315" y="4708415"/>
            <a:ext cx="16882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Y =  </a:t>
            </a:r>
            <a:r>
              <a:rPr lang="en-I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X + 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2142" y="3785880"/>
            <a:ext cx="4661692" cy="74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89212" y="995082"/>
            <a:ext cx="28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Equation 7 : 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02" y="1460644"/>
            <a:ext cx="7075052" cy="2056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43" y="3970999"/>
            <a:ext cx="3982576" cy="4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2142" y="3785880"/>
            <a:ext cx="4661692" cy="74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89212" y="995082"/>
            <a:ext cx="28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Equation 8 : 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1" y="1536046"/>
            <a:ext cx="7419363" cy="1892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67" y="3971000"/>
            <a:ext cx="3798087" cy="4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200" dirty="0" smtClean="0">
                <a:solidFill>
                  <a:schemeClr val="tx1"/>
                </a:solidFill>
                <a:latin typeface="Poppins"/>
              </a:rPr>
              <a:t>Logic Circuits</a:t>
            </a:r>
            <a:endParaRPr lang="en-IN" sz="5200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7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21" y="1563220"/>
            <a:ext cx="5605743" cy="4121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93776" y="2716306"/>
            <a:ext cx="307937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Universal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 gate is a gate which can implement any other Boolean function without using any other gates</a:t>
            </a:r>
          </a:p>
          <a:p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NAND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gate and  </a:t>
            </a:r>
            <a:r>
              <a:rPr lang="en-IN" sz="2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gate are called universal gate.</a:t>
            </a: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NAND = Noted AND gate</a:t>
            </a:r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56" y="4693584"/>
            <a:ext cx="3818956" cy="12176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517568" y="4670952"/>
            <a:ext cx="2830597" cy="1240270"/>
            <a:chOff x="7154497" y="4670952"/>
            <a:chExt cx="2830597" cy="1240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58820"/>
            <a:stretch/>
          </p:blipFill>
          <p:spPr>
            <a:xfrm>
              <a:off x="7154497" y="4693584"/>
              <a:ext cx="1572644" cy="12176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6708"/>
            <a:stretch/>
          </p:blipFill>
          <p:spPr>
            <a:xfrm>
              <a:off x="8713694" y="4670952"/>
              <a:ext cx="1271400" cy="121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5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Universal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 = Noted OR gate</a:t>
            </a:r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178387" y="3432590"/>
            <a:ext cx="7209140" cy="1569716"/>
            <a:chOff x="2734634" y="3580508"/>
            <a:chExt cx="7209140" cy="1569716"/>
          </a:xfrm>
        </p:grpSpPr>
        <p:grpSp>
          <p:nvGrpSpPr>
            <p:cNvPr id="15" name="Group 14"/>
            <p:cNvGrpSpPr/>
            <p:nvPr/>
          </p:nvGrpSpPr>
          <p:grpSpPr>
            <a:xfrm>
              <a:off x="2734634" y="3580508"/>
              <a:ext cx="7209140" cy="1569716"/>
              <a:chOff x="2734634" y="3580508"/>
              <a:chExt cx="7209140" cy="15697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50704" r="16197"/>
              <a:stretch/>
            </p:blipFill>
            <p:spPr>
              <a:xfrm>
                <a:off x="4706471" y="3882388"/>
                <a:ext cx="1264023" cy="121763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49146" t="41683" r="21109" b="21447"/>
              <a:stretch/>
            </p:blipFill>
            <p:spPr>
              <a:xfrm>
                <a:off x="3079377" y="3630706"/>
                <a:ext cx="1667436" cy="151951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739515" y="4055794"/>
                <a:ext cx="4034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A</a:t>
                </a:r>
                <a:endParaRPr lang="en-IN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34634" y="4403912"/>
                <a:ext cx="4034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B</a:t>
                </a:r>
                <a:endParaRPr lang="en-IN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70494" y="4250023"/>
                <a:ext cx="551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A+B</a:t>
                </a:r>
                <a:endParaRPr lang="en-IN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91459" y="4068488"/>
                <a:ext cx="551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A+B</a:t>
                </a:r>
                <a:endParaRPr lang="en-IN" sz="14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051177" y="4276917"/>
                <a:ext cx="4168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/>
              <a:srcRect l="49146" t="41683" r="26479" b="21447"/>
              <a:stretch/>
            </p:blipFill>
            <p:spPr>
              <a:xfrm>
                <a:off x="7454875" y="3580508"/>
                <a:ext cx="1366396" cy="151951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9392445" y="4196235"/>
                <a:ext cx="551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A+B</a:t>
                </a:r>
                <a:endParaRPr lang="en-IN" sz="14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9473128" y="4223129"/>
                <a:ext cx="4168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69139" y="4015452"/>
                <a:ext cx="4034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A</a:t>
                </a:r>
                <a:endParaRPr lang="en-IN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64258" y="4363570"/>
                <a:ext cx="4034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B</a:t>
                </a:r>
                <a:endParaRPr lang="en-IN" sz="1400" dirty="0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6708" r="16879"/>
            <a:stretch/>
          </p:blipFill>
          <p:spPr>
            <a:xfrm>
              <a:off x="8786134" y="3821986"/>
              <a:ext cx="626807" cy="121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2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19" y="674384"/>
            <a:ext cx="5529447" cy="1508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587872"/>
            <a:ext cx="5544222" cy="1392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89" y="4285985"/>
            <a:ext cx="5394976" cy="20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44" y="835930"/>
            <a:ext cx="4826419" cy="1167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44" y="2628340"/>
            <a:ext cx="6936056" cy="1405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019" y="4128247"/>
            <a:ext cx="7155153" cy="20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Decimal</a:t>
            </a:r>
            <a:r>
              <a:rPr lang="en-IN" dirty="0"/>
              <a:t> </a:t>
            </a:r>
            <a:r>
              <a:rPr lang="en-IN" dirty="0" smtClean="0"/>
              <a:t>Number </a:t>
            </a:r>
            <a:r>
              <a:rPr lang="en-IN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2577"/>
            <a:ext cx="8915400" cy="3777622"/>
          </a:xfrm>
        </p:spPr>
        <p:txBody>
          <a:bodyPr numCol="2">
            <a:normAutofit/>
          </a:bodyPr>
          <a:lstStyle/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(1902 . 18)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06470" y="2111189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91" y="3428633"/>
            <a:ext cx="5817487" cy="24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2891118"/>
            <a:ext cx="8942294" cy="2877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Teaching materials Prepared by </a:t>
            </a:r>
          </a:p>
          <a:p>
            <a:pPr marL="0" indent="0" algn="ctr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RIDHUN DEV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Lecture IHRD College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+1 / +2 Computer Science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8089552581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</a:t>
            </a:r>
            <a:r>
              <a:rPr lang="en-IN" dirty="0">
                <a:solidFill>
                  <a:srgbClr val="FF0000"/>
                </a:solidFill>
              </a:rPr>
              <a:t>Hexadecimal</a:t>
            </a:r>
            <a:r>
              <a:rPr lang="en-IN" dirty="0"/>
              <a:t> </a:t>
            </a:r>
            <a:r>
              <a:rPr lang="en-IN" dirty="0" smtClean="0"/>
              <a:t>Number </a:t>
            </a:r>
            <a:r>
              <a:rPr lang="en-IN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000" b="1" dirty="0" smtClean="0"/>
              <a:t>Base : 16</a:t>
            </a:r>
          </a:p>
          <a:p>
            <a:r>
              <a:rPr lang="en-IN" sz="2000" b="1" dirty="0" smtClean="0"/>
              <a:t>Symbols : 0  1 2 3 4 5 6 7 8 9 				  A B C D E F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(1B04)</a:t>
            </a:r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9170" y="3814510"/>
            <a:ext cx="49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35271" y="1976719"/>
            <a:ext cx="0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59" y="2637694"/>
            <a:ext cx="3565292" cy="1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Hexadecimal</a:t>
            </a:r>
            <a:r>
              <a:rPr lang="en-IN" dirty="0"/>
              <a:t> </a:t>
            </a:r>
            <a:r>
              <a:rPr lang="en-IN" dirty="0" smtClean="0"/>
              <a:t>Number </a:t>
            </a:r>
            <a:r>
              <a:rPr lang="en-IN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2577"/>
            <a:ext cx="8915400" cy="3777622"/>
          </a:xfrm>
        </p:spPr>
        <p:txBody>
          <a:bodyPr numCol="2">
            <a:normAutofit/>
          </a:bodyPr>
          <a:lstStyle/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(1B04 . F6)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06470" y="2111189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355734"/>
            <a:ext cx="5521978" cy="22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Poppins"/>
              </a:rPr>
              <a:t>Number Conversion</a:t>
            </a:r>
            <a:endParaRPr lang="en-IN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015753"/>
            <a:ext cx="8915399" cy="887909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Convert one number system to another number system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88" y="2160494"/>
            <a:ext cx="3939988" cy="377762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Binary to Decimal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Octal to Decimal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Hexadecimal to </a:t>
            </a:r>
            <a:r>
              <a:rPr lang="en-IN" sz="2000" b="1" dirty="0" smtClean="0">
                <a:solidFill>
                  <a:schemeClr val="tx1"/>
                </a:solidFill>
              </a:rPr>
              <a:t>Decimal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Decimal to Binary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Decimal to Octal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Decimal to Hexadecimal 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46061" y="2160494"/>
            <a:ext cx="3939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Octal to Binary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Hexadecimal </a:t>
            </a:r>
            <a:r>
              <a:rPr lang="en-IN" sz="2000" b="1" dirty="0">
                <a:solidFill>
                  <a:schemeClr val="tx1"/>
                </a:solidFill>
              </a:rPr>
              <a:t>to Binary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Binary </a:t>
            </a:r>
            <a:r>
              <a:rPr lang="en-IN" sz="2000" b="1" dirty="0">
                <a:solidFill>
                  <a:schemeClr val="tx1"/>
                </a:solidFill>
              </a:rPr>
              <a:t>to Octal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Binary to Hexadecimal </a:t>
            </a:r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Octal to Hexadecimal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Hexadecimal to Octal </a:t>
            </a:r>
            <a:endParaRPr lang="en-IN" sz="2000" b="1" dirty="0">
              <a:solidFill>
                <a:schemeClr val="tx1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226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Binary to Decimal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Octal to Decimal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Hexadecimal to Decimal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b="1" dirty="0" smtClean="0">
              <a:solidFill>
                <a:schemeClr val="tx1"/>
              </a:solidFill>
              <a:latin typeface="Poppins"/>
            </a:endParaRPr>
          </a:p>
          <a:p>
            <a:pPr marL="1371600" lvl="3" indent="0">
              <a:buNone/>
            </a:pPr>
            <a:endParaRPr lang="en-IN" sz="1800" b="1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4686" y="2458089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04686" y="340161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04686" y="4345141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84438" y="2587636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84438" y="35311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8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84438" y="4474688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16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38220" y="340796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30672" y="35438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10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69941" y="3697944"/>
            <a:ext cx="134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87033" y="3914588"/>
            <a:ext cx="1300886" cy="6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49506" y="2858199"/>
            <a:ext cx="1338413" cy="61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6842" y="4068143"/>
            <a:ext cx="25074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IN" sz="2000" dirty="0">
                <a:solidFill>
                  <a:srgbClr val="FF0000"/>
                </a:solidFill>
                <a:latin typeface="Poppins"/>
              </a:rPr>
              <a:t>- </a:t>
            </a:r>
            <a:r>
              <a:rPr lang="en-IN" dirty="0">
                <a:solidFill>
                  <a:srgbClr val="FF0000"/>
                </a:solidFill>
                <a:latin typeface="Poppins"/>
              </a:rPr>
              <a:t>Multiplication</a:t>
            </a:r>
            <a:r>
              <a:rPr lang="en-IN" dirty="0">
                <a:latin typeface="Poppins"/>
              </a:rPr>
              <a:t> Method</a:t>
            </a:r>
            <a:endParaRPr lang="en-IN" sz="2000" dirty="0">
              <a:latin typeface="Poppi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3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518"/>
            <a:ext cx="8915400" cy="4391704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Number system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Different Number system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Base / Radix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MSD / LSD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Number Conversion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Binary Arithmetic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Representation of Numbers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Representation of Characters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Boolean Algebra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Demorgan’s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</a:rPr>
              <a:t>Theorm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Decimal to Binary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Decimal to </a:t>
            </a:r>
            <a:r>
              <a:rPr lang="en-IN" b="1" dirty="0">
                <a:solidFill>
                  <a:schemeClr val="tx1"/>
                </a:solidFill>
              </a:rPr>
              <a:t>Octal </a:t>
            </a:r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Decimal to </a:t>
            </a:r>
            <a:r>
              <a:rPr lang="en-IN" b="1" dirty="0">
                <a:solidFill>
                  <a:schemeClr val="tx1"/>
                </a:solidFill>
              </a:rPr>
              <a:t>Hexadecimal </a:t>
            </a:r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b="1" dirty="0" smtClean="0">
              <a:solidFill>
                <a:schemeClr val="tx1"/>
              </a:solidFill>
              <a:latin typeface="Poppins"/>
            </a:endParaRPr>
          </a:p>
          <a:p>
            <a:pPr marL="1371600" lvl="3" indent="0">
              <a:buNone/>
            </a:pPr>
            <a:endParaRPr lang="en-IN" sz="1800" b="1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4686" y="2458089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04686" y="340161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04686" y="4345141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84438" y="2587636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84438" y="35311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8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84438" y="4474688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16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38220" y="340796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30672" y="35438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10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248650" y="3657577"/>
            <a:ext cx="139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98857" y="3869716"/>
            <a:ext cx="1278544" cy="53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398857" y="2875029"/>
            <a:ext cx="1278544" cy="5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5542" y="4068143"/>
            <a:ext cx="30460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IN" sz="2000" dirty="0">
                <a:solidFill>
                  <a:srgbClr val="FF0000"/>
                </a:solidFill>
                <a:latin typeface="Poppins"/>
              </a:rPr>
              <a:t>- </a:t>
            </a:r>
            <a:r>
              <a:rPr lang="en-IN" dirty="0" smtClean="0">
                <a:solidFill>
                  <a:srgbClr val="FF0000"/>
                </a:solidFill>
                <a:latin typeface="Poppins"/>
              </a:rPr>
              <a:t>Repeated Division </a:t>
            </a:r>
            <a:r>
              <a:rPr lang="en-IN" dirty="0" smtClean="0">
                <a:latin typeface="Poppins"/>
              </a:rPr>
              <a:t>Method</a:t>
            </a:r>
            <a:endParaRPr lang="en-IN" sz="2000" dirty="0">
              <a:latin typeface="Poppi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5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Octal to Binary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Hexadecimal to Binary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b="1" dirty="0" smtClean="0">
              <a:solidFill>
                <a:schemeClr val="tx1"/>
              </a:solidFill>
              <a:latin typeface="Poppins"/>
            </a:endParaRPr>
          </a:p>
          <a:p>
            <a:pPr marL="1371600" lvl="3" indent="0">
              <a:buNone/>
            </a:pPr>
            <a:endParaRPr lang="en-IN" sz="1800" b="1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0986" y="305871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10986" y="4002241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0738" y="31882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8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0738" y="4131788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16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44520" y="353496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36972" y="36708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2</a:t>
            </a:r>
            <a:endParaRPr lang="en-IN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91051" y="3300038"/>
            <a:ext cx="1264074" cy="35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6842" y="4068143"/>
            <a:ext cx="23407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IN" sz="2000" dirty="0">
                <a:solidFill>
                  <a:srgbClr val="FF0000"/>
                </a:solidFill>
                <a:latin typeface="Poppins"/>
              </a:rPr>
              <a:t>- </a:t>
            </a:r>
            <a:r>
              <a:rPr lang="en-IN" dirty="0" smtClean="0">
                <a:solidFill>
                  <a:srgbClr val="FF0000"/>
                </a:solidFill>
                <a:latin typeface="Poppins"/>
              </a:rPr>
              <a:t>Conversion </a:t>
            </a:r>
            <a:r>
              <a:rPr lang="en-IN" dirty="0" smtClean="0">
                <a:latin typeface="Poppins"/>
              </a:rPr>
              <a:t>Method</a:t>
            </a:r>
            <a:endParaRPr lang="en-IN" sz="2000" dirty="0">
              <a:latin typeface="Poppins"/>
            </a:endParaRPr>
          </a:p>
          <a:p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981526" y="3876675"/>
            <a:ext cx="1273599" cy="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Binary to Octal 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Binary to </a:t>
            </a:r>
            <a:r>
              <a:rPr lang="en-IN" b="1" dirty="0">
                <a:solidFill>
                  <a:schemeClr val="tx1"/>
                </a:solidFill>
              </a:rPr>
              <a:t>Hexadecimal 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b="1" dirty="0" smtClean="0">
              <a:solidFill>
                <a:schemeClr val="tx1"/>
              </a:solidFill>
              <a:latin typeface="Poppins"/>
            </a:endParaRPr>
          </a:p>
          <a:p>
            <a:pPr marL="1371600" lvl="3" indent="0">
              <a:buNone/>
            </a:pPr>
            <a:endParaRPr lang="en-IN" sz="1800" b="1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0986" y="305871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10986" y="4002241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0738" y="31882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8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0738" y="4131788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16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44520" y="353496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36972" y="36708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2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6842" y="4068143"/>
            <a:ext cx="21226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IN" sz="2000" dirty="0">
                <a:solidFill>
                  <a:srgbClr val="FF0000"/>
                </a:solidFill>
                <a:latin typeface="Poppins"/>
              </a:rPr>
              <a:t>- </a:t>
            </a:r>
            <a:r>
              <a:rPr lang="en-IN" dirty="0" smtClean="0">
                <a:solidFill>
                  <a:srgbClr val="FF0000"/>
                </a:solidFill>
                <a:latin typeface="Poppins"/>
              </a:rPr>
              <a:t>Grouping </a:t>
            </a:r>
            <a:r>
              <a:rPr lang="en-IN" dirty="0" smtClean="0">
                <a:latin typeface="Poppins"/>
              </a:rPr>
              <a:t>Method</a:t>
            </a:r>
            <a:endParaRPr lang="en-IN" sz="2000" dirty="0">
              <a:latin typeface="Poppins"/>
            </a:endParaRPr>
          </a:p>
          <a:p>
            <a:endParaRPr lang="en-IN" dirty="0"/>
          </a:p>
        </p:txBody>
      </p: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 flipV="1">
            <a:off x="8054041" y="3357539"/>
            <a:ext cx="1076513" cy="28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3"/>
          </p:cNvCxnSpPr>
          <p:nvPr/>
        </p:nvCxnSpPr>
        <p:spPr>
          <a:xfrm flipH="1">
            <a:off x="8054041" y="3966849"/>
            <a:ext cx="1076513" cy="33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Octal to Hexadecimal </a:t>
            </a:r>
          </a:p>
          <a:p>
            <a:r>
              <a:rPr lang="en-IN" b="1" dirty="0">
                <a:solidFill>
                  <a:schemeClr val="tx1"/>
                </a:solidFill>
              </a:rPr>
              <a:t>Hexadecimal to Octal 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b="1" dirty="0" smtClean="0">
              <a:solidFill>
                <a:schemeClr val="tx1"/>
              </a:solidFill>
              <a:latin typeface="Poppins"/>
            </a:endParaRPr>
          </a:p>
          <a:p>
            <a:pPr marL="1371600" lvl="3" indent="0">
              <a:buNone/>
            </a:pPr>
            <a:endParaRPr lang="en-IN" sz="1800" b="1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0986" y="215701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10986" y="3100541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0738" y="22865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8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0738" y="3230088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16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4520" y="2633265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36972" y="2769162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endParaRPr lang="en-IN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31460" y="3251581"/>
            <a:ext cx="395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Tx/>
              <a:buChar char="-"/>
            </a:pPr>
            <a:r>
              <a:rPr lang="en-IN" b="1" dirty="0" smtClean="0">
                <a:latin typeface="Poppins"/>
              </a:rPr>
              <a:t>Covert to </a:t>
            </a:r>
            <a:r>
              <a:rPr lang="en-IN" b="1" dirty="0" smtClean="0">
                <a:solidFill>
                  <a:srgbClr val="FF0000"/>
                </a:solidFill>
                <a:latin typeface="Poppins"/>
              </a:rPr>
              <a:t>Binary</a:t>
            </a:r>
            <a:r>
              <a:rPr lang="en-IN" b="1" dirty="0" smtClean="0">
                <a:latin typeface="Poppins"/>
              </a:rPr>
              <a:t> </a:t>
            </a:r>
          </a:p>
          <a:p>
            <a:pPr marL="0" lvl="2"/>
            <a:r>
              <a:rPr lang="en-IN" b="1" dirty="0">
                <a:latin typeface="Poppins"/>
              </a:rPr>
              <a:t> </a:t>
            </a:r>
            <a:r>
              <a:rPr lang="en-IN" b="1" dirty="0" smtClean="0">
                <a:latin typeface="Poppins"/>
              </a:rPr>
              <a:t>    then Binary to Number system </a:t>
            </a:r>
            <a:endParaRPr lang="en-IN" sz="2000" b="1" dirty="0">
              <a:latin typeface="Poppins"/>
            </a:endParaRPr>
          </a:p>
          <a:p>
            <a:endParaRPr lang="en-IN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020200" y="2985971"/>
            <a:ext cx="1164524" cy="37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0986" y="417242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10986" y="5115950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90738" y="4301971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0738" y="5245497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16</a:t>
            </a:r>
            <a:endParaRPr lang="en-IN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344520" y="464867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( )</a:t>
            </a:r>
            <a:endParaRPr lang="en-IN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636972" y="4784571"/>
            <a:ext cx="56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</a:t>
            </a:r>
            <a:endParaRPr lang="en-IN" sz="16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991051" y="4405182"/>
            <a:ext cx="1180226" cy="35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8054041" y="2455839"/>
            <a:ext cx="1130683" cy="3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3"/>
          </p:cNvCxnSpPr>
          <p:nvPr/>
        </p:nvCxnSpPr>
        <p:spPr>
          <a:xfrm flipV="1">
            <a:off x="8054041" y="4978400"/>
            <a:ext cx="1130683" cy="43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7490738" y="2700995"/>
            <a:ext cx="172616" cy="35270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>
            <a:off x="7490738" y="4704346"/>
            <a:ext cx="172616" cy="35270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Poppins"/>
              </a:rPr>
              <a:t>Number Conversion </a:t>
            </a:r>
            <a:br>
              <a:rPr lang="en-IN" dirty="0" smtClean="0">
                <a:solidFill>
                  <a:schemeClr val="tx1"/>
                </a:solidFill>
                <a:latin typeface="Poppins"/>
              </a:rPr>
            </a:br>
            <a:r>
              <a:rPr lang="en-IN" dirty="0" smtClean="0">
                <a:solidFill>
                  <a:schemeClr val="tx1"/>
                </a:solidFill>
                <a:latin typeface="Poppins"/>
              </a:rPr>
              <a:t>Lets Starts…</a:t>
            </a:r>
            <a:endParaRPr lang="en-IN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-  Binary to </a:t>
            </a:r>
            <a:r>
              <a:rPr lang="en-IN" dirty="0" smtClean="0">
                <a:solidFill>
                  <a:srgbClr val="FF0000"/>
                </a:solidFill>
              </a:rPr>
              <a:t>Decimal</a:t>
            </a:r>
            <a:r>
              <a:rPr lang="en-IN" dirty="0" smtClean="0">
                <a:solidFill>
                  <a:schemeClr val="tx1"/>
                </a:solidFill>
              </a:rPr>
              <a:t> Conversion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Multiply each bits by its positional value and add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(1101.11)   to Decimal.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Position Representation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6720" y="2662733"/>
            <a:ext cx="3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8" y="3995713"/>
            <a:ext cx="4736420" cy="19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 Binary to </a:t>
            </a:r>
            <a:r>
              <a:rPr lang="en-IN" dirty="0">
                <a:solidFill>
                  <a:srgbClr val="FF0000"/>
                </a:solidFill>
              </a:rPr>
              <a:t>Decimal</a:t>
            </a:r>
            <a:r>
              <a:rPr lang="en-IN" dirty="0">
                <a:solidFill>
                  <a:schemeClr val="tx1"/>
                </a:solidFill>
              </a:rPr>
              <a:t>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4971"/>
            <a:ext cx="8915400" cy="4416251"/>
          </a:xfrm>
        </p:spPr>
        <p:txBody>
          <a:bodyPr numCol="1"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2802274" y="2683887"/>
            <a:ext cx="464460" cy="2191657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 rot="5400000">
            <a:off x="5197132" y="3191889"/>
            <a:ext cx="464461" cy="1175657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9" y="2197383"/>
            <a:ext cx="4316186" cy="1536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1931" y="4057729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oppins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2402" y="4057729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Poppins"/>
              </a:rPr>
              <a:t>b</a:t>
            </a:r>
            <a:endParaRPr lang="en-IN" sz="2000" dirty="0">
              <a:latin typeface="Poppi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34" y="1739271"/>
            <a:ext cx="5190445" cy="16025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40" y="3534511"/>
            <a:ext cx="2752275" cy="144654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86652" y="5556893"/>
            <a:ext cx="3475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(1101.11)      =    (13.75)</a:t>
            </a:r>
            <a:endParaRPr lang="en-IN" sz="2400" b="1" dirty="0">
              <a:latin typeface="Poppi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1269" y="5674727"/>
            <a:ext cx="40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2</a:t>
            </a:r>
            <a:endParaRPr lang="en-IN" b="1" dirty="0">
              <a:latin typeface="Poppi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8977" y="5695377"/>
            <a:ext cx="6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697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-  Octal to </a:t>
            </a:r>
            <a:r>
              <a:rPr lang="en-IN" dirty="0" smtClean="0">
                <a:solidFill>
                  <a:srgbClr val="FF0000"/>
                </a:solidFill>
              </a:rPr>
              <a:t>Decimal</a:t>
            </a:r>
            <a:r>
              <a:rPr lang="en-IN" dirty="0" smtClean="0">
                <a:solidFill>
                  <a:schemeClr val="tx1"/>
                </a:solidFill>
              </a:rPr>
              <a:t> Conversion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Multiply each octal digit by its positional value and add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(256.11)   to Decimal.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Position Representation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4320" y="2675433"/>
            <a:ext cx="3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3258591" y="4134971"/>
            <a:ext cx="4021258" cy="1445426"/>
            <a:chOff x="3659839" y="4249271"/>
            <a:chExt cx="4021258" cy="1445426"/>
          </a:xfrm>
        </p:grpSpPr>
        <p:grpSp>
          <p:nvGrpSpPr>
            <p:cNvPr id="17" name="Group 16"/>
            <p:cNvGrpSpPr/>
            <p:nvPr/>
          </p:nvGrpSpPr>
          <p:grpSpPr>
            <a:xfrm>
              <a:off x="3659839" y="4249271"/>
              <a:ext cx="795579" cy="1203029"/>
              <a:chOff x="3012139" y="4249271"/>
              <a:chExt cx="795579" cy="1203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2</a:t>
                </a:r>
                <a:endParaRPr lang="en-IN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622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2</a:t>
                </a:r>
                <a:endParaRPr lang="en-IN" sz="1400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307539" y="4249271"/>
              <a:ext cx="795579" cy="1203029"/>
              <a:chOff x="3012139" y="4249271"/>
              <a:chExt cx="795579" cy="12030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5</a:t>
                </a:r>
                <a:endParaRPr lang="en-IN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622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951838" y="4249271"/>
              <a:ext cx="795579" cy="1203029"/>
              <a:chOff x="3012139" y="4249271"/>
              <a:chExt cx="795579" cy="120302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6</a:t>
                </a:r>
                <a:endParaRPr lang="en-IN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1622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5316343" y="4249271"/>
              <a:ext cx="1227986" cy="1445426"/>
              <a:chOff x="2731187" y="4249271"/>
              <a:chExt cx="1227986" cy="144542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731187" y="5417698"/>
                <a:ext cx="1227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Octal Point</a:t>
                </a:r>
                <a:endParaRPr lang="en-I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90" idx="0"/>
              </p:cNvCxnSpPr>
              <p:nvPr/>
            </p:nvCxnSpPr>
            <p:spPr>
              <a:xfrm flipH="1" flipV="1">
                <a:off x="3334872" y="4788499"/>
                <a:ext cx="10308" cy="629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6240063" y="4249271"/>
              <a:ext cx="795579" cy="1203029"/>
              <a:chOff x="3012139" y="4249271"/>
              <a:chExt cx="795579" cy="1203029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1622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6885518" y="4249271"/>
              <a:ext cx="795579" cy="1203029"/>
              <a:chOff x="3012139" y="4249271"/>
              <a:chExt cx="795579" cy="120302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1622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36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 Octal to </a:t>
            </a:r>
            <a:r>
              <a:rPr lang="en-IN" dirty="0">
                <a:solidFill>
                  <a:srgbClr val="FF0000"/>
                </a:solidFill>
              </a:rPr>
              <a:t>Decimal</a:t>
            </a:r>
            <a:r>
              <a:rPr lang="en-IN" dirty="0">
                <a:solidFill>
                  <a:schemeClr val="tx1"/>
                </a:solidFill>
              </a:rPr>
              <a:t>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4971"/>
            <a:ext cx="8915400" cy="4416251"/>
          </a:xfrm>
        </p:spPr>
        <p:txBody>
          <a:bodyPr numCol="1"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86652" y="5556893"/>
            <a:ext cx="381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(256.11)      =    (113.1406)</a:t>
            </a:r>
            <a:endParaRPr lang="en-IN" sz="2400" b="1" dirty="0">
              <a:latin typeface="Poppi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4269" y="5712827"/>
            <a:ext cx="40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oppins"/>
              </a:rPr>
              <a:t>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7245" y="2406868"/>
            <a:ext cx="4021258" cy="2051267"/>
            <a:chOff x="2287245" y="2406868"/>
            <a:chExt cx="4021258" cy="2051267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048520" y="2886565"/>
              <a:ext cx="464460" cy="1786301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5260632" y="3191889"/>
              <a:ext cx="464461" cy="1175657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52038" y="4017149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0760" y="4058025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287245" y="2406868"/>
              <a:ext cx="4021258" cy="1203029"/>
              <a:chOff x="3659839" y="4249271"/>
              <a:chExt cx="4021258" cy="1203029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659839" y="4249271"/>
                <a:ext cx="795579" cy="1203029"/>
                <a:chOff x="3012139" y="4249271"/>
                <a:chExt cx="795579" cy="1203029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2</a:t>
                  </a:r>
                  <a:endParaRPr lang="en-IN" b="1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8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1622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2</a:t>
                  </a:r>
                  <a:endParaRPr lang="en-IN" sz="1400" b="1" dirty="0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4307539" y="4249271"/>
                <a:ext cx="795579" cy="1203029"/>
                <a:chOff x="3012139" y="4249271"/>
                <a:chExt cx="795579" cy="1203029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5</a:t>
                  </a:r>
                  <a:endParaRPr lang="en-IN" b="1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8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1622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4951838" y="4249271"/>
                <a:ext cx="795579" cy="1203029"/>
                <a:chOff x="3012139" y="4249271"/>
                <a:chExt cx="795579" cy="1203029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6</a:t>
                  </a:r>
                  <a:endParaRPr lang="en-IN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8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1622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5597295" y="4249271"/>
                <a:ext cx="645461" cy="470647"/>
                <a:chOff x="3012139" y="4249271"/>
                <a:chExt cx="645461" cy="470647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6240063" y="4249271"/>
                <a:ext cx="795579" cy="1203029"/>
                <a:chOff x="3012139" y="4249271"/>
                <a:chExt cx="795579" cy="1203029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1</a:t>
                  </a:r>
                  <a:endParaRPr lang="en-IN" b="1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8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31622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6885518" y="4249271"/>
                <a:ext cx="795579" cy="1203029"/>
                <a:chOff x="3012139" y="4249271"/>
                <a:chExt cx="795579" cy="1203029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1</a:t>
                  </a:r>
                  <a:endParaRPr lang="en-IN" b="1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8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1622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2" name="Group 141"/>
          <p:cNvGrpSpPr/>
          <p:nvPr/>
        </p:nvGrpSpPr>
        <p:grpSpPr>
          <a:xfrm>
            <a:off x="6557259" y="1984845"/>
            <a:ext cx="2877593" cy="554522"/>
            <a:chOff x="6557259" y="1984845"/>
            <a:chExt cx="2877593" cy="554522"/>
          </a:xfrm>
        </p:grpSpPr>
        <p:grpSp>
          <p:nvGrpSpPr>
            <p:cNvPr id="139" name="Group 138"/>
            <p:cNvGrpSpPr/>
            <p:nvPr/>
          </p:nvGrpSpPr>
          <p:grpSpPr>
            <a:xfrm>
              <a:off x="7085273" y="1984845"/>
              <a:ext cx="2349579" cy="529231"/>
              <a:chOff x="7562077" y="2740974"/>
              <a:chExt cx="2349579" cy="52923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8671929" y="2795731"/>
                <a:ext cx="253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F0000"/>
                    </a:solidFill>
                  </a:rPr>
                  <a:t>+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7562077" y="2740974"/>
                <a:ext cx="1104979" cy="529231"/>
                <a:chOff x="7562077" y="2740974"/>
                <a:chExt cx="1104979" cy="529231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7562077" y="28085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/>
                    <a:t>2</a:t>
                  </a:r>
                  <a:r>
                    <a:rPr lang="en-IN" sz="2400" b="1" dirty="0" smtClean="0"/>
                    <a:t> x 8</a:t>
                  </a:r>
                  <a:endParaRPr lang="en-IN" sz="2400" b="1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8413194" y="2740974"/>
                  <a:ext cx="25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2</a:t>
                  </a: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8806677" y="2740974"/>
                <a:ext cx="1104979" cy="529231"/>
                <a:chOff x="7562077" y="2740974"/>
                <a:chExt cx="1104979" cy="529231"/>
              </a:xfrm>
            </p:grpSpPr>
            <p:sp>
              <p:nvSpPr>
                <p:cNvPr id="137" name="TextBox 136"/>
                <p:cNvSpPr txBox="1"/>
                <p:nvPr/>
              </p:nvSpPr>
              <p:spPr>
                <a:xfrm>
                  <a:off x="7562077" y="28085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/>
                    <a:t>5</a:t>
                  </a:r>
                  <a:r>
                    <a:rPr lang="en-IN" sz="2400" b="1" dirty="0" smtClean="0"/>
                    <a:t> x 8</a:t>
                  </a:r>
                  <a:endParaRPr lang="en-IN" sz="2400" b="1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8413194" y="2740974"/>
                  <a:ext cx="25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1</a:t>
                  </a:r>
                </a:p>
              </p:txBody>
            </p:sp>
          </p:grpSp>
        </p:grpSp>
        <p:sp>
          <p:nvSpPr>
            <p:cNvPr id="140" name="TextBox 139"/>
            <p:cNvSpPr txBox="1"/>
            <p:nvPr/>
          </p:nvSpPr>
          <p:spPr>
            <a:xfrm>
              <a:off x="6912425" y="20777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=</a:t>
              </a:r>
              <a:endParaRPr lang="en-IN" sz="24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557259" y="20523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</a:t>
              </a:r>
              <a:r>
                <a:rPr lang="en-IN" sz="2400" b="1" dirty="0" smtClean="0"/>
                <a:t> </a:t>
              </a:r>
              <a:endParaRPr lang="en-IN" sz="2400" b="1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770016" y="1993173"/>
            <a:ext cx="2877593" cy="529122"/>
            <a:chOff x="6557259" y="1984845"/>
            <a:chExt cx="2877593" cy="529122"/>
          </a:xfrm>
        </p:grpSpPr>
        <p:grpSp>
          <p:nvGrpSpPr>
            <p:cNvPr id="144" name="Group 143"/>
            <p:cNvGrpSpPr/>
            <p:nvPr/>
          </p:nvGrpSpPr>
          <p:grpSpPr>
            <a:xfrm>
              <a:off x="8195125" y="1984845"/>
              <a:ext cx="1239727" cy="516531"/>
              <a:chOff x="8671929" y="2740974"/>
              <a:chExt cx="1239727" cy="51653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8671929" y="2795731"/>
                <a:ext cx="253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F0000"/>
                    </a:solidFill>
                  </a:rPr>
                  <a:t>+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8806677" y="2740974"/>
                <a:ext cx="1104979" cy="516531"/>
                <a:chOff x="7562077" y="2740974"/>
                <a:chExt cx="1104979" cy="516531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7562077" y="27958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/>
                    <a:t>6 x 8</a:t>
                  </a:r>
                  <a:endParaRPr lang="en-IN" sz="2400" b="1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8413194" y="2740974"/>
                  <a:ext cx="25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0</a:t>
                  </a:r>
                  <a:endParaRPr lang="en-IN" b="1" dirty="0"/>
                </a:p>
              </p:txBody>
            </p:sp>
          </p:grpSp>
        </p:grpSp>
        <p:sp>
          <p:nvSpPr>
            <p:cNvPr id="146" name="TextBox 145"/>
            <p:cNvSpPr txBox="1"/>
            <p:nvPr/>
          </p:nvSpPr>
          <p:spPr>
            <a:xfrm>
              <a:off x="6557259" y="20523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 </a:t>
              </a:r>
              <a:endParaRPr lang="en-IN" sz="2400" b="1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557259" y="2581636"/>
            <a:ext cx="2376943" cy="487065"/>
            <a:chOff x="6557259" y="2052302"/>
            <a:chExt cx="2376943" cy="487065"/>
          </a:xfrm>
        </p:grpSpPr>
        <p:grpSp>
          <p:nvGrpSpPr>
            <p:cNvPr id="162" name="Group 161"/>
            <p:cNvGrpSpPr/>
            <p:nvPr/>
          </p:nvGrpSpPr>
          <p:grpSpPr>
            <a:xfrm>
              <a:off x="7085273" y="2052302"/>
              <a:ext cx="1848929" cy="461774"/>
              <a:chOff x="7562077" y="2808431"/>
              <a:chExt cx="1848929" cy="461774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8417929" y="2808431"/>
                <a:ext cx="253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F0000"/>
                    </a:solidFill>
                  </a:rPr>
                  <a:t>+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7562077" y="2808540"/>
                <a:ext cx="1086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/>
                  <a:t>64</a:t>
                </a:r>
                <a:endParaRPr lang="en-IN" sz="2400" b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668955" y="2808540"/>
                <a:ext cx="742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/>
                  <a:t>40</a:t>
                </a:r>
                <a:endParaRPr lang="en-IN" sz="2400" b="1" dirty="0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6912425" y="20777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=</a:t>
              </a:r>
              <a:endParaRPr lang="en-IN" sz="24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557259" y="20523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 </a:t>
              </a:r>
              <a:endParaRPr lang="en-IN" sz="2400" b="1" dirty="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8829189" y="2581636"/>
            <a:ext cx="25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+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954151" y="2569045"/>
            <a:ext cx="74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9</a:t>
            </a:r>
            <a:endParaRPr lang="en-IN" sz="2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912425" y="3073380"/>
            <a:ext cx="25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=</a:t>
            </a:r>
            <a:endParaRPr lang="en-IN" sz="2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7066740" y="3088667"/>
            <a:ext cx="108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113</a:t>
            </a:r>
            <a:endParaRPr lang="en-IN" sz="2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6557259" y="3864798"/>
            <a:ext cx="3150057" cy="554522"/>
            <a:chOff x="6557259" y="1984845"/>
            <a:chExt cx="3150057" cy="5545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7085273" y="1984845"/>
              <a:ext cx="2622043" cy="541822"/>
              <a:chOff x="7562077" y="2740974"/>
              <a:chExt cx="2622043" cy="54182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8760829" y="2821131"/>
                <a:ext cx="253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F0000"/>
                    </a:solidFill>
                  </a:rPr>
                  <a:t>+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7562077" y="2740974"/>
                <a:ext cx="1306161" cy="529231"/>
                <a:chOff x="7562077" y="2740974"/>
                <a:chExt cx="1306161" cy="529231"/>
              </a:xfrm>
            </p:grpSpPr>
            <p:sp>
              <p:nvSpPr>
                <p:cNvPr id="185" name="TextBox 184"/>
                <p:cNvSpPr txBox="1"/>
                <p:nvPr/>
              </p:nvSpPr>
              <p:spPr>
                <a:xfrm>
                  <a:off x="7562077" y="28085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/>
                    <a:t>1 x 8</a:t>
                  </a:r>
                  <a:endParaRPr lang="en-IN" sz="2400" b="1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413193" y="2740974"/>
                  <a:ext cx="455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-1</a:t>
                  </a:r>
                  <a:endParaRPr lang="en-IN" b="1" dirty="0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920977" y="2740974"/>
                <a:ext cx="1263143" cy="529231"/>
                <a:chOff x="7676377" y="2740974"/>
                <a:chExt cx="1263143" cy="529231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7676377" y="28085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/>
                    <a:t>1 x 8</a:t>
                  </a:r>
                  <a:endParaRPr lang="en-IN" sz="2400" b="1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8514794" y="2740974"/>
                  <a:ext cx="4247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-2</a:t>
                  </a:r>
                  <a:endParaRPr lang="en-IN" b="1" dirty="0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6912425" y="20777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=</a:t>
              </a:r>
              <a:endParaRPr lang="en-IN" sz="24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557259" y="20523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b </a:t>
              </a:r>
              <a:endParaRPr lang="en-IN" sz="2400" b="1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912425" y="4494428"/>
            <a:ext cx="348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=  0.125  </a:t>
            </a:r>
            <a:r>
              <a:rPr lang="en-IN" sz="2400" b="1" dirty="0" smtClean="0">
                <a:solidFill>
                  <a:srgbClr val="FF0000"/>
                </a:solidFill>
              </a:rPr>
              <a:t>+</a:t>
            </a:r>
            <a:r>
              <a:rPr lang="en-IN" sz="2400" b="1" dirty="0" smtClean="0"/>
              <a:t>  0.0156 </a:t>
            </a:r>
            <a:endParaRPr lang="en-IN" sz="2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912425" y="4973414"/>
            <a:ext cx="348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=  0.1406 </a:t>
            </a:r>
            <a:endParaRPr lang="en-IN" sz="2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6844635" y="5688402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842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9167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Systematic way to represent numbers in different ways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8" y="3952418"/>
            <a:ext cx="1238250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07" y="2193273"/>
            <a:ext cx="1574472" cy="14986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3254" y="2757939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Hello world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3254" y="39524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01001000 01100101 01101100 01101100 01101111 00100000 01110111 01101111 01110010 01101100 01100100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13254" y="5517501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72 101 108 108 111 </a:t>
            </a:r>
            <a:r>
              <a:rPr lang="en-IN" dirty="0" smtClean="0">
                <a:solidFill>
                  <a:srgbClr val="FF0000"/>
                </a:solidFill>
              </a:rPr>
              <a:t>32</a:t>
            </a:r>
            <a:r>
              <a:rPr lang="en-IN" dirty="0"/>
              <a:t> 87 111 114 108 100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07" y="5240204"/>
            <a:ext cx="1314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-  Hexadecimal to </a:t>
            </a:r>
            <a:r>
              <a:rPr lang="en-IN" dirty="0" smtClean="0">
                <a:solidFill>
                  <a:srgbClr val="FF0000"/>
                </a:solidFill>
              </a:rPr>
              <a:t>Decimal</a:t>
            </a:r>
            <a:r>
              <a:rPr lang="en-IN" dirty="0" smtClean="0">
                <a:solidFill>
                  <a:schemeClr val="tx1"/>
                </a:solidFill>
              </a:rPr>
              <a:t> Conversion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Multiply each hexadecimal digit by its positional value and add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(3A6.13)     to Decimal.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Position Representation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5120" y="2675433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 </a:t>
            </a:r>
            <a:endParaRPr lang="en-IN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3233191" y="4134971"/>
            <a:ext cx="4110158" cy="1458126"/>
            <a:chOff x="3634439" y="4249271"/>
            <a:chExt cx="4110158" cy="1458126"/>
          </a:xfrm>
        </p:grpSpPr>
        <p:grpSp>
          <p:nvGrpSpPr>
            <p:cNvPr id="17" name="Group 16"/>
            <p:cNvGrpSpPr/>
            <p:nvPr/>
          </p:nvGrpSpPr>
          <p:grpSpPr>
            <a:xfrm>
              <a:off x="3634439" y="4249271"/>
              <a:ext cx="846379" cy="1203029"/>
              <a:chOff x="2986739" y="4249271"/>
              <a:chExt cx="846379" cy="1203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3</a:t>
                </a:r>
                <a:endParaRPr lang="en-IN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867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2</a:t>
                </a:r>
                <a:endParaRPr lang="en-IN" sz="1400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307539" y="4249271"/>
              <a:ext cx="833679" cy="1203029"/>
              <a:chOff x="3012139" y="4249271"/>
              <a:chExt cx="833679" cy="12030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951838" y="4249271"/>
              <a:ext cx="820979" cy="1172251"/>
              <a:chOff x="3012139" y="4249271"/>
              <a:chExt cx="820979" cy="1172251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6</a:t>
                </a:r>
                <a:endParaRPr lang="en-IN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4980640" y="4249271"/>
              <a:ext cx="1904878" cy="1458126"/>
              <a:chOff x="2395484" y="4249271"/>
              <a:chExt cx="1904878" cy="145812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95484" y="5430398"/>
                <a:ext cx="1904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Hexadecimal Point</a:t>
                </a:r>
                <a:endParaRPr lang="en-I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90" idx="0"/>
              </p:cNvCxnSpPr>
              <p:nvPr/>
            </p:nvCxnSpPr>
            <p:spPr>
              <a:xfrm flipH="1" flipV="1">
                <a:off x="3334873" y="4801200"/>
                <a:ext cx="13050" cy="62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6240063" y="4249271"/>
              <a:ext cx="833679" cy="1172251"/>
              <a:chOff x="3012139" y="4249271"/>
              <a:chExt cx="833679" cy="117225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3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19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 Hexadecimal to </a:t>
            </a:r>
            <a:r>
              <a:rPr lang="en-IN" dirty="0">
                <a:solidFill>
                  <a:srgbClr val="FF0000"/>
                </a:solidFill>
              </a:rPr>
              <a:t>Decimal</a:t>
            </a:r>
            <a:r>
              <a:rPr lang="en-IN" dirty="0">
                <a:solidFill>
                  <a:schemeClr val="tx1"/>
                </a:solidFill>
              </a:rPr>
              <a:t>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4971"/>
            <a:ext cx="8915400" cy="4416251"/>
          </a:xfrm>
        </p:spPr>
        <p:txBody>
          <a:bodyPr numCol="1"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86652" y="5556893"/>
            <a:ext cx="3835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(256.11)      =    (934.0665)</a:t>
            </a:r>
            <a:endParaRPr lang="en-IN" sz="2400" b="1" dirty="0">
              <a:latin typeface="Poppi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4269" y="5712827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16</a:t>
            </a:r>
            <a:endParaRPr lang="en-IN" b="1" dirty="0">
              <a:latin typeface="Poppins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2925273" y="2763318"/>
            <a:ext cx="464460" cy="2032795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 rot="5400000">
            <a:off x="5188448" y="3119708"/>
            <a:ext cx="464461" cy="1320020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39829" y="4004719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oppins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4090" y="4017403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Poppins"/>
              </a:rPr>
              <a:t>b</a:t>
            </a:r>
            <a:endParaRPr lang="en-IN" sz="2000" dirty="0">
              <a:latin typeface="Poppin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195125" y="2039602"/>
            <a:ext cx="25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31237" y="2075753"/>
            <a:ext cx="520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</a:t>
            </a:r>
            <a:r>
              <a:rPr lang="en-IN" sz="2400" b="1" dirty="0" smtClean="0"/>
              <a:t> =  3 x 16  </a:t>
            </a:r>
            <a:r>
              <a:rPr lang="en-IN" sz="2400" b="1" dirty="0" smtClean="0">
                <a:solidFill>
                  <a:srgbClr val="FF0000"/>
                </a:solidFill>
              </a:rPr>
              <a:t>+ </a:t>
            </a:r>
            <a:r>
              <a:rPr lang="en-IN" sz="2400" b="1" dirty="0" smtClean="0"/>
              <a:t>(10) x 16  </a:t>
            </a:r>
            <a:r>
              <a:rPr lang="en-IN" sz="2400" b="1" dirty="0" smtClean="0">
                <a:solidFill>
                  <a:srgbClr val="FF0000"/>
                </a:solidFill>
              </a:rPr>
              <a:t>+ </a:t>
            </a:r>
            <a:r>
              <a:rPr lang="en-IN" sz="2400" b="1" dirty="0" smtClean="0"/>
              <a:t>6 x 16 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5563" y="1950366"/>
            <a:ext cx="2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912425" y="3073380"/>
            <a:ext cx="25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=</a:t>
            </a:r>
            <a:endParaRPr lang="en-IN" sz="2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7066740" y="3088667"/>
            <a:ext cx="108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934</a:t>
            </a:r>
            <a:endParaRPr lang="en-IN" sz="2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6557259" y="3864798"/>
            <a:ext cx="3175457" cy="554522"/>
            <a:chOff x="6557259" y="1984845"/>
            <a:chExt cx="3175457" cy="5545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7085273" y="1984845"/>
              <a:ext cx="2647443" cy="541822"/>
              <a:chOff x="7562077" y="2740974"/>
              <a:chExt cx="2647443" cy="54182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8760829" y="2821131"/>
                <a:ext cx="253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F0000"/>
                    </a:solidFill>
                  </a:rPr>
                  <a:t>+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7562077" y="2740974"/>
                <a:ext cx="1306161" cy="529231"/>
                <a:chOff x="7562077" y="2740974"/>
                <a:chExt cx="1306161" cy="529231"/>
              </a:xfrm>
            </p:grpSpPr>
            <p:sp>
              <p:nvSpPr>
                <p:cNvPr id="185" name="TextBox 184"/>
                <p:cNvSpPr txBox="1"/>
                <p:nvPr/>
              </p:nvSpPr>
              <p:spPr>
                <a:xfrm>
                  <a:off x="7562077" y="28085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 smtClean="0"/>
                    <a:t>1 x 16</a:t>
                  </a:r>
                  <a:endParaRPr lang="en-IN" sz="2400" b="1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413193" y="2740974"/>
                  <a:ext cx="455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-1</a:t>
                  </a:r>
                  <a:endParaRPr lang="en-IN" b="1" dirty="0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920977" y="2740974"/>
                <a:ext cx="1288543" cy="529231"/>
                <a:chOff x="7676377" y="2740974"/>
                <a:chExt cx="1288543" cy="529231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7676377" y="2808540"/>
                  <a:ext cx="10869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b="1" dirty="0"/>
                    <a:t>3</a:t>
                  </a:r>
                  <a:r>
                    <a:rPr lang="en-IN" sz="2400" b="1" dirty="0" smtClean="0"/>
                    <a:t> x 16</a:t>
                  </a:r>
                  <a:endParaRPr lang="en-IN" sz="2400" b="1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8540194" y="2740974"/>
                  <a:ext cx="4247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-2</a:t>
                  </a:r>
                  <a:endParaRPr lang="en-IN" b="1" dirty="0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6912425" y="20777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=</a:t>
              </a:r>
              <a:endParaRPr lang="en-IN" sz="24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557259" y="2052302"/>
              <a:ext cx="25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b </a:t>
              </a:r>
              <a:endParaRPr lang="en-IN" sz="2400" b="1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912425" y="4494428"/>
            <a:ext cx="348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=  0.0625 </a:t>
            </a:r>
            <a:r>
              <a:rPr lang="en-IN" sz="2400" b="1" dirty="0" smtClean="0">
                <a:solidFill>
                  <a:srgbClr val="FF0000"/>
                </a:solidFill>
              </a:rPr>
              <a:t>+</a:t>
            </a:r>
            <a:r>
              <a:rPr lang="en-IN" sz="2400" b="1" dirty="0" smtClean="0"/>
              <a:t>  0.004 </a:t>
            </a:r>
            <a:endParaRPr lang="en-IN" sz="2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912425" y="4973414"/>
            <a:ext cx="348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=  0.0665</a:t>
            </a:r>
            <a:endParaRPr lang="en-IN" sz="2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6844635" y="5688402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141106" y="2452722"/>
            <a:ext cx="4110158" cy="1203029"/>
            <a:chOff x="3634439" y="4249271"/>
            <a:chExt cx="4110158" cy="1203029"/>
          </a:xfrm>
        </p:grpSpPr>
        <p:grpSp>
          <p:nvGrpSpPr>
            <p:cNvPr id="109" name="Group 108"/>
            <p:cNvGrpSpPr/>
            <p:nvPr/>
          </p:nvGrpSpPr>
          <p:grpSpPr>
            <a:xfrm>
              <a:off x="3634439" y="4249271"/>
              <a:ext cx="846379" cy="1203029"/>
              <a:chOff x="2986739" y="4249271"/>
              <a:chExt cx="846379" cy="1203029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3</a:t>
                </a:r>
                <a:endParaRPr lang="en-IN" b="1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29867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2</a:t>
                </a:r>
                <a:endParaRPr lang="en-IN" sz="1400" b="1" dirty="0"/>
              </a:p>
            </p:txBody>
          </p:sp>
          <p:cxnSp>
            <p:nvCxnSpPr>
              <p:cNvPr id="201" name="Straight Arrow Connector 200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307539" y="4249271"/>
              <a:ext cx="833679" cy="1203029"/>
              <a:chOff x="3012139" y="4249271"/>
              <a:chExt cx="833679" cy="1203029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4951838" y="4249271"/>
              <a:ext cx="820979" cy="1172251"/>
              <a:chOff x="3012139" y="4249271"/>
              <a:chExt cx="820979" cy="1172251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6</a:t>
                </a:r>
                <a:endParaRPr lang="en-IN" b="1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5597295" y="4249271"/>
              <a:ext cx="645461" cy="470647"/>
              <a:chOff x="3012139" y="4249271"/>
              <a:chExt cx="645461" cy="470647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240063" y="4249271"/>
              <a:ext cx="833679" cy="1172251"/>
              <a:chOff x="3012139" y="4249271"/>
              <a:chExt cx="833679" cy="1172251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157" name="Straight Arrow Connector 156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3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152" name="Straight Arrow Connector 15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2" name="TextBox 201"/>
          <p:cNvSpPr txBox="1"/>
          <p:nvPr/>
        </p:nvSpPr>
        <p:spPr>
          <a:xfrm>
            <a:off x="9840063" y="1963066"/>
            <a:ext cx="2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</a:t>
            </a:r>
            <a:endParaRPr lang="en-IN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11118489" y="1963066"/>
            <a:ext cx="29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6912425" y="2588918"/>
            <a:ext cx="348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=  768  </a:t>
            </a:r>
            <a:r>
              <a:rPr lang="en-IN" sz="2400" b="1" dirty="0" smtClean="0">
                <a:solidFill>
                  <a:srgbClr val="FF0000"/>
                </a:solidFill>
              </a:rPr>
              <a:t>+</a:t>
            </a:r>
            <a:r>
              <a:rPr lang="en-IN" sz="2400" b="1" dirty="0" smtClean="0"/>
              <a:t>  160 </a:t>
            </a:r>
            <a:r>
              <a:rPr lang="en-IN" sz="2400" b="1" dirty="0" smtClean="0">
                <a:solidFill>
                  <a:srgbClr val="FF0000"/>
                </a:solidFill>
              </a:rPr>
              <a:t>+</a:t>
            </a:r>
            <a:r>
              <a:rPr lang="en-IN" sz="2400" b="1" dirty="0" smtClean="0"/>
              <a:t>  6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394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Decimal </a:t>
            </a:r>
            <a:r>
              <a:rPr lang="en-IN" dirty="0" smtClean="0"/>
              <a:t>to Binary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Repeatedly dividing it by 2, until the quotient is zero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Reminder generate each division form binary number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(25 . 28)     to Binary.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Position Representation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8435" y="3114720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3931691" y="4465172"/>
            <a:ext cx="3437058" cy="1458126"/>
            <a:chOff x="4307539" y="4249271"/>
            <a:chExt cx="3437058" cy="1458126"/>
          </a:xfrm>
        </p:grpSpPr>
        <p:grpSp>
          <p:nvGrpSpPr>
            <p:cNvPr id="75" name="Group 74"/>
            <p:cNvGrpSpPr/>
            <p:nvPr/>
          </p:nvGrpSpPr>
          <p:grpSpPr>
            <a:xfrm>
              <a:off x="4307539" y="4249271"/>
              <a:ext cx="833679" cy="1203029"/>
              <a:chOff x="3012139" y="4249271"/>
              <a:chExt cx="833679" cy="12030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2</a:t>
                </a:r>
                <a:endParaRPr lang="en-IN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951838" y="4249271"/>
              <a:ext cx="820979" cy="1172251"/>
              <a:chOff x="3012139" y="4249271"/>
              <a:chExt cx="820979" cy="1172251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5</a:t>
                </a:r>
                <a:endParaRPr lang="en-IN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4980640" y="4249271"/>
              <a:ext cx="1904878" cy="1458126"/>
              <a:chOff x="2395484" y="4249271"/>
              <a:chExt cx="1904878" cy="145812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95484" y="5430398"/>
                <a:ext cx="1904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Decimal Point</a:t>
                </a:r>
                <a:endParaRPr lang="en-I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90" idx="0"/>
              </p:cNvCxnSpPr>
              <p:nvPr/>
            </p:nvCxnSpPr>
            <p:spPr>
              <a:xfrm flipH="1" flipV="1">
                <a:off x="3334873" y="4801200"/>
                <a:ext cx="13050" cy="62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6240063" y="4249271"/>
              <a:ext cx="833679" cy="1172251"/>
              <a:chOff x="3012139" y="4249271"/>
              <a:chExt cx="833679" cy="117225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8</a:t>
                </a:r>
                <a:endParaRPr lang="en-IN" b="1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2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Decimal </a:t>
            </a:r>
            <a:r>
              <a:rPr lang="en-IN" dirty="0"/>
              <a:t>to Binary Conversion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3152372" y="2531686"/>
            <a:ext cx="464460" cy="1401070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 rot="5400000">
            <a:off x="5099685" y="2572213"/>
            <a:ext cx="464461" cy="1320020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271552" y="3453680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oppins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5327" y="3469908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Poppins"/>
              </a:rPr>
              <a:t>B</a:t>
            </a:r>
            <a:endParaRPr lang="en-IN" sz="2000" dirty="0">
              <a:latin typeface="Poppin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684068" y="1906918"/>
            <a:ext cx="3437058" cy="1203029"/>
            <a:chOff x="4307539" y="4249271"/>
            <a:chExt cx="3437058" cy="1203029"/>
          </a:xfrm>
        </p:grpSpPr>
        <p:grpSp>
          <p:nvGrpSpPr>
            <p:cNvPr id="68" name="Group 67"/>
            <p:cNvGrpSpPr/>
            <p:nvPr/>
          </p:nvGrpSpPr>
          <p:grpSpPr>
            <a:xfrm>
              <a:off x="4307539" y="4249271"/>
              <a:ext cx="833679" cy="1203029"/>
              <a:chOff x="3012139" y="4249271"/>
              <a:chExt cx="833679" cy="120302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2</a:t>
                </a:r>
                <a:endParaRPr lang="en-IN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4951838" y="4249271"/>
              <a:ext cx="820979" cy="1172251"/>
              <a:chOff x="3012139" y="4249271"/>
              <a:chExt cx="820979" cy="117225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5</a:t>
                </a:r>
                <a:endParaRPr lang="en-IN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97295" y="4249271"/>
              <a:ext cx="645461" cy="470647"/>
              <a:chOff x="3012139" y="4249271"/>
              <a:chExt cx="645461" cy="47064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40063" y="4249271"/>
              <a:ext cx="833679" cy="1172251"/>
              <a:chOff x="3012139" y="4249271"/>
              <a:chExt cx="833679" cy="117225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8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7167190" y="1733900"/>
            <a:ext cx="2470483" cy="473811"/>
            <a:chOff x="7130717" y="1867334"/>
            <a:chExt cx="2470483" cy="473811"/>
          </a:xfrm>
        </p:grpSpPr>
        <p:sp>
          <p:nvSpPr>
            <p:cNvPr id="4" name="TextBox 3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2    25			 </a:t>
              </a:r>
              <a:endParaRPr lang="en-IN" sz="2000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2" name="Group 111"/>
          <p:cNvGrpSpPr/>
          <p:nvPr/>
        </p:nvGrpSpPr>
        <p:grpSpPr>
          <a:xfrm>
            <a:off x="7250024" y="2216131"/>
            <a:ext cx="2470483" cy="473811"/>
            <a:chOff x="7130717" y="1867334"/>
            <a:chExt cx="2470483" cy="473811"/>
          </a:xfrm>
        </p:grpSpPr>
        <p:sp>
          <p:nvSpPr>
            <p:cNvPr id="113" name="TextBox 112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2    12			</a:t>
              </a:r>
              <a:r>
                <a:rPr lang="en-IN" sz="2000" b="1" dirty="0" smtClean="0">
                  <a:solidFill>
                    <a:srgbClr val="FF0000"/>
                  </a:solidFill>
                </a:rPr>
                <a:t>1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9" name="Group 118"/>
          <p:cNvGrpSpPr/>
          <p:nvPr/>
        </p:nvGrpSpPr>
        <p:grpSpPr>
          <a:xfrm>
            <a:off x="7383730" y="2713696"/>
            <a:ext cx="2470483" cy="473811"/>
            <a:chOff x="7130717" y="1867334"/>
            <a:chExt cx="2470483" cy="473811"/>
          </a:xfrm>
        </p:grpSpPr>
        <p:sp>
          <p:nvSpPr>
            <p:cNvPr id="120" name="TextBox 119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2    6		     </a:t>
              </a:r>
              <a:r>
                <a:rPr lang="en-IN" sz="2000" b="1" dirty="0" smtClean="0">
                  <a:solidFill>
                    <a:srgbClr val="FF0000"/>
                  </a:solidFill>
                </a:rPr>
                <a:t>0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Group 130"/>
          <p:cNvGrpSpPr/>
          <p:nvPr/>
        </p:nvGrpSpPr>
        <p:grpSpPr>
          <a:xfrm>
            <a:off x="7466216" y="3206107"/>
            <a:ext cx="2470483" cy="473811"/>
            <a:chOff x="7130717" y="1867334"/>
            <a:chExt cx="2470483" cy="473811"/>
          </a:xfrm>
        </p:grpSpPr>
        <p:sp>
          <p:nvSpPr>
            <p:cNvPr id="136" name="TextBox 135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2    3	          </a:t>
              </a:r>
              <a:r>
                <a:rPr lang="en-IN" sz="2000" b="1" dirty="0" smtClean="0">
                  <a:solidFill>
                    <a:srgbClr val="FF0000"/>
                  </a:solidFill>
                </a:rPr>
                <a:t>0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2" name="Group 141"/>
          <p:cNvGrpSpPr/>
          <p:nvPr/>
        </p:nvGrpSpPr>
        <p:grpSpPr>
          <a:xfrm>
            <a:off x="7552171" y="3698083"/>
            <a:ext cx="2470483" cy="473811"/>
            <a:chOff x="7130717" y="1867334"/>
            <a:chExt cx="2470483" cy="473811"/>
          </a:xfrm>
        </p:grpSpPr>
        <p:sp>
          <p:nvSpPr>
            <p:cNvPr id="143" name="TextBox 142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2    1		   </a:t>
              </a:r>
              <a:r>
                <a:rPr lang="en-IN" sz="2000" b="1" dirty="0" smtClean="0">
                  <a:solidFill>
                    <a:srgbClr val="FF0000"/>
                  </a:solidFill>
                </a:rPr>
                <a:t>1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1" name="Group 150"/>
          <p:cNvGrpSpPr/>
          <p:nvPr/>
        </p:nvGrpSpPr>
        <p:grpSpPr>
          <a:xfrm>
            <a:off x="7993995" y="4171894"/>
            <a:ext cx="2602972" cy="400110"/>
            <a:chOff x="7416800" y="1855355"/>
            <a:chExt cx="2602972" cy="400110"/>
          </a:xfrm>
        </p:grpSpPr>
        <p:sp>
          <p:nvSpPr>
            <p:cNvPr id="160" name="TextBox 159"/>
            <p:cNvSpPr txBox="1"/>
            <p:nvPr/>
          </p:nvSpPr>
          <p:spPr>
            <a:xfrm>
              <a:off x="7549289" y="1855355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0		 </a:t>
              </a:r>
              <a:r>
                <a:rPr lang="en-IN" sz="2000" b="1" dirty="0" smtClean="0">
                  <a:solidFill>
                    <a:srgbClr val="FF0000"/>
                  </a:solidFill>
                </a:rPr>
                <a:t>1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416800" y="19050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Arrow Connector 165"/>
          <p:cNvCxnSpPr/>
          <p:nvPr/>
        </p:nvCxnSpPr>
        <p:spPr>
          <a:xfrm>
            <a:off x="8685172" y="2449075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96522" y="2990377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715508" y="3464451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701457" y="3943727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138" y="1767607"/>
            <a:ext cx="0" cy="280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8730838" y="4400927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9635505" y="4281982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MSB</a:t>
            </a:r>
            <a:endParaRPr lang="en-IN" sz="2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619838" y="1635622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</a:t>
            </a:r>
            <a:r>
              <a:rPr lang="en-IN" sz="2000" dirty="0" smtClean="0"/>
              <a:t>SB</a:t>
            </a:r>
            <a:endParaRPr lang="en-IN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527455" y="17998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19451" y="51029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  =   11001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32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Decimal </a:t>
            </a:r>
            <a:r>
              <a:rPr lang="en-IN" dirty="0"/>
              <a:t>to Binary Conversion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3152372" y="2531686"/>
            <a:ext cx="464460" cy="1401070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 rot="5400000">
            <a:off x="5099685" y="2572213"/>
            <a:ext cx="464461" cy="1320020"/>
          </a:xfrm>
          <a:prstGeom prst="rightBrace">
            <a:avLst>
              <a:gd name="adj1" fmla="val 8333"/>
              <a:gd name="adj2" fmla="val 48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271552" y="3453680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oppins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5327" y="3469908"/>
            <a:ext cx="8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Poppins"/>
              </a:rPr>
              <a:t>B</a:t>
            </a:r>
            <a:endParaRPr lang="en-IN" sz="2000" dirty="0">
              <a:latin typeface="Poppin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684068" y="1906918"/>
            <a:ext cx="3437058" cy="1203029"/>
            <a:chOff x="4307539" y="4249271"/>
            <a:chExt cx="3437058" cy="1203029"/>
          </a:xfrm>
        </p:grpSpPr>
        <p:grpSp>
          <p:nvGrpSpPr>
            <p:cNvPr id="68" name="Group 67"/>
            <p:cNvGrpSpPr/>
            <p:nvPr/>
          </p:nvGrpSpPr>
          <p:grpSpPr>
            <a:xfrm>
              <a:off x="4307539" y="4249271"/>
              <a:ext cx="833679" cy="1203029"/>
              <a:chOff x="3012139" y="4249271"/>
              <a:chExt cx="833679" cy="120302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2</a:t>
                </a:r>
                <a:endParaRPr lang="en-IN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4951838" y="4249271"/>
              <a:ext cx="820979" cy="1172251"/>
              <a:chOff x="3012139" y="4249271"/>
              <a:chExt cx="820979" cy="117225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5</a:t>
                </a:r>
                <a:endParaRPr lang="en-IN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97295" y="4249271"/>
              <a:ext cx="645461" cy="470647"/>
              <a:chOff x="3012139" y="4249271"/>
              <a:chExt cx="645461" cy="47064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40063" y="4249271"/>
              <a:ext cx="833679" cy="1172251"/>
              <a:chOff x="3012139" y="4249271"/>
              <a:chExt cx="833679" cy="117225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8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9346589" y="5281019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</a:t>
            </a:r>
            <a:r>
              <a:rPr lang="en-IN" sz="2000" b="1" dirty="0" smtClean="0"/>
              <a:t>  =   01000 </a:t>
            </a:r>
            <a:endParaRPr lang="en-IN" sz="2000" b="1" dirty="0"/>
          </a:p>
        </p:txBody>
      </p: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6407976" y="1694678"/>
            <a:ext cx="5012218" cy="751467"/>
          </a:xfrm>
        </p:spPr>
        <p:txBody>
          <a:bodyPr numCol="1"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Fractional part conversion by multiply with 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02120" y="2604114"/>
            <a:ext cx="3658374" cy="461665"/>
            <a:chOff x="6702120" y="2604114"/>
            <a:chExt cx="3658374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6702120" y="260411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0.28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2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0</a:t>
              </a:r>
              <a:r>
                <a:rPr lang="en-IN" sz="2400" b="1" dirty="0" smtClean="0"/>
                <a:t>.56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0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346589" y="2814958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702120" y="3109947"/>
            <a:ext cx="3658374" cy="461665"/>
            <a:chOff x="6702120" y="2604114"/>
            <a:chExt cx="3658374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6702120" y="260411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0.56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2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1</a:t>
              </a:r>
              <a:r>
                <a:rPr lang="en-IN" sz="2400" b="1" dirty="0" smtClean="0"/>
                <a:t>.12        </a:t>
              </a:r>
              <a:r>
                <a:rPr lang="en-IN" sz="2400" b="1" dirty="0">
                  <a:solidFill>
                    <a:srgbClr val="FF0000"/>
                  </a:solidFill>
                </a:rPr>
                <a:t>1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346589" y="2814958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702120" y="3571612"/>
            <a:ext cx="3658374" cy="461665"/>
            <a:chOff x="6702120" y="2604114"/>
            <a:chExt cx="3658374" cy="461665"/>
          </a:xfrm>
        </p:grpSpPr>
        <p:sp>
          <p:nvSpPr>
            <p:cNvPr id="104" name="TextBox 103"/>
            <p:cNvSpPr txBox="1"/>
            <p:nvPr/>
          </p:nvSpPr>
          <p:spPr>
            <a:xfrm>
              <a:off x="6702120" y="260411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0.12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2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0</a:t>
              </a:r>
              <a:r>
                <a:rPr lang="en-IN" sz="2400" b="1" dirty="0" smtClean="0"/>
                <a:t>.24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0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346589" y="2814958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702120" y="4033277"/>
            <a:ext cx="3658374" cy="886978"/>
            <a:chOff x="6702120" y="2604114"/>
            <a:chExt cx="3658374" cy="886978"/>
          </a:xfrm>
        </p:grpSpPr>
        <p:sp>
          <p:nvSpPr>
            <p:cNvPr id="107" name="TextBox 106"/>
            <p:cNvSpPr txBox="1"/>
            <p:nvPr/>
          </p:nvSpPr>
          <p:spPr>
            <a:xfrm>
              <a:off x="6702120" y="260411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0.24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2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0</a:t>
              </a:r>
              <a:r>
                <a:rPr lang="en-IN" sz="2400" b="1" dirty="0" smtClean="0"/>
                <a:t>.48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0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9346589" y="2814958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702120" y="3029427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0.48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2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0</a:t>
              </a:r>
              <a:r>
                <a:rPr lang="en-IN" sz="2400" b="1" dirty="0" smtClean="0"/>
                <a:t>.96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0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9346589" y="326025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/>
          <p:cNvCxnSpPr>
            <a:endCxn id="109" idx="3"/>
          </p:cNvCxnSpPr>
          <p:nvPr/>
        </p:nvCxnSpPr>
        <p:spPr>
          <a:xfrm>
            <a:off x="10360494" y="2709837"/>
            <a:ext cx="0" cy="19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373194" y="4689422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LSB</a:t>
            </a:r>
            <a:endParaRPr lang="en-IN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373194" y="2577852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MSB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407976" y="249031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B</a:t>
            </a:r>
            <a:endParaRPr lang="en-IN" sz="2000" dirty="0"/>
          </a:p>
        </p:txBody>
      </p:sp>
      <p:sp>
        <p:nvSpPr>
          <p:cNvPr id="129" name="Rectangle 128"/>
          <p:cNvSpPr/>
          <p:nvPr/>
        </p:nvSpPr>
        <p:spPr>
          <a:xfrm>
            <a:off x="3374919" y="5524640"/>
            <a:ext cx="4178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(25.28)      =    (11001.01000)</a:t>
            </a:r>
            <a:endParaRPr lang="en-IN" sz="2400" b="1" dirty="0">
              <a:latin typeface="Poppin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64736" y="5693274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61353" y="5692650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oppi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11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Decimal </a:t>
            </a:r>
            <a:r>
              <a:rPr lang="en-IN" dirty="0" smtClean="0"/>
              <a:t>to Octal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Repeatedly dividing it by 8, until the quotient is zero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Reminder generate each division form Octal number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(163 . 253)     to Octal.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Position Representation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270" y="3114720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277271" y="4465172"/>
            <a:ext cx="4706423" cy="1458126"/>
            <a:chOff x="3277271" y="4465172"/>
            <a:chExt cx="4706423" cy="1458126"/>
          </a:xfrm>
        </p:grpSpPr>
        <p:grpSp>
          <p:nvGrpSpPr>
            <p:cNvPr id="108" name="Group 107"/>
            <p:cNvGrpSpPr/>
            <p:nvPr/>
          </p:nvGrpSpPr>
          <p:grpSpPr>
            <a:xfrm>
              <a:off x="3931691" y="4465172"/>
              <a:ext cx="3437058" cy="1458126"/>
              <a:chOff x="4307539" y="4249271"/>
              <a:chExt cx="3437058" cy="1458126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307539" y="4249271"/>
                <a:ext cx="833679" cy="1203029"/>
                <a:chOff x="3012139" y="4249271"/>
                <a:chExt cx="833679" cy="1203029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6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4951838" y="4249271"/>
                <a:ext cx="820979" cy="1172251"/>
                <a:chOff x="3012139" y="4249271"/>
                <a:chExt cx="820979" cy="1172251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3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1876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4980640" y="4249271"/>
                <a:ext cx="1904878" cy="1458126"/>
                <a:chOff x="2395484" y="4249271"/>
                <a:chExt cx="1904878" cy="1458126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95484" y="5430398"/>
                  <a:ext cx="19048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Decimal Point</a:t>
                  </a:r>
                  <a:endParaRPr lang="en-IN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92" name="Straight Arrow Connector 91"/>
                <p:cNvCxnSpPr>
                  <a:stCxn id="90" idx="0"/>
                </p:cNvCxnSpPr>
                <p:nvPr/>
              </p:nvCxnSpPr>
              <p:spPr>
                <a:xfrm flipH="1" flipV="1">
                  <a:off x="3334873" y="4801200"/>
                  <a:ext cx="13050" cy="629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6240063" y="4249271"/>
                <a:ext cx="833679" cy="1172251"/>
                <a:chOff x="3012139" y="4249271"/>
                <a:chExt cx="833679" cy="1172251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2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6885518" y="4249271"/>
                <a:ext cx="859079" cy="1203029"/>
                <a:chOff x="3012139" y="4249271"/>
                <a:chExt cx="859079" cy="120302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5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2257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/>
            <p:cNvSpPr/>
            <p:nvPr/>
          </p:nvSpPr>
          <p:spPr>
            <a:xfrm>
              <a:off x="3277273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271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77271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65491" y="5223807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2</a:t>
              </a:r>
              <a:endParaRPr lang="en-IN" sz="14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3600003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150017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50015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50015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38235" y="5223807"/>
              <a:ext cx="645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-3</a:t>
              </a:r>
              <a:endParaRPr lang="en-IN" sz="1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7472747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Decimal </a:t>
            </a:r>
            <a:r>
              <a:rPr lang="en-IN" dirty="0"/>
              <a:t>to </a:t>
            </a:r>
            <a:r>
              <a:rPr lang="en-IN" dirty="0" smtClean="0"/>
              <a:t>Octal Conversion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729262" y="3388777"/>
            <a:ext cx="4556036" cy="870027"/>
            <a:chOff x="2684067" y="2999991"/>
            <a:chExt cx="3363920" cy="870027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152372" y="2531686"/>
              <a:ext cx="464460" cy="140107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5099685" y="2572213"/>
              <a:ext cx="464461" cy="132002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91409" y="3467127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5184" y="3469908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67190" y="1733900"/>
            <a:ext cx="2470483" cy="473811"/>
            <a:chOff x="7130717" y="1867334"/>
            <a:chExt cx="2470483" cy="473811"/>
          </a:xfrm>
        </p:grpSpPr>
        <p:sp>
          <p:nvSpPr>
            <p:cNvPr id="4" name="TextBox 3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8    163			 </a:t>
              </a:r>
              <a:endParaRPr lang="en-IN" sz="2000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2" name="Group 111"/>
          <p:cNvGrpSpPr/>
          <p:nvPr/>
        </p:nvGrpSpPr>
        <p:grpSpPr>
          <a:xfrm>
            <a:off x="7250024" y="2216131"/>
            <a:ext cx="2470483" cy="473811"/>
            <a:chOff x="7130717" y="1867334"/>
            <a:chExt cx="2470483" cy="473811"/>
          </a:xfrm>
        </p:grpSpPr>
        <p:sp>
          <p:nvSpPr>
            <p:cNvPr id="113" name="TextBox 112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    </a:t>
              </a:r>
              <a:r>
                <a:rPr lang="en-IN" sz="2000" b="1" dirty="0" smtClean="0"/>
                <a:t>20			</a:t>
              </a:r>
              <a:r>
                <a:rPr lang="en-IN" sz="2000" b="1" dirty="0">
                  <a:solidFill>
                    <a:srgbClr val="FF0000"/>
                  </a:solidFill>
                </a:rPr>
                <a:t>3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9" name="Group 118"/>
          <p:cNvGrpSpPr/>
          <p:nvPr/>
        </p:nvGrpSpPr>
        <p:grpSpPr>
          <a:xfrm>
            <a:off x="7383730" y="2713696"/>
            <a:ext cx="2470483" cy="473811"/>
            <a:chOff x="7130717" y="1867334"/>
            <a:chExt cx="2470483" cy="473811"/>
          </a:xfrm>
        </p:grpSpPr>
        <p:sp>
          <p:nvSpPr>
            <p:cNvPr id="120" name="TextBox 119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    </a:t>
              </a:r>
              <a:r>
                <a:rPr lang="en-IN" sz="2000" b="1" dirty="0" smtClean="0"/>
                <a:t>2		     </a:t>
              </a:r>
              <a:r>
                <a:rPr lang="en-IN" sz="2000" b="1" dirty="0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Group 130"/>
          <p:cNvGrpSpPr/>
          <p:nvPr/>
        </p:nvGrpSpPr>
        <p:grpSpPr>
          <a:xfrm>
            <a:off x="7466216" y="3206107"/>
            <a:ext cx="2470483" cy="473811"/>
            <a:chOff x="7130717" y="1867334"/>
            <a:chExt cx="2470483" cy="473811"/>
          </a:xfrm>
        </p:grpSpPr>
        <p:sp>
          <p:nvSpPr>
            <p:cNvPr id="136" name="TextBox 135"/>
            <p:cNvSpPr txBox="1"/>
            <p:nvPr/>
          </p:nvSpPr>
          <p:spPr>
            <a:xfrm>
              <a:off x="7130717" y="1905000"/>
              <a:ext cx="2470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    </a:t>
              </a:r>
              <a:r>
                <a:rPr lang="en-IN" sz="2000" b="1" dirty="0" smtClean="0"/>
                <a:t>0	          </a:t>
              </a:r>
              <a:r>
                <a:rPr lang="en-IN" sz="2000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62" name="Straight Connector 161"/>
          <p:cNvCxnSpPr/>
          <p:nvPr/>
        </p:nvCxnSpPr>
        <p:spPr>
          <a:xfrm>
            <a:off x="7993995" y="42215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685172" y="2449075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96522" y="2990377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715508" y="3464451"/>
            <a:ext cx="38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138" y="1767608"/>
            <a:ext cx="0" cy="191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9667588" y="3493466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MSB</a:t>
            </a:r>
            <a:endParaRPr lang="en-IN" sz="2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619838" y="1635622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</a:t>
            </a:r>
            <a:r>
              <a:rPr lang="en-IN" sz="2000" dirty="0" smtClean="0"/>
              <a:t>SB</a:t>
            </a:r>
            <a:endParaRPr lang="en-IN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527455" y="1799834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4333" y="4687904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  =   243 </a:t>
            </a:r>
            <a:endParaRPr lang="en-IN" sz="20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1729262" y="2299676"/>
            <a:ext cx="4706423" cy="1207512"/>
            <a:chOff x="3277271" y="4465172"/>
            <a:chExt cx="4706423" cy="1207512"/>
          </a:xfrm>
        </p:grpSpPr>
        <p:grpSp>
          <p:nvGrpSpPr>
            <p:cNvPr id="89" name="Group 88"/>
            <p:cNvGrpSpPr/>
            <p:nvPr/>
          </p:nvGrpSpPr>
          <p:grpSpPr>
            <a:xfrm>
              <a:off x="3931691" y="4465172"/>
              <a:ext cx="3437058" cy="1203029"/>
              <a:chOff x="4307539" y="4249271"/>
              <a:chExt cx="3437058" cy="1203029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307539" y="4249271"/>
                <a:ext cx="833679" cy="1203029"/>
                <a:chOff x="3012139" y="4249271"/>
                <a:chExt cx="833679" cy="1203029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6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/>
              <p:cNvGrpSpPr/>
              <p:nvPr/>
            </p:nvGrpSpPr>
            <p:grpSpPr>
              <a:xfrm>
                <a:off x="4951838" y="4249271"/>
                <a:ext cx="820979" cy="1172251"/>
                <a:chOff x="3012139" y="4249271"/>
                <a:chExt cx="820979" cy="1172251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3</a:t>
                  </a: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31876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161" name="Straight Arrow Connector 160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5597295" y="4249271"/>
                <a:ext cx="645461" cy="470647"/>
                <a:chOff x="3012139" y="4249271"/>
                <a:chExt cx="645461" cy="470647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6240063" y="4249271"/>
                <a:ext cx="833679" cy="1172251"/>
                <a:chOff x="3012139" y="4249271"/>
                <a:chExt cx="833679" cy="117225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2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148" name="Straight Arrow Connector 147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6885518" y="4249271"/>
                <a:ext cx="859079" cy="1203029"/>
                <a:chOff x="3012139" y="4249271"/>
                <a:chExt cx="859079" cy="1203029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5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2257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32" name="Straight Arrow Connector 131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ectangle 97"/>
            <p:cNvSpPr/>
            <p:nvPr/>
          </p:nvSpPr>
          <p:spPr>
            <a:xfrm>
              <a:off x="3277273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77271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77271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65491" y="5223807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2</a:t>
              </a:r>
              <a:endParaRPr lang="en-IN" sz="1400" b="1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 flipV="1">
              <a:off x="3600003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7150017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150015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50015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338235" y="5223807"/>
              <a:ext cx="645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-3</a:t>
              </a:r>
              <a:endParaRPr lang="en-IN" sz="1400" b="1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7472747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0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types of Number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solidFill>
                  <a:srgbClr val="FF0000"/>
                </a:solidFill>
              </a:rPr>
              <a:t>Binary</a:t>
            </a:r>
            <a:r>
              <a:rPr lang="en-IN" sz="2000" b="1" dirty="0"/>
              <a:t> Number system</a:t>
            </a:r>
          </a:p>
          <a:p>
            <a:pPr lvl="1">
              <a:buFont typeface="Century Gothic" panose="020B0502020202020204" pitchFamily="34" charset="0"/>
              <a:buChar char="–"/>
            </a:pPr>
            <a:r>
              <a:rPr lang="en-IN" sz="2000" b="1" dirty="0"/>
              <a:t>0, 1</a:t>
            </a:r>
          </a:p>
          <a:p>
            <a:pPr marL="971550" lvl="1" indent="-514350">
              <a:buFont typeface="+mj-lt"/>
              <a:buAutoNum type="romanLcPeriod"/>
            </a:pPr>
            <a:endParaRPr lang="en-IN" sz="2000" b="1" dirty="0"/>
          </a:p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solidFill>
                  <a:srgbClr val="FF0000"/>
                </a:solidFill>
              </a:rPr>
              <a:t>Octal</a:t>
            </a:r>
            <a:r>
              <a:rPr lang="en-IN" sz="2000" b="1" dirty="0"/>
              <a:t> Number system</a:t>
            </a:r>
          </a:p>
          <a:p>
            <a:pPr lvl="1">
              <a:buFont typeface="Century Gothic" panose="020B0502020202020204" pitchFamily="34" charset="0"/>
              <a:buChar char="–"/>
            </a:pPr>
            <a:r>
              <a:rPr lang="en-IN" sz="2000" b="1" dirty="0"/>
              <a:t>0, 1, 2, 3, 4, 5, 6, 7</a:t>
            </a:r>
          </a:p>
          <a:p>
            <a:pPr marL="971550" lvl="1" indent="-514350">
              <a:buFont typeface="+mj-lt"/>
              <a:buAutoNum type="romanLcPeriod"/>
            </a:pPr>
            <a:endParaRPr lang="en-IN" sz="2000" b="1" dirty="0"/>
          </a:p>
          <a:p>
            <a:pPr marL="971550" lvl="1" indent="-514350">
              <a:buFont typeface="+mj-lt"/>
              <a:buAutoNum type="romanLcPeriod"/>
            </a:pPr>
            <a:endParaRPr lang="en-IN" sz="2000" b="1" dirty="0"/>
          </a:p>
          <a:p>
            <a:pPr marL="457200" lvl="1" indent="0">
              <a:buNone/>
            </a:pPr>
            <a:endParaRPr lang="en-IN" sz="2000" b="1" dirty="0"/>
          </a:p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solidFill>
                  <a:srgbClr val="FF0000"/>
                </a:solidFill>
              </a:rPr>
              <a:t>Decimal</a:t>
            </a:r>
            <a:r>
              <a:rPr lang="en-IN" sz="2000" b="1" dirty="0"/>
              <a:t> Number system</a:t>
            </a:r>
          </a:p>
          <a:p>
            <a:pPr lvl="1">
              <a:buFont typeface="Century Gothic" panose="020B0502020202020204" pitchFamily="34" charset="0"/>
              <a:buChar char="–"/>
            </a:pPr>
            <a:r>
              <a:rPr lang="en-IN" sz="2000" b="1" dirty="0"/>
              <a:t>0, 1, 2, 3, 4, 5, 6, </a:t>
            </a:r>
            <a:r>
              <a:rPr lang="en-IN" sz="2000" b="1" dirty="0" smtClean="0"/>
              <a:t>7, 8, 9</a:t>
            </a:r>
            <a:endParaRPr lang="en-IN" sz="2000" b="1" dirty="0"/>
          </a:p>
          <a:p>
            <a:pPr marL="971550" lvl="1" indent="-514350">
              <a:buFont typeface="+mj-lt"/>
              <a:buAutoNum type="romanLcPeriod"/>
            </a:pPr>
            <a:endParaRPr lang="en-IN" sz="2000" b="1" dirty="0"/>
          </a:p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solidFill>
                  <a:srgbClr val="FF0000"/>
                </a:solidFill>
              </a:rPr>
              <a:t>Hexadecimal</a:t>
            </a:r>
            <a:r>
              <a:rPr lang="en-IN" sz="2000" b="1" dirty="0"/>
              <a:t> Number system</a:t>
            </a:r>
          </a:p>
          <a:p>
            <a:pPr marL="742950" lvl="2" indent="-342900">
              <a:buFont typeface="Century Gothic" panose="020B0502020202020204" pitchFamily="34" charset="0"/>
              <a:buChar char="–"/>
            </a:pPr>
            <a:r>
              <a:rPr lang="en-IN" sz="2000" b="1" dirty="0"/>
              <a:t>0, 1, 2, 3, 4, 5, 6, </a:t>
            </a:r>
            <a:r>
              <a:rPr lang="en-IN" sz="2000" b="1" dirty="0" smtClean="0"/>
              <a:t>7, 8, 9, 	</a:t>
            </a:r>
          </a:p>
          <a:p>
            <a:pPr marL="400050" lvl="2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    A, B, C, D, E, F</a:t>
            </a:r>
            <a:endParaRPr lang="en-IN" sz="2000" b="1" dirty="0"/>
          </a:p>
          <a:p>
            <a:endParaRPr lang="en-IN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35271" y="1976719"/>
            <a:ext cx="0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Decimal </a:t>
            </a:r>
            <a:r>
              <a:rPr lang="en-IN" dirty="0"/>
              <a:t>to </a:t>
            </a:r>
            <a:r>
              <a:rPr lang="en-IN" dirty="0" smtClean="0"/>
              <a:t>Octal Conversion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72238" y="518327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</a:t>
            </a:r>
            <a:r>
              <a:rPr lang="en-IN" sz="2400" b="1" dirty="0" smtClean="0"/>
              <a:t>  =   20142 </a:t>
            </a:r>
            <a:endParaRPr lang="en-IN" sz="2400" b="1" dirty="0"/>
          </a:p>
        </p:txBody>
      </p: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6407976" y="1694678"/>
            <a:ext cx="5012218" cy="751467"/>
          </a:xfrm>
        </p:spPr>
        <p:txBody>
          <a:bodyPr numCol="1"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Fractional part conversion by multiply with 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36590" y="2778925"/>
            <a:ext cx="4091185" cy="461665"/>
            <a:chOff x="6702120" y="2604114"/>
            <a:chExt cx="4091185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6702120" y="2604114"/>
              <a:ext cx="4091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0.253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8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2</a:t>
              </a:r>
              <a:r>
                <a:rPr lang="en-IN" sz="2400" b="1" dirty="0" smtClean="0"/>
                <a:t>.024        </a:t>
              </a:r>
              <a:r>
                <a:rPr lang="en-IN" sz="2400" b="1" dirty="0">
                  <a:solidFill>
                    <a:srgbClr val="FF0000"/>
                  </a:solidFill>
                </a:rPr>
                <a:t>2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830683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/>
          <p:cNvCxnSpPr/>
          <p:nvPr/>
        </p:nvCxnSpPr>
        <p:spPr>
          <a:xfrm>
            <a:off x="10867362" y="2936759"/>
            <a:ext cx="0" cy="19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917831" y="4689396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LSB</a:t>
            </a:r>
            <a:endParaRPr lang="en-IN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917831" y="2774806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MSB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407976" y="249031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B</a:t>
            </a:r>
            <a:endParaRPr lang="en-IN" sz="2000" dirty="0"/>
          </a:p>
        </p:txBody>
      </p:sp>
      <p:sp>
        <p:nvSpPr>
          <p:cNvPr id="129" name="Rectangle 128"/>
          <p:cNvSpPr/>
          <p:nvPr/>
        </p:nvSpPr>
        <p:spPr>
          <a:xfrm>
            <a:off x="3102259" y="5523987"/>
            <a:ext cx="463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(163.253)      =    (</a:t>
            </a:r>
            <a:r>
              <a:rPr lang="en-IN" sz="2400" b="1" dirty="0"/>
              <a:t>243 </a:t>
            </a:r>
            <a:r>
              <a:rPr lang="en-IN" sz="2400" b="1" dirty="0" smtClean="0">
                <a:latin typeface="Poppins"/>
              </a:rPr>
              <a:t>. </a:t>
            </a:r>
            <a:r>
              <a:rPr lang="en-IN" sz="2400" b="1" dirty="0"/>
              <a:t>20142 </a:t>
            </a:r>
            <a:r>
              <a:rPr lang="en-IN" sz="2400" b="1" dirty="0" smtClean="0">
                <a:latin typeface="Poppins"/>
              </a:rPr>
              <a:t>)</a:t>
            </a:r>
            <a:endParaRPr lang="en-IN" sz="2400" b="1" dirty="0">
              <a:latin typeface="Poppin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04740" y="5692035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61353" y="5692650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8</a:t>
            </a:r>
            <a:endParaRPr lang="en-IN" b="1" dirty="0">
              <a:latin typeface="Poppin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29262" y="3388777"/>
            <a:ext cx="4556036" cy="870027"/>
            <a:chOff x="2684067" y="2999991"/>
            <a:chExt cx="3363920" cy="870027"/>
          </a:xfrm>
        </p:grpSpPr>
        <p:sp>
          <p:nvSpPr>
            <p:cNvPr id="60" name="Right Brace 59"/>
            <p:cNvSpPr/>
            <p:nvPr/>
          </p:nvSpPr>
          <p:spPr>
            <a:xfrm rot="5400000">
              <a:off x="3152372" y="2531686"/>
              <a:ext cx="464460" cy="140107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ight Brace 60"/>
            <p:cNvSpPr/>
            <p:nvPr/>
          </p:nvSpPr>
          <p:spPr>
            <a:xfrm rot="5400000">
              <a:off x="5099685" y="2572213"/>
              <a:ext cx="464461" cy="132002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91409" y="3467127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35184" y="3469908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29262" y="2299676"/>
            <a:ext cx="4706423" cy="1207512"/>
            <a:chOff x="3277271" y="4465172"/>
            <a:chExt cx="4706423" cy="1207512"/>
          </a:xfrm>
        </p:grpSpPr>
        <p:grpSp>
          <p:nvGrpSpPr>
            <p:cNvPr id="65" name="Group 64"/>
            <p:cNvGrpSpPr/>
            <p:nvPr/>
          </p:nvGrpSpPr>
          <p:grpSpPr>
            <a:xfrm>
              <a:off x="3931691" y="4465172"/>
              <a:ext cx="3437058" cy="1203029"/>
              <a:chOff x="4307539" y="4249271"/>
              <a:chExt cx="3437058" cy="1203029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4307539" y="4249271"/>
                <a:ext cx="833679" cy="1203029"/>
                <a:chOff x="3012139" y="4249271"/>
                <a:chExt cx="833679" cy="1203029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6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4951838" y="4249271"/>
                <a:ext cx="820979" cy="1172251"/>
                <a:chOff x="3012139" y="4249271"/>
                <a:chExt cx="820979" cy="117225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3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31876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144" name="Straight Arrow Connector 143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5597295" y="4249271"/>
                <a:ext cx="645461" cy="470647"/>
                <a:chOff x="3012139" y="4249271"/>
                <a:chExt cx="645461" cy="470647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6240063" y="4249271"/>
                <a:ext cx="833679" cy="1172251"/>
                <a:chOff x="3012139" y="4249271"/>
                <a:chExt cx="833679" cy="117225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2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6885518" y="4249271"/>
                <a:ext cx="859079" cy="1203029"/>
                <a:chOff x="3012139" y="4249271"/>
                <a:chExt cx="859079" cy="1203029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5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2257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Rectangle 65"/>
            <p:cNvSpPr/>
            <p:nvPr/>
          </p:nvSpPr>
          <p:spPr>
            <a:xfrm>
              <a:off x="3277273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77271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77271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465491" y="5223807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2</a:t>
              </a:r>
              <a:endParaRPr lang="en-IN" sz="1400" b="1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 flipV="1">
              <a:off x="3600003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7150017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50015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50015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338235" y="5223807"/>
              <a:ext cx="645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-3</a:t>
              </a:r>
              <a:endParaRPr lang="en-IN" sz="1400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H="1" flipV="1">
              <a:off x="7472747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6826646" y="3240590"/>
            <a:ext cx="4091185" cy="461665"/>
            <a:chOff x="6702120" y="2604114"/>
            <a:chExt cx="4091185" cy="461665"/>
          </a:xfrm>
        </p:grpSpPr>
        <p:sp>
          <p:nvSpPr>
            <p:cNvPr id="151" name="TextBox 150"/>
            <p:cNvSpPr txBox="1"/>
            <p:nvPr/>
          </p:nvSpPr>
          <p:spPr>
            <a:xfrm>
              <a:off x="6702120" y="2604114"/>
              <a:ext cx="4091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0.024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8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0</a:t>
              </a:r>
              <a:r>
                <a:rPr lang="en-IN" sz="2400" b="1" dirty="0" smtClean="0"/>
                <a:t>.192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0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9830683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836590" y="3702255"/>
            <a:ext cx="4091185" cy="461665"/>
            <a:chOff x="6702120" y="2604114"/>
            <a:chExt cx="4091185" cy="461665"/>
          </a:xfrm>
        </p:grpSpPr>
        <p:sp>
          <p:nvSpPr>
            <p:cNvPr id="154" name="TextBox 153"/>
            <p:cNvSpPr txBox="1"/>
            <p:nvPr/>
          </p:nvSpPr>
          <p:spPr>
            <a:xfrm>
              <a:off x="6702120" y="2604114"/>
              <a:ext cx="4091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0.192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8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1</a:t>
              </a:r>
              <a:r>
                <a:rPr lang="en-IN" sz="2400" b="1" dirty="0" smtClean="0"/>
                <a:t>.536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9830683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6836590" y="4163920"/>
            <a:ext cx="4091185" cy="461665"/>
            <a:chOff x="6702120" y="2604114"/>
            <a:chExt cx="4091185" cy="461665"/>
          </a:xfrm>
        </p:grpSpPr>
        <p:sp>
          <p:nvSpPr>
            <p:cNvPr id="157" name="TextBox 156"/>
            <p:cNvSpPr txBox="1"/>
            <p:nvPr/>
          </p:nvSpPr>
          <p:spPr>
            <a:xfrm>
              <a:off x="6702120" y="2604114"/>
              <a:ext cx="4091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0.536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8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4</a:t>
              </a:r>
              <a:r>
                <a:rPr lang="en-IN" sz="2400" b="1" dirty="0" smtClean="0"/>
                <a:t>.288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4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9830683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6859046" y="4613121"/>
            <a:ext cx="4091185" cy="461665"/>
            <a:chOff x="6702120" y="2604114"/>
            <a:chExt cx="4091185" cy="461665"/>
          </a:xfrm>
        </p:grpSpPr>
        <p:sp>
          <p:nvSpPr>
            <p:cNvPr id="160" name="TextBox 159"/>
            <p:cNvSpPr txBox="1"/>
            <p:nvPr/>
          </p:nvSpPr>
          <p:spPr>
            <a:xfrm>
              <a:off x="6702120" y="2604114"/>
              <a:ext cx="4091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0.288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8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2</a:t>
              </a:r>
              <a:r>
                <a:rPr lang="en-IN" sz="2400" b="1" dirty="0" smtClean="0"/>
                <a:t>.304 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2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9830683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4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91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Decimal </a:t>
            </a:r>
            <a:r>
              <a:rPr lang="en-IN" dirty="0" smtClean="0"/>
              <a:t>to Hexadecimal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Repeatedly dividing it by 16, until the quotient is zero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Reminder generate each division form Hexadecimal number</a:t>
            </a: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(298 . </a:t>
            </a:r>
            <a:r>
              <a:rPr lang="en-IN" sz="2000" b="1" dirty="0">
                <a:solidFill>
                  <a:schemeClr val="tx1"/>
                </a:solidFill>
              </a:rPr>
              <a:t>6</a:t>
            </a:r>
            <a:r>
              <a:rPr lang="en-IN" sz="2000" b="1" dirty="0" smtClean="0">
                <a:solidFill>
                  <a:schemeClr val="tx1"/>
                </a:solidFill>
              </a:rPr>
              <a:t>53)     to Octal.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Position Representation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270" y="3114720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277271" y="4465172"/>
            <a:ext cx="4706423" cy="1458126"/>
            <a:chOff x="3277271" y="4465172"/>
            <a:chExt cx="4706423" cy="1458126"/>
          </a:xfrm>
        </p:grpSpPr>
        <p:grpSp>
          <p:nvGrpSpPr>
            <p:cNvPr id="108" name="Group 107"/>
            <p:cNvGrpSpPr/>
            <p:nvPr/>
          </p:nvGrpSpPr>
          <p:grpSpPr>
            <a:xfrm>
              <a:off x="3931691" y="4465172"/>
              <a:ext cx="3437058" cy="1458126"/>
              <a:chOff x="4307539" y="4249271"/>
              <a:chExt cx="3437058" cy="1458126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307539" y="4249271"/>
                <a:ext cx="833679" cy="1203029"/>
                <a:chOff x="3012139" y="4249271"/>
                <a:chExt cx="833679" cy="1203029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9</a:t>
                  </a:r>
                  <a:endParaRPr lang="en-IN" b="1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4951838" y="4249271"/>
                <a:ext cx="820979" cy="1172251"/>
                <a:chOff x="3012139" y="4249271"/>
                <a:chExt cx="820979" cy="1172251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8</a:t>
                  </a:r>
                  <a:endParaRPr lang="en-IN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1876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4980640" y="4249271"/>
                <a:ext cx="1904878" cy="1458126"/>
                <a:chOff x="2395484" y="4249271"/>
                <a:chExt cx="1904878" cy="1458126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95484" y="5430398"/>
                  <a:ext cx="19048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Decimal Point</a:t>
                  </a:r>
                  <a:endParaRPr lang="en-IN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92" name="Straight Arrow Connector 91"/>
                <p:cNvCxnSpPr>
                  <a:stCxn id="90" idx="0"/>
                </p:cNvCxnSpPr>
                <p:nvPr/>
              </p:nvCxnSpPr>
              <p:spPr>
                <a:xfrm flipH="1" flipV="1">
                  <a:off x="3334873" y="4801200"/>
                  <a:ext cx="13050" cy="629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6240063" y="4249271"/>
                <a:ext cx="833679" cy="1172251"/>
                <a:chOff x="3012139" y="4249271"/>
                <a:chExt cx="833679" cy="1172251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6</a:t>
                  </a:r>
                  <a:endParaRPr lang="en-IN" b="1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6885518" y="4249271"/>
                <a:ext cx="859079" cy="1203029"/>
                <a:chOff x="3012139" y="4249271"/>
                <a:chExt cx="859079" cy="120302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5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2257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/>
            <p:cNvSpPr/>
            <p:nvPr/>
          </p:nvSpPr>
          <p:spPr>
            <a:xfrm>
              <a:off x="3277273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271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77271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65491" y="5223807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2</a:t>
              </a:r>
              <a:endParaRPr lang="en-IN" sz="14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3600003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150017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50015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50015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38235" y="5223807"/>
              <a:ext cx="645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-3</a:t>
              </a:r>
              <a:endParaRPr lang="en-IN" sz="1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7472747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6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7069316" y="2211974"/>
            <a:ext cx="2891496" cy="473811"/>
            <a:chOff x="6962717" y="1723487"/>
            <a:chExt cx="2891496" cy="473811"/>
          </a:xfrm>
        </p:grpSpPr>
        <p:grpSp>
          <p:nvGrpSpPr>
            <p:cNvPr id="210" name="Group 209"/>
            <p:cNvGrpSpPr/>
            <p:nvPr/>
          </p:nvGrpSpPr>
          <p:grpSpPr>
            <a:xfrm>
              <a:off x="6962717" y="1723487"/>
              <a:ext cx="2891496" cy="473811"/>
              <a:chOff x="6942459" y="1867334"/>
              <a:chExt cx="2891496" cy="473811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6942459" y="1905000"/>
                <a:ext cx="2891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16     18		  </a:t>
                </a:r>
                <a:r>
                  <a:rPr lang="en-IN" sz="2000" b="1" dirty="0" smtClean="0">
                    <a:solidFill>
                      <a:srgbClr val="FF0000"/>
                    </a:solidFill>
                  </a:rPr>
                  <a:t>10</a:t>
                </a:r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7416800" y="1867334"/>
                <a:ext cx="1104900" cy="473811"/>
                <a:chOff x="7416800" y="1867334"/>
                <a:chExt cx="1104900" cy="473811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416800" y="190500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7467600" y="1867334"/>
                  <a:ext cx="1054100" cy="473811"/>
                  <a:chOff x="7454900" y="1905000"/>
                  <a:chExt cx="1054100" cy="473811"/>
                </a:xfrm>
              </p:grpSpPr>
              <p:cxnSp>
                <p:nvCxnSpPr>
                  <p:cNvPr id="216" name="Straight Connector 215"/>
                  <p:cNvCxnSpPr/>
                  <p:nvPr/>
                </p:nvCxnSpPr>
                <p:spPr>
                  <a:xfrm flipV="1">
                    <a:off x="7454900" y="1905000"/>
                    <a:ext cx="0" cy="47381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7454900" y="2378811"/>
                    <a:ext cx="105410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11" name="Straight Arrow Connector 210"/>
            <p:cNvCxnSpPr/>
            <p:nvPr/>
          </p:nvCxnSpPr>
          <p:spPr>
            <a:xfrm>
              <a:off x="8504471" y="1968497"/>
              <a:ext cx="384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Decimal </a:t>
            </a:r>
            <a:r>
              <a:rPr lang="en-IN" dirty="0"/>
              <a:t>to Hexadecimal Conversion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729262" y="3388777"/>
            <a:ext cx="4556036" cy="870027"/>
            <a:chOff x="2684067" y="2999991"/>
            <a:chExt cx="3363920" cy="870027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152372" y="2531686"/>
              <a:ext cx="464460" cy="140107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5099685" y="2572213"/>
              <a:ext cx="464461" cy="132002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91409" y="3467127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5184" y="3469908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7993995" y="42215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19838" y="1823569"/>
            <a:ext cx="0" cy="168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9657172" y="3199099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MSB</a:t>
            </a:r>
            <a:endParaRPr lang="en-IN" sz="2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657276" y="1675560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</a:t>
            </a:r>
            <a:r>
              <a:rPr lang="en-IN" sz="2000" dirty="0" smtClean="0"/>
              <a:t>SB</a:t>
            </a:r>
            <a:endParaRPr lang="en-IN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527455" y="1799834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94267" y="449120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  =  12 (10) </a:t>
            </a:r>
            <a:endParaRPr lang="en-IN" sz="20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1718739" y="2280691"/>
            <a:ext cx="4706423" cy="1207512"/>
            <a:chOff x="3277271" y="4465172"/>
            <a:chExt cx="4706423" cy="1207512"/>
          </a:xfrm>
        </p:grpSpPr>
        <p:grpSp>
          <p:nvGrpSpPr>
            <p:cNvPr id="88" name="Group 87"/>
            <p:cNvGrpSpPr/>
            <p:nvPr/>
          </p:nvGrpSpPr>
          <p:grpSpPr>
            <a:xfrm>
              <a:off x="3931691" y="4465172"/>
              <a:ext cx="3437058" cy="1203029"/>
              <a:chOff x="4307539" y="4249271"/>
              <a:chExt cx="3437058" cy="1203029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4307539" y="4249271"/>
                <a:ext cx="833679" cy="1203029"/>
                <a:chOff x="3012139" y="4249271"/>
                <a:chExt cx="833679" cy="1203029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9</a:t>
                  </a:r>
                  <a:endParaRPr lang="en-IN" b="1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4951838" y="4249271"/>
                <a:ext cx="820979" cy="1172251"/>
                <a:chOff x="3012139" y="4249271"/>
                <a:chExt cx="820979" cy="1172251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8</a:t>
                  </a:r>
                  <a:endParaRPr lang="en-IN" b="1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31876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185" name="Straight Arrow Connector 184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5597295" y="4249271"/>
                <a:ext cx="645461" cy="470647"/>
                <a:chOff x="3012139" y="4249271"/>
                <a:chExt cx="645461" cy="47064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6240063" y="4249271"/>
                <a:ext cx="833679" cy="1172251"/>
                <a:chOff x="3012139" y="4249271"/>
                <a:chExt cx="833679" cy="1172251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6</a:t>
                  </a:r>
                  <a:endParaRPr lang="en-IN" b="1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176" name="Straight Arrow Connector 175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6885518" y="4249271"/>
                <a:ext cx="859079" cy="1203029"/>
                <a:chOff x="3012139" y="4249271"/>
                <a:chExt cx="859079" cy="1203029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5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32257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Rectangle 89"/>
            <p:cNvSpPr/>
            <p:nvPr/>
          </p:nvSpPr>
          <p:spPr>
            <a:xfrm>
              <a:off x="3277273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7271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7271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65491" y="5223807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2</a:t>
              </a:r>
              <a:endParaRPr lang="en-IN" sz="1400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 flipV="1">
              <a:off x="3600003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7150017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50015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50015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38235" y="5223807"/>
              <a:ext cx="645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-3</a:t>
              </a:r>
              <a:endParaRPr lang="en-IN" sz="1400" b="1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 flipV="1">
              <a:off x="7472747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6962717" y="1723487"/>
            <a:ext cx="2891496" cy="473811"/>
            <a:chOff x="6942459" y="1867334"/>
            <a:chExt cx="2891496" cy="473811"/>
          </a:xfrm>
        </p:grpSpPr>
        <p:sp>
          <p:nvSpPr>
            <p:cNvPr id="193" name="TextBox 192"/>
            <p:cNvSpPr txBox="1"/>
            <p:nvPr/>
          </p:nvSpPr>
          <p:spPr>
            <a:xfrm>
              <a:off x="6942459" y="1905000"/>
              <a:ext cx="2891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16     298		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7416800" y="1867334"/>
              <a:ext cx="1104900" cy="473811"/>
              <a:chOff x="7416800" y="1867334"/>
              <a:chExt cx="1104900" cy="473811"/>
            </a:xfrm>
          </p:grpSpPr>
          <p:cxnSp>
            <p:nvCxnSpPr>
              <p:cNvPr id="195" name="Straight Connector 194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 195"/>
              <p:cNvGrpSpPr/>
              <p:nvPr/>
            </p:nvGrpSpPr>
            <p:grpSpPr>
              <a:xfrm>
                <a:off x="7467600" y="1867334"/>
                <a:ext cx="1054100" cy="473811"/>
                <a:chOff x="7454900" y="1905000"/>
                <a:chExt cx="1054100" cy="473811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7454900" y="1905000"/>
                  <a:ext cx="0" cy="4738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454900" y="2378811"/>
                  <a:ext cx="10541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8" name="Group 217"/>
          <p:cNvGrpSpPr/>
          <p:nvPr/>
        </p:nvGrpSpPr>
        <p:grpSpPr>
          <a:xfrm>
            <a:off x="7182620" y="2721820"/>
            <a:ext cx="2891496" cy="473811"/>
            <a:chOff x="6962717" y="1723487"/>
            <a:chExt cx="2891496" cy="473811"/>
          </a:xfrm>
        </p:grpSpPr>
        <p:grpSp>
          <p:nvGrpSpPr>
            <p:cNvPr id="219" name="Group 218"/>
            <p:cNvGrpSpPr/>
            <p:nvPr/>
          </p:nvGrpSpPr>
          <p:grpSpPr>
            <a:xfrm>
              <a:off x="6962717" y="1723487"/>
              <a:ext cx="2891496" cy="473811"/>
              <a:chOff x="6942459" y="1867334"/>
              <a:chExt cx="2891496" cy="473811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6942459" y="1905000"/>
                <a:ext cx="2891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16     1		       </a:t>
                </a:r>
                <a:r>
                  <a:rPr lang="en-IN" sz="2000" b="1" dirty="0" smtClean="0">
                    <a:solidFill>
                      <a:srgbClr val="FF0000"/>
                    </a:solidFill>
                  </a:rPr>
                  <a:t>2</a:t>
                </a:r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2" name="Group 221"/>
              <p:cNvGrpSpPr/>
              <p:nvPr/>
            </p:nvGrpSpPr>
            <p:grpSpPr>
              <a:xfrm>
                <a:off x="7416800" y="1867334"/>
                <a:ext cx="1104900" cy="473811"/>
                <a:chOff x="7416800" y="1867334"/>
                <a:chExt cx="1104900" cy="473811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416800" y="190500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4" name="Group 223"/>
                <p:cNvGrpSpPr/>
                <p:nvPr/>
              </p:nvGrpSpPr>
              <p:grpSpPr>
                <a:xfrm>
                  <a:off x="7467600" y="1867334"/>
                  <a:ext cx="1054100" cy="473811"/>
                  <a:chOff x="7454900" y="1905000"/>
                  <a:chExt cx="1054100" cy="473811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V="1">
                    <a:off x="7454900" y="1905000"/>
                    <a:ext cx="0" cy="47381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7454900" y="2378811"/>
                    <a:ext cx="105410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20" name="Straight Arrow Connector 219"/>
            <p:cNvCxnSpPr/>
            <p:nvPr/>
          </p:nvCxnSpPr>
          <p:spPr>
            <a:xfrm>
              <a:off x="8410342" y="1968497"/>
              <a:ext cx="384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7109393" y="3189536"/>
            <a:ext cx="2891496" cy="400110"/>
            <a:chOff x="6962717" y="1761153"/>
            <a:chExt cx="2891496" cy="400110"/>
          </a:xfrm>
        </p:grpSpPr>
        <p:grpSp>
          <p:nvGrpSpPr>
            <p:cNvPr id="228" name="Group 227"/>
            <p:cNvGrpSpPr/>
            <p:nvPr/>
          </p:nvGrpSpPr>
          <p:grpSpPr>
            <a:xfrm>
              <a:off x="6962717" y="1761153"/>
              <a:ext cx="2891496" cy="400110"/>
              <a:chOff x="6942459" y="1905000"/>
              <a:chExt cx="2891496" cy="400110"/>
            </a:xfrm>
          </p:grpSpPr>
          <p:sp>
            <p:nvSpPr>
              <p:cNvPr id="230" name="TextBox 229"/>
              <p:cNvSpPr txBox="1"/>
              <p:nvPr/>
            </p:nvSpPr>
            <p:spPr>
              <a:xfrm>
                <a:off x="6942459" y="1905000"/>
                <a:ext cx="2891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           0		  </a:t>
                </a:r>
                <a:r>
                  <a:rPr lang="en-IN" sz="2000" b="1" dirty="0" smtClean="0">
                    <a:solidFill>
                      <a:srgbClr val="FF0000"/>
                    </a:solidFill>
                  </a:rPr>
                  <a:t>1</a:t>
                </a:r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>
                <a:off x="7416800" y="1905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Arrow Connector 228"/>
            <p:cNvCxnSpPr/>
            <p:nvPr/>
          </p:nvCxnSpPr>
          <p:spPr>
            <a:xfrm>
              <a:off x="8477577" y="1968497"/>
              <a:ext cx="384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7788646" y="4891314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 </a:t>
            </a:r>
            <a:r>
              <a:rPr lang="en-IN" sz="2000" b="1" dirty="0" smtClean="0"/>
              <a:t>    =  12 A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25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Decimal </a:t>
            </a:r>
            <a:r>
              <a:rPr lang="en-IN" dirty="0"/>
              <a:t>to Hexadecimal Conversion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71772" y="1681215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456840" y="4966430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</a:t>
            </a:r>
            <a:r>
              <a:rPr lang="en-IN" sz="2400" b="1" dirty="0" smtClean="0"/>
              <a:t>  =   (10) 7 2 (11)</a:t>
            </a:r>
            <a:endParaRPr lang="en-IN" sz="2400" b="1" dirty="0"/>
          </a:p>
        </p:txBody>
      </p: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6407976" y="1694678"/>
            <a:ext cx="5012218" cy="751467"/>
          </a:xfrm>
        </p:spPr>
        <p:txBody>
          <a:bodyPr numCol="1"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Fractional part conversion by multiply with 16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36590" y="2778925"/>
            <a:ext cx="4697120" cy="461665"/>
            <a:chOff x="6702120" y="2604114"/>
            <a:chExt cx="4697120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6702120" y="2604114"/>
              <a:ext cx="4697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0.653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16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10</a:t>
              </a:r>
              <a:r>
                <a:rPr lang="en-IN" sz="2400" b="1" dirty="0" smtClean="0"/>
                <a:t>.448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10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0126517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/>
          <p:cNvCxnSpPr/>
          <p:nvPr/>
        </p:nvCxnSpPr>
        <p:spPr>
          <a:xfrm>
            <a:off x="11203105" y="2778925"/>
            <a:ext cx="0" cy="172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272161" y="4362688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LSB</a:t>
            </a:r>
            <a:endParaRPr lang="en-IN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225530" y="2505875"/>
            <a:ext cx="8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MSB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407976" y="249031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B</a:t>
            </a:r>
            <a:endParaRPr lang="en-IN" sz="2000" dirty="0"/>
          </a:p>
        </p:txBody>
      </p:sp>
      <p:sp>
        <p:nvSpPr>
          <p:cNvPr id="129" name="Rectangle 128"/>
          <p:cNvSpPr/>
          <p:nvPr/>
        </p:nvSpPr>
        <p:spPr>
          <a:xfrm>
            <a:off x="3102259" y="5523987"/>
            <a:ext cx="4952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Poppins"/>
              </a:rPr>
              <a:t>(298 . 653)      =    (</a:t>
            </a:r>
            <a:r>
              <a:rPr lang="en-IN" sz="2400" b="1" dirty="0" smtClean="0"/>
              <a:t>12A </a:t>
            </a:r>
            <a:r>
              <a:rPr lang="en-IN" sz="2400" b="1" dirty="0" smtClean="0">
                <a:latin typeface="Poppins"/>
              </a:rPr>
              <a:t>. </a:t>
            </a:r>
            <a:r>
              <a:rPr lang="en-IN" sz="2400" b="1" dirty="0" smtClean="0"/>
              <a:t>A72B</a:t>
            </a:r>
            <a:r>
              <a:rPr lang="en-IN" sz="2400" b="1" dirty="0" smtClean="0">
                <a:latin typeface="Poppins"/>
              </a:rPr>
              <a:t>)</a:t>
            </a:r>
            <a:endParaRPr lang="en-IN" sz="2400" b="1" dirty="0">
              <a:latin typeface="Poppin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66104" y="5692035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74800" y="5692650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16</a:t>
            </a:r>
            <a:endParaRPr lang="en-IN" b="1" dirty="0">
              <a:latin typeface="Poppins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837329" y="3240590"/>
            <a:ext cx="4523995" cy="461665"/>
            <a:chOff x="6702120" y="2604114"/>
            <a:chExt cx="4523995" cy="461665"/>
          </a:xfrm>
        </p:grpSpPr>
        <p:sp>
          <p:nvSpPr>
            <p:cNvPr id="151" name="TextBox 150"/>
            <p:cNvSpPr txBox="1"/>
            <p:nvPr/>
          </p:nvSpPr>
          <p:spPr>
            <a:xfrm>
              <a:off x="6702120" y="2604114"/>
              <a:ext cx="4523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0.448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16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7</a:t>
              </a:r>
              <a:r>
                <a:rPr lang="en-IN" sz="2400" b="1" dirty="0" smtClean="0"/>
                <a:t>.168        </a:t>
              </a:r>
              <a:r>
                <a:rPr lang="en-IN" sz="2400" b="1" dirty="0">
                  <a:solidFill>
                    <a:srgbClr val="FF0000"/>
                  </a:solidFill>
                </a:rPr>
                <a:t>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7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10113070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836590" y="3702255"/>
            <a:ext cx="4437433" cy="461665"/>
            <a:chOff x="6702120" y="2604114"/>
            <a:chExt cx="4437433" cy="461665"/>
          </a:xfrm>
        </p:grpSpPr>
        <p:sp>
          <p:nvSpPr>
            <p:cNvPr id="154" name="TextBox 153"/>
            <p:cNvSpPr txBox="1"/>
            <p:nvPr/>
          </p:nvSpPr>
          <p:spPr>
            <a:xfrm>
              <a:off x="6702120" y="2604114"/>
              <a:ext cx="4437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0.168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16  =  </a:t>
              </a:r>
              <a:r>
                <a:rPr lang="en-IN" sz="2400" b="1" dirty="0">
                  <a:solidFill>
                    <a:srgbClr val="0070C0"/>
                  </a:solidFill>
                </a:rPr>
                <a:t>2</a:t>
              </a:r>
              <a:r>
                <a:rPr lang="en-IN" sz="2400" b="1" dirty="0" smtClean="0"/>
                <a:t>.668        </a:t>
              </a:r>
              <a:r>
                <a:rPr lang="en-IN" sz="2400" b="1" dirty="0">
                  <a:solidFill>
                    <a:srgbClr val="FF0000"/>
                  </a:solidFill>
                </a:rPr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2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10113070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6836590" y="4163920"/>
            <a:ext cx="4523995" cy="461665"/>
            <a:chOff x="6702120" y="2604114"/>
            <a:chExt cx="4523995" cy="461665"/>
          </a:xfrm>
        </p:grpSpPr>
        <p:sp>
          <p:nvSpPr>
            <p:cNvPr id="157" name="TextBox 156"/>
            <p:cNvSpPr txBox="1"/>
            <p:nvPr/>
          </p:nvSpPr>
          <p:spPr>
            <a:xfrm>
              <a:off x="6702120" y="2604114"/>
              <a:ext cx="4523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 0.668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x  </a:t>
              </a:r>
              <a:r>
                <a:rPr lang="en-IN" sz="2400" b="1" dirty="0" smtClean="0"/>
                <a:t>16  =  </a:t>
              </a:r>
              <a:r>
                <a:rPr lang="en-IN" sz="2400" b="1" dirty="0" smtClean="0">
                  <a:solidFill>
                    <a:srgbClr val="0070C0"/>
                  </a:solidFill>
                </a:rPr>
                <a:t>11</a:t>
              </a:r>
              <a:r>
                <a:rPr lang="en-IN" sz="2400" b="1" dirty="0" smtClean="0"/>
                <a:t>.008      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11</a:t>
              </a:r>
              <a:r>
                <a:rPr lang="en-IN" sz="2400" b="1" dirty="0" smtClean="0"/>
                <a:t> </a:t>
              </a:r>
              <a:r>
                <a:rPr lang="en-IN" sz="2400" b="1" dirty="0" smtClean="0">
                  <a:solidFill>
                    <a:srgbClr val="FF0000"/>
                  </a:solidFill>
                </a:rPr>
                <a:t> 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10099623" y="2829979"/>
              <a:ext cx="33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729262" y="3388777"/>
            <a:ext cx="4556036" cy="870027"/>
            <a:chOff x="2684067" y="2999991"/>
            <a:chExt cx="3363920" cy="870027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3152372" y="2531686"/>
              <a:ext cx="464460" cy="140107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ight Brace 73"/>
            <p:cNvSpPr/>
            <p:nvPr/>
          </p:nvSpPr>
          <p:spPr>
            <a:xfrm rot="5400000">
              <a:off x="5099685" y="2572213"/>
              <a:ext cx="464461" cy="132002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91409" y="3467127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35184" y="3469908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18739" y="2280691"/>
            <a:ext cx="4706423" cy="1207512"/>
            <a:chOff x="3277271" y="4465172"/>
            <a:chExt cx="4706423" cy="1207512"/>
          </a:xfrm>
        </p:grpSpPr>
        <p:grpSp>
          <p:nvGrpSpPr>
            <p:cNvPr id="78" name="Group 77"/>
            <p:cNvGrpSpPr/>
            <p:nvPr/>
          </p:nvGrpSpPr>
          <p:grpSpPr>
            <a:xfrm>
              <a:off x="3931691" y="4465172"/>
              <a:ext cx="3437058" cy="1203029"/>
              <a:chOff x="4307539" y="4249271"/>
              <a:chExt cx="3437058" cy="12030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307539" y="4249271"/>
                <a:ext cx="833679" cy="1203029"/>
                <a:chOff x="3012139" y="4249271"/>
                <a:chExt cx="833679" cy="1203029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9</a:t>
                  </a:r>
                  <a:endParaRPr lang="en-IN" b="1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1</a:t>
                  </a:r>
                  <a:endParaRPr lang="en-IN" sz="1400" b="1" dirty="0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4951838" y="4249271"/>
                <a:ext cx="820979" cy="1172251"/>
                <a:chOff x="3012139" y="4249271"/>
                <a:chExt cx="820979" cy="1172251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8</a:t>
                  </a:r>
                  <a:endParaRPr lang="en-IN" b="1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1876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0</a:t>
                  </a:r>
                  <a:endParaRPr lang="en-IN" sz="1400" b="1" dirty="0"/>
                </a:p>
              </p:txBody>
            </p:sp>
            <p:cxnSp>
              <p:nvCxnSpPr>
                <p:cNvPr id="166" name="Straight Arrow Connector 165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5597295" y="4249271"/>
                <a:ext cx="645461" cy="470647"/>
                <a:chOff x="3012139" y="4249271"/>
                <a:chExt cx="645461" cy="470647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.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6240063" y="4249271"/>
                <a:ext cx="833679" cy="1172251"/>
                <a:chOff x="3012139" y="4249271"/>
                <a:chExt cx="833679" cy="1172251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/>
                    <a:t>6</a:t>
                  </a:r>
                  <a:endParaRPr lang="en-IN" b="1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012139" y="5052190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200359" y="5003423"/>
                  <a:ext cx="645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/>
                    <a:t>-1</a:t>
                  </a:r>
                  <a:endParaRPr lang="en-IN" sz="1400" b="1" dirty="0"/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6885518" y="4249271"/>
                <a:ext cx="859079" cy="1203029"/>
                <a:chOff x="3012139" y="4249271"/>
                <a:chExt cx="859079" cy="1203029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3012141" y="4249271"/>
                  <a:ext cx="645459" cy="47064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012139" y="4305178"/>
                  <a:ext cx="645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5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012139" y="5052190"/>
                  <a:ext cx="6454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solidFill>
                        <a:srgbClr val="FF0000"/>
                      </a:solidFill>
                    </a:rPr>
                    <a:t>10</a:t>
                  </a:r>
                  <a:endParaRPr lang="en-IN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225759" y="5003423"/>
                  <a:ext cx="6454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 smtClean="0"/>
                    <a:t>-2</a:t>
                  </a:r>
                  <a:endParaRPr lang="en-IN" sz="1400" b="1" dirty="0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 flipV="1">
                  <a:off x="3334871" y="4788498"/>
                  <a:ext cx="10309" cy="268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Rectangle 78"/>
            <p:cNvSpPr/>
            <p:nvPr/>
          </p:nvSpPr>
          <p:spPr>
            <a:xfrm>
              <a:off x="3277273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77271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77271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65491" y="5223807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2</a:t>
              </a:r>
              <a:endParaRPr lang="en-IN" sz="1400" b="1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3600003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7150017" y="4469655"/>
              <a:ext cx="645459" cy="470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50015" y="4525562"/>
              <a:ext cx="6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50015" y="5272574"/>
              <a:ext cx="645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38235" y="5223807"/>
              <a:ext cx="645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-3</a:t>
              </a:r>
              <a:endParaRPr lang="en-IN" sz="1400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7472747" y="5008882"/>
              <a:ext cx="10309" cy="26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8456839" y="5385000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    =   A72B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862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 Octal to </a:t>
            </a:r>
            <a:r>
              <a:rPr lang="en-IN" dirty="0">
                <a:solidFill>
                  <a:srgbClr val="FF0000"/>
                </a:solidFill>
              </a:rPr>
              <a:t>Binary</a:t>
            </a:r>
            <a:r>
              <a:rPr lang="en-IN" dirty="0">
                <a:solidFill>
                  <a:schemeClr val="tx1"/>
                </a:solidFill>
              </a:rPr>
              <a:t>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1565"/>
            <a:ext cx="8915400" cy="4149657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Covert each Octal digit into its 3 bit binary equivalent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0601"/>
              </p:ext>
            </p:extLst>
          </p:nvPr>
        </p:nvGraphicFramePr>
        <p:xfrm>
          <a:off x="4001153" y="2472361"/>
          <a:ext cx="4336023" cy="3566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2788"/>
                <a:gridCol w="2353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Octal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Binary Equivalent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7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 Octal to </a:t>
            </a:r>
            <a:r>
              <a:rPr lang="en-IN" dirty="0">
                <a:solidFill>
                  <a:srgbClr val="FF0000"/>
                </a:solidFill>
              </a:rPr>
              <a:t>Binary</a:t>
            </a:r>
            <a:r>
              <a:rPr lang="en-IN" dirty="0">
                <a:solidFill>
                  <a:schemeClr val="tx1"/>
                </a:solidFill>
              </a:rPr>
              <a:t> Conversion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90336" y="2326674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32025" y="4034236"/>
            <a:ext cx="3140175" cy="870027"/>
            <a:chOff x="2684067" y="2999991"/>
            <a:chExt cx="3363920" cy="870027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152372" y="2531686"/>
              <a:ext cx="464460" cy="140107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5099685" y="2572213"/>
              <a:ext cx="464461" cy="132002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91409" y="3467127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5184" y="3469908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8612559" y="48669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6019" y="2445293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05248" y="4427363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11  </a:t>
            </a:r>
            <a:r>
              <a:rPr lang="en-IN" sz="2000" b="1" dirty="0" smtClean="0">
                <a:solidFill>
                  <a:srgbClr val="00B050"/>
                </a:solidFill>
              </a:rPr>
              <a:t>101</a:t>
            </a:r>
            <a:r>
              <a:rPr lang="en-IN" sz="2000" b="1" dirty="0" smtClean="0">
                <a:solidFill>
                  <a:srgbClr val="FF0000"/>
                </a:solidFill>
              </a:rPr>
              <a:t>  .  </a:t>
            </a:r>
            <a:r>
              <a:rPr lang="en-IN" sz="2000" b="1" dirty="0" smtClean="0">
                <a:solidFill>
                  <a:srgbClr val="0070C0"/>
                </a:solidFill>
              </a:rPr>
              <a:t>001  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991723" y="2926150"/>
            <a:ext cx="3437058" cy="1203029"/>
            <a:chOff x="4307539" y="4249271"/>
            <a:chExt cx="3437058" cy="1203029"/>
          </a:xfrm>
        </p:grpSpPr>
        <p:grpSp>
          <p:nvGrpSpPr>
            <p:cNvPr id="144" name="Group 143"/>
            <p:cNvGrpSpPr/>
            <p:nvPr/>
          </p:nvGrpSpPr>
          <p:grpSpPr>
            <a:xfrm>
              <a:off x="4307539" y="4249271"/>
              <a:ext cx="833679" cy="1172251"/>
              <a:chOff x="3012139" y="4249271"/>
              <a:chExt cx="833679" cy="1172251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3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012139" y="5052190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4951838" y="4249271"/>
              <a:ext cx="820979" cy="1203029"/>
              <a:chOff x="3012139" y="4249271"/>
              <a:chExt cx="820979" cy="1203029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5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5597295" y="4249271"/>
              <a:ext cx="645461" cy="470647"/>
              <a:chOff x="3012139" y="4249271"/>
              <a:chExt cx="645461" cy="47064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6240063" y="4249271"/>
              <a:ext cx="833679" cy="1203029"/>
              <a:chOff x="3012139" y="4249271"/>
              <a:chExt cx="833679" cy="1203029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0</a:t>
                </a:r>
                <a:endParaRPr lang="en-IN" b="1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8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673411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(35 . 10)     to Binary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5502" y="1882452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153848" y="3690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239709" y="5799200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(35.10)      =    (</a:t>
            </a:r>
            <a:r>
              <a:rPr lang="en-IN" sz="2400" b="1" dirty="0" smtClean="0"/>
              <a:t>11101</a:t>
            </a:r>
            <a:r>
              <a:rPr lang="en-IN" sz="2400" b="1" dirty="0" smtClean="0">
                <a:latin typeface="Poppins"/>
              </a:rPr>
              <a:t>. 001)</a:t>
            </a:r>
            <a:endParaRPr lang="en-IN" sz="2400" b="1" dirty="0">
              <a:latin typeface="Poppi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69867" y="5981281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10</a:t>
            </a:r>
            <a:endParaRPr lang="en-IN" b="1" dirty="0">
              <a:latin typeface="Poppin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96957" y="5954874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2</a:t>
            </a:r>
            <a:endParaRPr lang="en-IN" b="1" dirty="0">
              <a:latin typeface="Poppi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775201" y="3490504"/>
            <a:ext cx="29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  011  </a:t>
            </a:r>
            <a:r>
              <a:rPr lang="en-IN" sz="2000" b="1" dirty="0" smtClean="0">
                <a:solidFill>
                  <a:srgbClr val="00B050"/>
                </a:solidFill>
              </a:rPr>
              <a:t>101</a:t>
            </a:r>
            <a:r>
              <a:rPr lang="en-IN" sz="2000" b="1" dirty="0" smtClean="0">
                <a:solidFill>
                  <a:srgbClr val="FF0000"/>
                </a:solidFill>
              </a:rPr>
              <a:t>   .   </a:t>
            </a:r>
            <a:r>
              <a:rPr lang="en-IN" sz="2000" b="1" dirty="0" smtClean="0">
                <a:solidFill>
                  <a:srgbClr val="0070C0"/>
                </a:solidFill>
              </a:rPr>
              <a:t>001   </a:t>
            </a:r>
            <a:r>
              <a:rPr lang="en-IN" sz="2000" b="1" dirty="0" smtClean="0">
                <a:solidFill>
                  <a:srgbClr val="7030A0"/>
                </a:solidFill>
              </a:rPr>
              <a:t>000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24769" y="3988079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525130" y="3988079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793131" y="268816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   3      </a:t>
            </a:r>
            <a:r>
              <a:rPr lang="en-IN" sz="2000" b="1" dirty="0" smtClean="0">
                <a:solidFill>
                  <a:srgbClr val="00B050"/>
                </a:solidFill>
              </a:rPr>
              <a:t>5      </a:t>
            </a:r>
            <a:r>
              <a:rPr lang="en-IN" sz="2000" b="1" dirty="0" smtClean="0">
                <a:solidFill>
                  <a:srgbClr val="FF0000"/>
                </a:solidFill>
              </a:rPr>
              <a:t>.     </a:t>
            </a:r>
            <a:r>
              <a:rPr lang="en-IN" sz="2000" b="1" dirty="0" smtClean="0">
                <a:solidFill>
                  <a:srgbClr val="0070C0"/>
                </a:solidFill>
              </a:rPr>
              <a:t>1      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2000" b="1" dirty="0">
                <a:solidFill>
                  <a:srgbClr val="7030A0"/>
                </a:solidFill>
              </a:rPr>
              <a:t>0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8242699" y="3185742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543060" y="3185742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-  Hexadecimal to </a:t>
            </a:r>
            <a:r>
              <a:rPr lang="en-IN" dirty="0" smtClean="0">
                <a:solidFill>
                  <a:srgbClr val="FF0000"/>
                </a:solidFill>
              </a:rPr>
              <a:t>Binary</a:t>
            </a:r>
            <a:r>
              <a:rPr lang="en-IN" dirty="0" smtClean="0">
                <a:solidFill>
                  <a:schemeClr val="tx1"/>
                </a:solidFill>
              </a:rPr>
              <a:t> Conversion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1565"/>
            <a:ext cx="8915400" cy="4149657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Covert each Hexadecimal digit into its 4 bit binary equivalent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44706" y="2741302"/>
          <a:ext cx="4336023" cy="3566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2788"/>
                <a:gridCol w="2353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Hexadecimal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Binary Equivalent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0100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7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380847" y="3131267"/>
          <a:ext cx="4336023" cy="3169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2788"/>
                <a:gridCol w="2353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/ Radix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</a:t>
            </a:r>
            <a:r>
              <a:rPr lang="en-IN" sz="2000" b="1" dirty="0" smtClean="0">
                <a:solidFill>
                  <a:srgbClr val="FF0000"/>
                </a:solidFill>
              </a:rPr>
              <a:t>symbols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used in a number system is called </a:t>
            </a:r>
            <a:r>
              <a:rPr lang="en-IN" sz="2000" b="1" dirty="0" smtClean="0">
                <a:solidFill>
                  <a:srgbClr val="FF0000"/>
                </a:solidFill>
              </a:rPr>
              <a:t>Base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en-IN" sz="2000" b="1" dirty="0" smtClean="0">
                <a:solidFill>
                  <a:srgbClr val="FF0000"/>
                </a:solidFill>
              </a:rPr>
              <a:t>Radix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a number system</a:t>
            </a:r>
          </a:p>
          <a:p>
            <a:endParaRPr lang="en-IN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(1301)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47" y="3402105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9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-  Hexadecimal to </a:t>
            </a:r>
            <a:r>
              <a:rPr lang="en-IN" dirty="0">
                <a:solidFill>
                  <a:srgbClr val="FF0000"/>
                </a:solidFill>
              </a:rPr>
              <a:t>Binary</a:t>
            </a:r>
            <a:r>
              <a:rPr lang="en-IN" dirty="0">
                <a:solidFill>
                  <a:schemeClr val="tx1"/>
                </a:solidFill>
              </a:rPr>
              <a:t> Conversion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90336" y="2326674"/>
            <a:ext cx="0" cy="32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32025" y="4034236"/>
            <a:ext cx="3140175" cy="870027"/>
            <a:chOff x="2684067" y="2999991"/>
            <a:chExt cx="3363920" cy="870027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152372" y="2531686"/>
              <a:ext cx="464460" cy="140107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5099685" y="2572213"/>
              <a:ext cx="464461" cy="1320020"/>
            </a:xfrm>
            <a:prstGeom prst="rightBrace">
              <a:avLst>
                <a:gd name="adj1" fmla="val 8333"/>
                <a:gd name="adj2" fmla="val 481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91409" y="3467127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Poppins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5184" y="3469908"/>
              <a:ext cx="812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Poppins"/>
                </a:rPr>
                <a:t>B</a:t>
              </a:r>
              <a:endParaRPr lang="en-IN" sz="2000" dirty="0">
                <a:latin typeface="Poppins"/>
              </a:endParaRP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8612559" y="48669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6019" y="2445293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05248" y="4427363"/>
            <a:ext cx="3142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110  </a:t>
            </a:r>
            <a:r>
              <a:rPr lang="en-IN" sz="2000" b="1" dirty="0" smtClean="0">
                <a:solidFill>
                  <a:srgbClr val="00B050"/>
                </a:solidFill>
              </a:rPr>
              <a:t>1010</a:t>
            </a:r>
            <a:r>
              <a:rPr lang="en-IN" sz="2000" b="1" dirty="0" smtClean="0">
                <a:solidFill>
                  <a:srgbClr val="FF0000"/>
                </a:solidFill>
              </a:rPr>
              <a:t>  .  </a:t>
            </a:r>
            <a:r>
              <a:rPr lang="en-IN" sz="2000" b="1" dirty="0" smtClean="0">
                <a:solidFill>
                  <a:srgbClr val="0070C0"/>
                </a:solidFill>
              </a:rPr>
              <a:t>0010   </a:t>
            </a:r>
            <a:r>
              <a:rPr lang="en-IN" sz="2000" b="1" dirty="0" smtClean="0">
                <a:solidFill>
                  <a:srgbClr val="7030A0"/>
                </a:solidFill>
              </a:rPr>
              <a:t>0001 </a:t>
            </a:r>
            <a:endParaRPr lang="en-IN" sz="2000" b="1" dirty="0" smtClean="0">
              <a:solidFill>
                <a:srgbClr val="0070C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991723" y="2926150"/>
            <a:ext cx="3437058" cy="1203029"/>
            <a:chOff x="4307539" y="4249271"/>
            <a:chExt cx="3437058" cy="1203029"/>
          </a:xfrm>
        </p:grpSpPr>
        <p:grpSp>
          <p:nvGrpSpPr>
            <p:cNvPr id="144" name="Group 143"/>
            <p:cNvGrpSpPr/>
            <p:nvPr/>
          </p:nvGrpSpPr>
          <p:grpSpPr>
            <a:xfrm>
              <a:off x="4307539" y="4249271"/>
              <a:ext cx="833679" cy="1203029"/>
              <a:chOff x="3012139" y="4249271"/>
              <a:chExt cx="833679" cy="1203029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6</a:t>
                </a:r>
                <a:endParaRPr lang="en-IN" b="1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1</a:t>
                </a:r>
                <a:endParaRPr lang="en-IN" sz="1400" b="1" dirty="0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4951838" y="4249271"/>
              <a:ext cx="820979" cy="1203029"/>
              <a:chOff x="3012139" y="4249271"/>
              <a:chExt cx="820979" cy="1203029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A</a:t>
                </a:r>
                <a:endParaRPr lang="en-IN" b="1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1876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0</a:t>
                </a:r>
                <a:endParaRPr lang="en-IN" sz="1400" b="1" dirty="0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5597295" y="4249271"/>
              <a:ext cx="645461" cy="470647"/>
              <a:chOff x="3012139" y="4249271"/>
              <a:chExt cx="645461" cy="47064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.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6240063" y="4249271"/>
              <a:ext cx="833679" cy="1203029"/>
              <a:chOff x="3012139" y="4249271"/>
              <a:chExt cx="833679" cy="1203029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2</a:t>
                </a:r>
                <a:endParaRPr lang="en-IN" b="1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200359" y="5003423"/>
                <a:ext cx="645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-1</a:t>
                </a:r>
                <a:endParaRPr lang="en-IN" sz="1400" b="1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6885518" y="4249271"/>
              <a:ext cx="859079" cy="1203029"/>
              <a:chOff x="3012139" y="4249271"/>
              <a:chExt cx="859079" cy="1203029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3012141" y="4249271"/>
                <a:ext cx="645459" cy="470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012139" y="4305178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012139" y="5052190"/>
                <a:ext cx="645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16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225759" y="5003423"/>
                <a:ext cx="645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-2</a:t>
                </a:r>
                <a:endParaRPr lang="en-IN" sz="1400" b="1" dirty="0"/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H="1" flipV="1">
                <a:off x="3334871" y="4788498"/>
                <a:ext cx="10309" cy="268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673411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(6A . 21)     to Binary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5502" y="1882452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7153848" y="3690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239709" y="5799200"/>
            <a:ext cx="5285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(6A.21)      =    (</a:t>
            </a:r>
            <a:r>
              <a:rPr lang="en-IN" sz="2400" b="1" dirty="0" smtClean="0"/>
              <a:t>1101010</a:t>
            </a:r>
            <a:r>
              <a:rPr lang="en-IN" sz="2400" b="1" dirty="0" smtClean="0">
                <a:latin typeface="Poppins"/>
              </a:rPr>
              <a:t> . 00100001)</a:t>
            </a:r>
            <a:endParaRPr lang="en-IN" sz="2400" b="1" dirty="0">
              <a:latin typeface="Poppi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69867" y="5981281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16</a:t>
            </a:r>
            <a:endParaRPr lang="en-IN" b="1" dirty="0">
              <a:latin typeface="Poppin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313437" y="5962797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oppins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775201" y="3490504"/>
            <a:ext cx="3286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0110  </a:t>
            </a:r>
            <a:r>
              <a:rPr lang="en-IN" sz="2000" b="1" dirty="0" smtClean="0">
                <a:solidFill>
                  <a:srgbClr val="00B050"/>
                </a:solidFill>
              </a:rPr>
              <a:t>1010</a:t>
            </a:r>
            <a:r>
              <a:rPr lang="en-IN" sz="2000" b="1" dirty="0" smtClean="0">
                <a:solidFill>
                  <a:srgbClr val="FF0000"/>
                </a:solidFill>
              </a:rPr>
              <a:t>  .  </a:t>
            </a:r>
            <a:r>
              <a:rPr lang="en-IN" sz="2000" b="1" dirty="0" smtClean="0">
                <a:solidFill>
                  <a:srgbClr val="0070C0"/>
                </a:solidFill>
              </a:rPr>
              <a:t>0010   </a:t>
            </a:r>
            <a:r>
              <a:rPr lang="en-IN" sz="2000" b="1" dirty="0" smtClean="0">
                <a:solidFill>
                  <a:srgbClr val="7030A0"/>
                </a:solidFill>
              </a:rPr>
              <a:t>0001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24769" y="3988079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525130" y="3988079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793131" y="2688167"/>
            <a:ext cx="3042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   6      </a:t>
            </a:r>
            <a:r>
              <a:rPr lang="en-IN" sz="2000" b="1" dirty="0" smtClean="0">
                <a:solidFill>
                  <a:srgbClr val="00B050"/>
                </a:solidFill>
              </a:rPr>
              <a:t>A      </a:t>
            </a:r>
            <a:r>
              <a:rPr lang="en-IN" sz="2000" b="1" dirty="0" smtClean="0">
                <a:solidFill>
                  <a:srgbClr val="FF0000"/>
                </a:solidFill>
              </a:rPr>
              <a:t>.     </a:t>
            </a:r>
            <a:r>
              <a:rPr lang="en-IN" sz="2000" b="1" dirty="0" smtClean="0">
                <a:solidFill>
                  <a:srgbClr val="0070C0"/>
                </a:solidFill>
              </a:rPr>
              <a:t>2      </a:t>
            </a:r>
            <a:r>
              <a:rPr lang="en-IN" sz="2000" b="1" dirty="0">
                <a:solidFill>
                  <a:srgbClr val="7030A0"/>
                </a:solidFill>
              </a:rPr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 1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8242699" y="3185742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543060" y="3185742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Binary </a:t>
            </a:r>
            <a:r>
              <a:rPr lang="en-IN" dirty="0" smtClean="0"/>
              <a:t>to Octal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1565"/>
            <a:ext cx="8915400" cy="4149657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Covert 3 bit Binary number into corresponding Octal equivalent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23293"/>
              </p:ext>
            </p:extLst>
          </p:nvPr>
        </p:nvGraphicFramePr>
        <p:xfrm>
          <a:off x="3966882" y="2499254"/>
          <a:ext cx="4733365" cy="3566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67853"/>
                <a:gridCol w="2465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Octal Equivalent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7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5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Binary </a:t>
            </a:r>
            <a:r>
              <a:rPr lang="en-IN" dirty="0"/>
              <a:t>to Octal Conversion</a:t>
            </a:r>
          </a:p>
        </p:txBody>
      </p: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673411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(1100110  . 01)     to Octal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55502" y="1891753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668865" y="5155338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</a:t>
            </a:r>
            <a:r>
              <a:rPr lang="en-IN" sz="2400" b="1" dirty="0"/>
              <a:t>1100110  . 01</a:t>
            </a:r>
            <a:r>
              <a:rPr lang="en-IN" sz="2400" b="1" dirty="0" smtClean="0">
                <a:latin typeface="Poppins"/>
              </a:rPr>
              <a:t>)      =    (</a:t>
            </a:r>
            <a:r>
              <a:rPr lang="en-IN" sz="2400" b="1" dirty="0" smtClean="0"/>
              <a:t>146</a:t>
            </a:r>
            <a:r>
              <a:rPr lang="en-IN" sz="2400" b="1" dirty="0" smtClean="0">
                <a:latin typeface="Poppins"/>
              </a:rPr>
              <a:t>. 2)</a:t>
            </a:r>
            <a:endParaRPr lang="en-IN" sz="2400" b="1" dirty="0">
              <a:latin typeface="Poppi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81387" y="5318935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2</a:t>
            </a:r>
            <a:endParaRPr lang="en-IN" b="1" dirty="0">
              <a:latin typeface="Poppin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00791" y="5318935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8</a:t>
            </a:r>
            <a:endParaRPr lang="en-IN" b="1" dirty="0">
              <a:latin typeface="Poppi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66603" y="2575181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1  100  110  .  01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648936" y="307275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9297" y="307275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98486" y="3353611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00</a:t>
            </a:r>
            <a:r>
              <a:rPr lang="en-IN" sz="2000" b="1" dirty="0" smtClean="0"/>
              <a:t>1  100  110  .  01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b="1" dirty="0" smtClean="0"/>
              <a:t> 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648936" y="385118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49297" y="385118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54190" y="2443941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75967" y="2469466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6056" y="2469466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32286" y="2469466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98486" y="4045840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  </a:t>
            </a:r>
            <a:r>
              <a:rPr lang="en-IN" sz="2000" b="1" dirty="0" smtClean="0"/>
              <a:t>1     4      6    .    2       </a:t>
            </a:r>
          </a:p>
        </p:txBody>
      </p:sp>
    </p:spTree>
    <p:extLst>
      <p:ext uri="{BB962C8B-B14F-4D97-AF65-F5344CB8AC3E}">
        <p14:creationId xmlns:p14="http://schemas.microsoft.com/office/powerpoint/2010/main" val="1244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Binary </a:t>
            </a:r>
            <a:r>
              <a:rPr lang="en-IN" dirty="0" smtClean="0"/>
              <a:t>to Hexadecimal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1565"/>
            <a:ext cx="8915400" cy="4149657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Covert 3 bit Binary number into corresponding Octal equivalent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57989"/>
              </p:ext>
            </p:extLst>
          </p:nvPr>
        </p:nvGraphicFramePr>
        <p:xfrm>
          <a:off x="3086753" y="2432019"/>
          <a:ext cx="4362917" cy="3870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90364"/>
                <a:gridCol w="22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Hexadecimal  Equivalent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0011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0100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0101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0110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0111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7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00151"/>
              </p:ext>
            </p:extLst>
          </p:nvPr>
        </p:nvGraphicFramePr>
        <p:xfrm>
          <a:off x="7663236" y="3117820"/>
          <a:ext cx="3686082" cy="3169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3041"/>
                <a:gridCol w="1843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-  Binary </a:t>
            </a:r>
            <a:r>
              <a:rPr lang="en-IN" dirty="0"/>
              <a:t>to Hexadecimal Conversion</a:t>
            </a:r>
          </a:p>
        </p:txBody>
      </p:sp>
      <p:sp>
        <p:nvSpPr>
          <p:cNvPr id="89" name="Content Placeholder 2"/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673411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Convert (1100110  . 01)     to Hexadecimal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55502" y="1891753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668865" y="5155338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</a:t>
            </a:r>
            <a:r>
              <a:rPr lang="en-IN" sz="2400" b="1" dirty="0"/>
              <a:t>1100110  . 01</a:t>
            </a:r>
            <a:r>
              <a:rPr lang="en-IN" sz="2400" b="1" dirty="0" smtClean="0">
                <a:latin typeface="Poppins"/>
              </a:rPr>
              <a:t>)      =    (</a:t>
            </a:r>
            <a:r>
              <a:rPr lang="en-IN" sz="2400" b="1" dirty="0" smtClean="0"/>
              <a:t>66 . 4</a:t>
            </a:r>
            <a:r>
              <a:rPr lang="en-IN" sz="2400" b="1" dirty="0" smtClean="0">
                <a:latin typeface="Poppins"/>
              </a:rPr>
              <a:t>)</a:t>
            </a:r>
            <a:endParaRPr lang="en-IN" sz="2400" b="1" dirty="0">
              <a:latin typeface="Poppi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81387" y="5318935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2</a:t>
            </a:r>
            <a:endParaRPr lang="en-IN" b="1" dirty="0">
              <a:latin typeface="Poppin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66321" y="5318935"/>
            <a:ext cx="57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16</a:t>
            </a:r>
            <a:endParaRPr lang="en-IN" b="1" dirty="0">
              <a:latin typeface="Poppi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66603" y="2575181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 110   0110  .  01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648936" y="307275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9297" y="307275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48936" y="385118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49297" y="3851186"/>
            <a:ext cx="95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79379" y="2443941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6056" y="2469466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32286" y="2469466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98486" y="404584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     </a:t>
            </a:r>
            <a:r>
              <a:rPr lang="en-IN" sz="2000" b="1" dirty="0" smtClean="0"/>
              <a:t>6         6     .     4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6616" y="3332696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b="1" dirty="0" smtClean="0"/>
              <a:t>110   0110  .  01</a:t>
            </a:r>
            <a:r>
              <a:rPr lang="en-IN" sz="2000" b="1" dirty="0" smtClean="0">
                <a:solidFill>
                  <a:srgbClr val="FF0000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6107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Octal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Hexadecimal</a:t>
            </a:r>
            <a:r>
              <a:rPr lang="en-IN" dirty="0" smtClean="0"/>
              <a:t>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Convert octal number into equivalent binary, 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then convert binary to hexadecimal</a:t>
            </a:r>
          </a:p>
          <a:p>
            <a:r>
              <a:rPr lang="en-IN" sz="2000" b="1" dirty="0" err="1">
                <a:solidFill>
                  <a:schemeClr val="tx1"/>
                </a:solidFill>
              </a:rPr>
              <a:t>Eg</a:t>
            </a:r>
            <a:r>
              <a:rPr lang="en-IN" sz="2000" b="1" dirty="0">
                <a:solidFill>
                  <a:schemeClr val="tx1"/>
                </a:solidFill>
              </a:rPr>
              <a:t> : Convert </a:t>
            </a:r>
            <a:r>
              <a:rPr lang="en-IN" sz="2000" b="1" dirty="0" smtClean="0">
                <a:solidFill>
                  <a:schemeClr val="tx1"/>
                </a:solidFill>
              </a:rPr>
              <a:t>(67. 4)     </a:t>
            </a:r>
            <a:r>
              <a:rPr lang="en-IN" sz="2000" b="1" dirty="0">
                <a:solidFill>
                  <a:schemeClr val="tx1"/>
                </a:solidFill>
              </a:rPr>
              <a:t>to Hexadecimal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866" y="2578994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4639" y="4212601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  6      7    .    4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7867" y="477127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110  111   .   100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63274" y="381824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32533" y="381824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61167" y="381824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15953" y="3361765"/>
            <a:ext cx="0" cy="247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10573" y="5104304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 3       7      .      8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90479" y="399947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11  0111   .   100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414767" y="373316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72284" y="373316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00918" y="373316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3664" y="454992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00</a:t>
            </a:r>
            <a:r>
              <a:rPr lang="en-IN" sz="2000" b="1" dirty="0" smtClean="0"/>
              <a:t>11  0111   .   100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929477" y="3262725"/>
            <a:ext cx="2928960" cy="43456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solidFill>
                  <a:schemeClr val="tx1"/>
                </a:solidFill>
              </a:rPr>
              <a:t>Octal to Binary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285912" y="3262725"/>
            <a:ext cx="3175899" cy="43456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Binary to Hexadecimal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2626" y="6052291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</a:t>
            </a:r>
            <a:r>
              <a:rPr lang="en-IN" sz="2400" b="1" dirty="0" smtClean="0"/>
              <a:t>67.4</a:t>
            </a:r>
            <a:r>
              <a:rPr lang="en-IN" sz="2400" b="1" dirty="0" smtClean="0">
                <a:latin typeface="Poppins"/>
              </a:rPr>
              <a:t>)      =    (</a:t>
            </a:r>
            <a:r>
              <a:rPr lang="en-IN" sz="2400" b="1" dirty="0" smtClean="0"/>
              <a:t>37.8</a:t>
            </a:r>
            <a:r>
              <a:rPr lang="en-IN" sz="2400" b="1" dirty="0" smtClean="0">
                <a:latin typeface="Poppins"/>
              </a:rPr>
              <a:t>)</a:t>
            </a:r>
            <a:endParaRPr lang="en-IN" sz="2400" b="1" dirty="0">
              <a:latin typeface="Poppi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9961" y="6206660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oppins"/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53199" y="6212240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16</a:t>
            </a:r>
            <a:endParaRPr lang="en-IN" b="1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116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Identify the number system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96888" y="3052482"/>
            <a:ext cx="1949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(</a:t>
            </a:r>
            <a:r>
              <a:rPr lang="en-IN" sz="4000" b="1" dirty="0" smtClean="0">
                <a:latin typeface="Poppins"/>
              </a:rPr>
              <a:t>1102</a:t>
            </a:r>
            <a:r>
              <a:rPr lang="en-IN" sz="4000" b="1" dirty="0" smtClean="0"/>
              <a:t>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6885" y="4092172"/>
            <a:ext cx="19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(</a:t>
            </a:r>
            <a:r>
              <a:rPr lang="en-IN" sz="4000" b="1" dirty="0" smtClean="0">
                <a:latin typeface="Poppins"/>
              </a:rPr>
              <a:t>1101</a:t>
            </a:r>
            <a:r>
              <a:rPr lang="en-IN" sz="4000" b="1" dirty="0" smtClean="0"/>
              <a:t>)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159" y="2657113"/>
            <a:ext cx="142875" cy="276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6885" y="5131863"/>
            <a:ext cx="19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(</a:t>
            </a:r>
            <a:r>
              <a:rPr lang="en-IN" sz="4000" b="1" dirty="0" smtClean="0">
                <a:latin typeface="Poppins"/>
              </a:rPr>
              <a:t>6327</a:t>
            </a:r>
            <a:r>
              <a:rPr lang="en-IN" sz="4000" b="1" dirty="0" smtClean="0"/>
              <a:t>)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3307977"/>
            <a:ext cx="68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Poppins"/>
              </a:rPr>
              <a:t>16</a:t>
            </a:r>
            <a:endParaRPr lang="en-IN" sz="3200" b="1" dirty="0">
              <a:latin typeface="Poppi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5750" y="4325307"/>
            <a:ext cx="82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Poppins"/>
              </a:rPr>
              <a:t>10</a:t>
            </a:r>
            <a:endParaRPr lang="en-IN" sz="3200" b="1" dirty="0">
              <a:latin typeface="Poppi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750" y="5381459"/>
            <a:ext cx="5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Poppins"/>
              </a:rPr>
              <a:t>8</a:t>
            </a:r>
            <a:endParaRPr lang="en-IN" sz="3200" b="1" dirty="0">
              <a:latin typeface="Poppin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212541" y="3238337"/>
            <a:ext cx="470647" cy="3361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12540" y="4278027"/>
            <a:ext cx="470647" cy="3361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212539" y="5317717"/>
            <a:ext cx="470647" cy="3361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7311" y="3206370"/>
            <a:ext cx="333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Hexadecimal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47311" y="5285750"/>
            <a:ext cx="333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Octal</a:t>
            </a:r>
            <a:endParaRPr lang="en-IN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07951" y="4246060"/>
            <a:ext cx="333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Decimal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45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Hexadecimal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Octal</a:t>
            </a:r>
            <a:r>
              <a:rPr lang="en-IN" dirty="0" smtClean="0"/>
              <a:t>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Convert Hexadecimal number into equivalent binary, 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then convert binary to Octal</a:t>
            </a:r>
          </a:p>
          <a:p>
            <a:r>
              <a:rPr lang="en-IN" sz="2000" b="1" dirty="0" err="1">
                <a:solidFill>
                  <a:schemeClr val="tx1"/>
                </a:solidFill>
              </a:rPr>
              <a:t>Eg</a:t>
            </a:r>
            <a:r>
              <a:rPr lang="en-IN" sz="2000" b="1" dirty="0">
                <a:solidFill>
                  <a:schemeClr val="tx1"/>
                </a:solidFill>
              </a:rPr>
              <a:t> : Convert </a:t>
            </a:r>
            <a:r>
              <a:rPr lang="en-IN" sz="2000" b="1" dirty="0" smtClean="0">
                <a:solidFill>
                  <a:schemeClr val="tx1"/>
                </a:solidFill>
              </a:rPr>
              <a:t>(B6. F)     </a:t>
            </a:r>
            <a:r>
              <a:rPr lang="en-IN" sz="2000" b="1" dirty="0">
                <a:solidFill>
                  <a:schemeClr val="tx1"/>
                </a:solidFill>
              </a:rPr>
              <a:t>to Octal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866" y="2605888"/>
            <a:ext cx="5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146612" y="4160834"/>
            <a:ext cx="239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 B        6     .      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480" y="4798164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1011  0110   .   1111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01910" y="381824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32533" y="381824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61167" y="381824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15953" y="3361765"/>
            <a:ext cx="0" cy="247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7947" y="5091253"/>
            <a:ext cx="29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2      6      6     .     7      4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9194" y="3960779"/>
            <a:ext cx="285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10  110  110   </a:t>
            </a:r>
            <a:r>
              <a:rPr lang="en-IN" sz="2000" b="1" dirty="0"/>
              <a:t>.   </a:t>
            </a:r>
            <a:r>
              <a:rPr lang="en-IN" sz="2000" b="1" dirty="0" smtClean="0"/>
              <a:t>111  1</a:t>
            </a:r>
            <a:endParaRPr lang="en-IN" sz="20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576131" y="373316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72284" y="373316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00918" y="3733160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2929477" y="3262725"/>
            <a:ext cx="3229276" cy="43456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Hexadecimal </a:t>
            </a:r>
            <a:r>
              <a:rPr lang="en-IN" b="1" dirty="0" smtClean="0">
                <a:solidFill>
                  <a:schemeClr val="tx1"/>
                </a:solidFill>
              </a:rPr>
              <a:t>to Binary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285913" y="3262725"/>
            <a:ext cx="3162452" cy="43456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Binary to Octal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2626" y="6052291"/>
            <a:ext cx="316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Poppins"/>
              </a:rPr>
              <a:t>(</a:t>
            </a:r>
            <a:r>
              <a:rPr lang="en-IN" sz="2400" b="1" dirty="0" smtClean="0"/>
              <a:t>B6.F</a:t>
            </a:r>
            <a:r>
              <a:rPr lang="en-IN" sz="2400" b="1" dirty="0" smtClean="0">
                <a:latin typeface="Poppins"/>
              </a:rPr>
              <a:t>)      =    (</a:t>
            </a:r>
            <a:r>
              <a:rPr lang="en-IN" sz="2400" b="1" dirty="0" smtClean="0"/>
              <a:t>266.74</a:t>
            </a:r>
            <a:r>
              <a:rPr lang="en-IN" sz="2400" b="1" dirty="0" smtClean="0">
                <a:latin typeface="Poppins"/>
              </a:rPr>
              <a:t>)</a:t>
            </a:r>
            <a:endParaRPr lang="en-IN" sz="2400" b="1" dirty="0">
              <a:latin typeface="Poppi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9961" y="6206660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Poppins"/>
              </a:rPr>
              <a:t>16</a:t>
            </a:r>
            <a:endParaRPr lang="en-IN" b="1" dirty="0">
              <a:latin typeface="Poppi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9033" y="6212240"/>
            <a:ext cx="5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oppins"/>
              </a:rPr>
              <a:t> </a:t>
            </a:r>
            <a:r>
              <a:rPr lang="en-IN" b="1" dirty="0" smtClean="0">
                <a:latin typeface="Poppins"/>
              </a:rPr>
              <a:t>8</a:t>
            </a:r>
            <a:endParaRPr lang="en-IN" b="1" dirty="0">
              <a:latin typeface="Poppin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61167" y="4315709"/>
            <a:ext cx="0" cy="15095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24801" y="3785249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080136" y="3767752"/>
            <a:ext cx="0" cy="2007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83360" y="4530243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 0</a:t>
            </a:r>
            <a:r>
              <a:rPr lang="en-IN" sz="2000" b="1" dirty="0" smtClean="0"/>
              <a:t>10  110  110   </a:t>
            </a:r>
            <a:r>
              <a:rPr lang="en-IN" sz="2000" b="1" dirty="0"/>
              <a:t>.   </a:t>
            </a:r>
            <a:r>
              <a:rPr lang="en-IN" sz="2000" b="1" dirty="0" smtClean="0"/>
              <a:t>111  1</a:t>
            </a:r>
            <a:r>
              <a:rPr lang="en-IN" sz="2000" b="1" dirty="0" smtClean="0">
                <a:solidFill>
                  <a:srgbClr val="FF0000"/>
                </a:solidFill>
              </a:rPr>
              <a:t>00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Poppins"/>
              </a:rPr>
              <a:t>Binary Arithmetic</a:t>
            </a:r>
            <a:endParaRPr lang="en-IN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88" y="2160494"/>
            <a:ext cx="3939988" cy="377762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Binary Addition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Binary Subtraction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</a:t>
            </a:r>
            <a:r>
              <a:rPr lang="en-IN" dirty="0" smtClean="0">
                <a:solidFill>
                  <a:schemeClr val="tx1"/>
                </a:solidFill>
              </a:rPr>
              <a:t>Binary</a:t>
            </a:r>
            <a:r>
              <a:rPr lang="en-IN" dirty="0" smtClean="0">
                <a:solidFill>
                  <a:srgbClr val="FF0000"/>
                </a:solidFill>
              </a:rPr>
              <a:t>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Carry bit 1 is created only two 1s are added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Three 1s are added ,then sum is 1 and carry is 1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80084"/>
              </p:ext>
            </p:extLst>
          </p:nvPr>
        </p:nvGraphicFramePr>
        <p:xfrm>
          <a:off x="1725987" y="2743200"/>
          <a:ext cx="5000812" cy="27496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50203"/>
                <a:gridCol w="1250203"/>
                <a:gridCol w="1250203"/>
                <a:gridCol w="1250203"/>
              </a:tblGrid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Carry</a:t>
                      </a:r>
                      <a:endParaRPr lang="en-IN" sz="20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7375713" y="2880208"/>
            <a:ext cx="1048870" cy="1330283"/>
            <a:chOff x="8982636" y="2259106"/>
            <a:chExt cx="1048870" cy="1330283"/>
          </a:xfrm>
        </p:grpSpPr>
        <p:sp>
          <p:nvSpPr>
            <p:cNvPr id="24" name="TextBox 23"/>
            <p:cNvSpPr txBox="1"/>
            <p:nvPr/>
          </p:nvSpPr>
          <p:spPr>
            <a:xfrm>
              <a:off x="9090212" y="2259106"/>
              <a:ext cx="927847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 smtClean="0"/>
                <a:t>0 +</a:t>
              </a:r>
            </a:p>
            <a:p>
              <a:r>
                <a:rPr lang="en-IN" sz="2400" b="1" dirty="0" smtClean="0"/>
                <a:t>0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982636" y="3103550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103659" y="3127724"/>
              <a:ext cx="92784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 smtClean="0"/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063318" y="2880208"/>
            <a:ext cx="1048870" cy="1330283"/>
            <a:chOff x="8982636" y="2259106"/>
            <a:chExt cx="1048870" cy="1330283"/>
          </a:xfrm>
        </p:grpSpPr>
        <p:sp>
          <p:nvSpPr>
            <p:cNvPr id="36" name="TextBox 35"/>
            <p:cNvSpPr txBox="1"/>
            <p:nvPr/>
          </p:nvSpPr>
          <p:spPr>
            <a:xfrm>
              <a:off x="9090212" y="2259106"/>
              <a:ext cx="927847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 smtClean="0"/>
                <a:t>0 +</a:t>
              </a:r>
            </a:p>
            <a:p>
              <a:r>
                <a:rPr lang="en-IN" sz="2400" b="1" dirty="0"/>
                <a:t>1</a:t>
              </a:r>
              <a:endParaRPr lang="en-IN" sz="2400" b="1" dirty="0" smtClean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8982636" y="3103550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103659" y="3127724"/>
              <a:ext cx="92784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/>
                <a:t>1</a:t>
              </a:r>
              <a:endParaRPr lang="en-IN" sz="2400" b="1" dirty="0" smtClean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75713" y="4920949"/>
            <a:ext cx="1048870" cy="1330283"/>
            <a:chOff x="8982636" y="2259106"/>
            <a:chExt cx="1048870" cy="1330283"/>
          </a:xfrm>
        </p:grpSpPr>
        <p:sp>
          <p:nvSpPr>
            <p:cNvPr id="40" name="TextBox 39"/>
            <p:cNvSpPr txBox="1"/>
            <p:nvPr/>
          </p:nvSpPr>
          <p:spPr>
            <a:xfrm>
              <a:off x="9090212" y="2259106"/>
              <a:ext cx="927847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/>
                <a:t>1</a:t>
              </a:r>
              <a:r>
                <a:rPr lang="en-IN" sz="2400" b="1" dirty="0" smtClean="0"/>
                <a:t> +</a:t>
              </a:r>
            </a:p>
            <a:p>
              <a:r>
                <a:rPr lang="en-IN" sz="2400" b="1" dirty="0" smtClean="0"/>
                <a:t>0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982636" y="3103550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103659" y="3127724"/>
              <a:ext cx="92784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/>
                <a:t>1</a:t>
              </a:r>
              <a:endParaRPr lang="en-IN" sz="2400" b="1" dirty="0" smtClean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09530" y="4920949"/>
            <a:ext cx="1143000" cy="1330283"/>
            <a:chOff x="8928848" y="2259106"/>
            <a:chExt cx="1143000" cy="1330283"/>
          </a:xfrm>
        </p:grpSpPr>
        <p:sp>
          <p:nvSpPr>
            <p:cNvPr id="44" name="TextBox 43"/>
            <p:cNvSpPr txBox="1"/>
            <p:nvPr/>
          </p:nvSpPr>
          <p:spPr>
            <a:xfrm>
              <a:off x="9090212" y="2259106"/>
              <a:ext cx="927847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/>
                <a:t>1</a:t>
              </a:r>
              <a:r>
                <a:rPr lang="en-IN" sz="2400" b="1" dirty="0" smtClean="0"/>
                <a:t> +</a:t>
              </a:r>
            </a:p>
            <a:p>
              <a:r>
                <a:rPr lang="en-IN" sz="2400" b="1" dirty="0"/>
                <a:t>1</a:t>
              </a:r>
              <a:endParaRPr lang="en-IN" sz="2400" b="1" dirty="0" smtClean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982636" y="3103550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928848" y="3127724"/>
              <a:ext cx="11430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2400" b="1" dirty="0" smtClean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569389" y="3748826"/>
            <a:ext cx="1137910" cy="1809956"/>
            <a:chOff x="8947385" y="2259106"/>
            <a:chExt cx="1137910" cy="1202002"/>
          </a:xfrm>
        </p:grpSpPr>
        <p:sp>
          <p:nvSpPr>
            <p:cNvPr id="48" name="TextBox 47"/>
            <p:cNvSpPr txBox="1"/>
            <p:nvPr/>
          </p:nvSpPr>
          <p:spPr>
            <a:xfrm>
              <a:off x="9090212" y="2259106"/>
              <a:ext cx="927847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/>
                <a:t>1</a:t>
              </a:r>
              <a:r>
                <a:rPr lang="en-IN" sz="2400" b="1" dirty="0" smtClean="0"/>
                <a:t> +</a:t>
              </a:r>
            </a:p>
            <a:p>
              <a:r>
                <a:rPr lang="en-IN" sz="2400" b="1" dirty="0"/>
                <a:t>1</a:t>
              </a:r>
              <a:endParaRPr lang="en-IN" sz="2400" b="1" dirty="0" smtClean="0"/>
            </a:p>
            <a:p>
              <a:r>
                <a:rPr lang="en-IN" sz="2400" b="1" dirty="0"/>
                <a:t>1</a:t>
              </a:r>
              <a:endParaRPr lang="en-IN" sz="2400" b="1" dirty="0" smtClean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982636" y="3103550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947385" y="3154514"/>
              <a:ext cx="1137910" cy="3065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4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2400" b="1" dirty="0" smtClean="0"/>
                <a:t>1</a:t>
              </a:r>
            </a:p>
          </p:txBody>
        </p:sp>
      </p:grpSp>
      <p:sp>
        <p:nvSpPr>
          <p:cNvPr id="53" name="Oval 52"/>
          <p:cNvSpPr/>
          <p:nvPr/>
        </p:nvSpPr>
        <p:spPr>
          <a:xfrm>
            <a:off x="5849474" y="5020377"/>
            <a:ext cx="497538" cy="398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666520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: </a:t>
            </a:r>
            <a:r>
              <a:rPr lang="en-IN" sz="2000" b="1" dirty="0" smtClean="0">
                <a:solidFill>
                  <a:schemeClr val="tx1"/>
                </a:solidFill>
              </a:rPr>
              <a:t>Find sum of binary numbers 1011 and 1001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753505" y="2568818"/>
            <a:ext cx="1972837" cy="1990694"/>
            <a:chOff x="8914965" y="1781273"/>
            <a:chExt cx="1103094" cy="1990694"/>
          </a:xfrm>
        </p:grpSpPr>
        <p:sp>
          <p:nvSpPr>
            <p:cNvPr id="32" name="TextBox 31"/>
            <p:cNvSpPr txBox="1"/>
            <p:nvPr/>
          </p:nvSpPr>
          <p:spPr>
            <a:xfrm>
              <a:off x="9090212" y="2259106"/>
              <a:ext cx="927847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1 0 1 1 +</a:t>
              </a:r>
            </a:p>
            <a:p>
              <a:r>
                <a:rPr lang="en-IN" sz="2800" b="1" dirty="0" smtClean="0"/>
                <a:t>1 0 0 1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982636" y="3238020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14965" y="3248747"/>
              <a:ext cx="104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>
                  <a:solidFill>
                    <a:srgbClr val="FF0000"/>
                  </a:solidFill>
                </a:rPr>
                <a:t>1</a:t>
              </a:r>
              <a:r>
                <a:rPr lang="en-IN" sz="2800" b="1" dirty="0" smtClean="0"/>
                <a:t> 0 1 0 0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97279" y="1781273"/>
              <a:ext cx="60865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>
                  <a:solidFill>
                    <a:srgbClr val="FF0000"/>
                  </a:solidFill>
                </a:rPr>
                <a:t> 1 1</a:t>
              </a:r>
              <a:endParaRPr lang="en-IN" sz="28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349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666520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: </a:t>
            </a:r>
            <a:r>
              <a:rPr lang="en-IN" sz="2000" b="1" dirty="0" smtClean="0">
                <a:solidFill>
                  <a:schemeClr val="tx1"/>
                </a:solidFill>
              </a:rPr>
              <a:t>Find sum of binary numbers 110111 and 111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1258" y="2523431"/>
            <a:ext cx="2971105" cy="2173993"/>
            <a:chOff x="9090212" y="1735886"/>
            <a:chExt cx="1189432" cy="2173993"/>
          </a:xfrm>
        </p:grpSpPr>
        <p:sp>
          <p:nvSpPr>
            <p:cNvPr id="32" name="TextBox 31"/>
            <p:cNvSpPr txBox="1"/>
            <p:nvPr/>
          </p:nvSpPr>
          <p:spPr>
            <a:xfrm>
              <a:off x="9090212" y="2259106"/>
              <a:ext cx="118943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IN" sz="2800" b="1" dirty="0" smtClean="0"/>
                <a:t>1 1 0 1 1 1 +</a:t>
              </a:r>
            </a:p>
            <a:p>
              <a:pPr algn="ctr"/>
              <a:r>
                <a:rPr lang="en-IN" sz="2800" b="1" dirty="0" smtClean="0"/>
                <a:t>      1 1 1   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9214118" y="3318702"/>
              <a:ext cx="820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101280" y="3386659"/>
              <a:ext cx="104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IN" sz="2800" b="1" dirty="0" smtClean="0"/>
                <a:t>1 1 1 1 1 0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5233" y="1735886"/>
              <a:ext cx="7267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>
                  <a:solidFill>
                    <a:srgbClr val="FF0000"/>
                  </a:solidFill>
                </a:rPr>
                <a:t> 1 1 1</a:t>
              </a:r>
              <a:endParaRPr lang="en-IN" sz="28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603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7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</a:t>
            </a:r>
            <a:r>
              <a:rPr lang="en-IN" dirty="0" smtClean="0">
                <a:solidFill>
                  <a:schemeClr val="tx1"/>
                </a:solidFill>
              </a:rPr>
              <a:t>Binary</a:t>
            </a:r>
            <a:r>
              <a:rPr lang="en-IN" dirty="0" smtClean="0">
                <a:solidFill>
                  <a:srgbClr val="FF0000"/>
                </a:solidFill>
              </a:rPr>
              <a:t> Subtraction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Borrow bit 1 is created only 1 subtracted from 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36795"/>
              </p:ext>
            </p:extLst>
          </p:nvPr>
        </p:nvGraphicFramePr>
        <p:xfrm>
          <a:off x="3474104" y="2854197"/>
          <a:ext cx="5649728" cy="27496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12432"/>
                <a:gridCol w="1412432"/>
                <a:gridCol w="1412432"/>
                <a:gridCol w="1412432"/>
              </a:tblGrid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Difference</a:t>
                      </a:r>
                      <a:endParaRPr lang="en-IN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Borrow</a:t>
                      </a:r>
                      <a:endParaRPr lang="en-IN" sz="20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8171638" y="4036867"/>
            <a:ext cx="497538" cy="403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666520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: </a:t>
            </a:r>
            <a:r>
              <a:rPr lang="en-IN" sz="2000" b="1" dirty="0" smtClean="0">
                <a:solidFill>
                  <a:schemeClr val="tx1"/>
                </a:solidFill>
              </a:rPr>
              <a:t>Subtract 10101 from 11111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995564" y="3046651"/>
            <a:ext cx="2427229" cy="1512861"/>
            <a:chOff x="9050302" y="2259106"/>
            <a:chExt cx="1357162" cy="1512861"/>
          </a:xfrm>
        </p:grpSpPr>
        <p:sp>
          <p:nvSpPr>
            <p:cNvPr id="32" name="TextBox 31"/>
            <p:cNvSpPr txBox="1"/>
            <p:nvPr/>
          </p:nvSpPr>
          <p:spPr>
            <a:xfrm>
              <a:off x="9090212" y="2259106"/>
              <a:ext cx="131725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1 1 1 1 1 -</a:t>
              </a:r>
            </a:p>
            <a:p>
              <a:r>
                <a:rPr lang="en-IN" sz="2800" b="1" dirty="0" smtClean="0"/>
                <a:t>1 0 1 0 1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9050302" y="3238020"/>
              <a:ext cx="966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80382" y="3248747"/>
              <a:ext cx="104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0 1 </a:t>
              </a:r>
              <a:r>
                <a:rPr lang="en-IN" sz="2800" b="1" dirty="0"/>
                <a:t>0</a:t>
              </a:r>
              <a:r>
                <a:rPr lang="en-IN" sz="2800" b="1" dirty="0" smtClean="0"/>
                <a:t>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8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Poppins"/>
              </a:rPr>
              <a:t>MSD </a:t>
            </a:r>
            <a:r>
              <a:rPr lang="en-IN" dirty="0" smtClean="0">
                <a:solidFill>
                  <a:schemeClr val="tx1"/>
                </a:solidFill>
                <a:latin typeface="Poppins"/>
              </a:rPr>
              <a:t>&amp;</a:t>
            </a:r>
            <a:r>
              <a:rPr lang="en-IN" dirty="0" smtClean="0">
                <a:solidFill>
                  <a:srgbClr val="FF0000"/>
                </a:solidFill>
                <a:latin typeface="Poppins"/>
              </a:rPr>
              <a:t> LSD</a:t>
            </a:r>
            <a:endParaRPr lang="en-IN" dirty="0">
              <a:latin typeface="Poppi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8459"/>
            <a:ext cx="8915400" cy="4122763"/>
          </a:xfrm>
        </p:spPr>
        <p:txBody>
          <a:bodyPr numCol="1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MSD</a:t>
            </a:r>
            <a:r>
              <a:rPr lang="en-IN" sz="2000" b="1" dirty="0" smtClean="0"/>
              <a:t> : Left most digit of a number is called MSD</a:t>
            </a:r>
          </a:p>
          <a:p>
            <a:pPr marL="0" indent="0">
              <a:buNone/>
            </a:pPr>
            <a:r>
              <a:rPr lang="en-IN" sz="2000" b="1" dirty="0" smtClean="0"/>
              <a:t>		   ( Most Significant Digit ) 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>
                <a:solidFill>
                  <a:schemeClr val="tx1"/>
                </a:solidFill>
              </a:rPr>
              <a:t>LSD</a:t>
            </a:r>
            <a:r>
              <a:rPr lang="en-IN" sz="2000" b="1" dirty="0" smtClean="0"/>
              <a:t> : Right most digit of a number is called LSD</a:t>
            </a:r>
          </a:p>
          <a:p>
            <a:pPr marL="0" indent="0">
              <a:buNone/>
            </a:pPr>
            <a:r>
              <a:rPr lang="en-IN" sz="2000" b="1" dirty="0" smtClean="0"/>
              <a:t>		   ( Least Significant </a:t>
            </a:r>
            <a:r>
              <a:rPr lang="en-IN" sz="2000" b="1" dirty="0"/>
              <a:t>Digit ) </a:t>
            </a:r>
          </a:p>
          <a:p>
            <a:pPr marL="0" indent="0">
              <a:buNone/>
            </a:pPr>
            <a:endParaRPr lang="en-IN" sz="2000" b="1" dirty="0" smtClean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12" y="4210329"/>
            <a:ext cx="2286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666520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: </a:t>
            </a:r>
            <a:r>
              <a:rPr lang="en-IN" sz="2000" b="1" dirty="0" smtClean="0">
                <a:solidFill>
                  <a:schemeClr val="tx1"/>
                </a:solidFill>
              </a:rPr>
              <a:t>Subtract 011 from 101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995562" y="3046651"/>
            <a:ext cx="4982141" cy="1559027"/>
            <a:chOff x="9050302" y="2259106"/>
            <a:chExt cx="2785717" cy="1559027"/>
          </a:xfrm>
        </p:grpSpPr>
        <p:sp>
          <p:nvSpPr>
            <p:cNvPr id="32" name="TextBox 31"/>
            <p:cNvSpPr txBox="1"/>
            <p:nvPr/>
          </p:nvSpPr>
          <p:spPr>
            <a:xfrm>
              <a:off x="9090212" y="2259106"/>
              <a:ext cx="131725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1 0 1 -</a:t>
              </a:r>
            </a:p>
            <a:p>
              <a:r>
                <a:rPr lang="en-IN" sz="2800" b="1" dirty="0"/>
                <a:t>0</a:t>
              </a:r>
              <a:r>
                <a:rPr lang="en-IN" sz="2800" b="1" dirty="0" smtClean="0"/>
                <a:t> 1 1 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9050302" y="3238020"/>
              <a:ext cx="966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80382" y="3248747"/>
              <a:ext cx="104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0 1 </a:t>
              </a:r>
              <a:r>
                <a:rPr lang="en-IN" sz="2800" b="1" dirty="0"/>
                <a:t>0</a:t>
              </a:r>
              <a:r>
                <a:rPr lang="en-IN" sz="2800" b="1" dirty="0" smtClean="0"/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87149" y="2259106"/>
              <a:ext cx="1048870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/>
                <a:t>5</a:t>
              </a:r>
              <a:r>
                <a:rPr lang="en-IN" sz="2800" b="1" dirty="0" smtClean="0"/>
                <a:t> -</a:t>
              </a:r>
            </a:p>
            <a:p>
              <a:r>
                <a:rPr lang="en-IN" sz="2800" b="1" dirty="0" smtClean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87149" y="3294913"/>
              <a:ext cx="104887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2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6548718" y="3348317"/>
            <a:ext cx="125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62165" y="3778623"/>
            <a:ext cx="125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920318" y="4036292"/>
            <a:ext cx="968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8918" y="2576195"/>
            <a:ext cx="15934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IN" sz="2800" b="1" dirty="0" smtClean="0">
                <a:solidFill>
                  <a:srgbClr val="0070C0"/>
                </a:solidFill>
              </a:rPr>
              <a:t>0 2  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80386" y="3233212"/>
            <a:ext cx="285763" cy="18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666520"/>
          </a:xfrm>
        </p:spPr>
        <p:txBody>
          <a:bodyPr numCol="1">
            <a:norm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: </a:t>
            </a:r>
            <a:r>
              <a:rPr lang="en-IN" sz="2000" b="1" dirty="0" smtClean="0">
                <a:solidFill>
                  <a:schemeClr val="tx1"/>
                </a:solidFill>
              </a:rPr>
              <a:t>Subtract 10111 from 101000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71917" y="2524061"/>
            <a:ext cx="3250873" cy="3030529"/>
            <a:chOff x="8589769" y="781779"/>
            <a:chExt cx="1817695" cy="3030529"/>
          </a:xfrm>
        </p:grpSpPr>
        <p:sp>
          <p:nvSpPr>
            <p:cNvPr id="32" name="TextBox 31"/>
            <p:cNvSpPr txBox="1"/>
            <p:nvPr/>
          </p:nvSpPr>
          <p:spPr>
            <a:xfrm>
              <a:off x="9090212" y="2259106"/>
              <a:ext cx="131725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IN" sz="2800" b="1" dirty="0" smtClean="0"/>
                <a:t>1 0 1 0 0 0  -</a:t>
              </a:r>
            </a:p>
            <a:p>
              <a:pPr algn="ctr"/>
              <a:r>
                <a:rPr lang="en-IN" sz="2800" b="1" dirty="0" smtClean="0"/>
                <a:t>1 0 1 1 1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9230750" y="3238020"/>
              <a:ext cx="966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5410" y="3289088"/>
              <a:ext cx="1236847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IN" sz="2800" b="1" dirty="0" smtClean="0"/>
                <a:t> 0 1 0 </a:t>
              </a:r>
              <a:r>
                <a:rPr lang="en-IN" sz="2800" b="1" dirty="0"/>
                <a:t>0</a:t>
              </a:r>
              <a:r>
                <a:rPr lang="en-IN" sz="2800" b="1" dirty="0" smtClean="0"/>
                <a:t> 0 1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52559" y="1735886"/>
              <a:ext cx="89098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IN" sz="2800" b="1" dirty="0" smtClean="0"/>
                <a:t>0 2 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17967" y="1266547"/>
              <a:ext cx="89098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IN" sz="2800" b="1" dirty="0"/>
                <a:t>1</a:t>
              </a:r>
              <a:r>
                <a:rPr lang="en-IN" sz="2800" b="1" dirty="0" smtClean="0"/>
                <a:t> 2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3388" y="781779"/>
              <a:ext cx="89098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IN" sz="2800" b="1" dirty="0"/>
                <a:t>1</a:t>
              </a:r>
              <a:r>
                <a:rPr lang="en-IN" sz="2800" b="1" dirty="0" smtClean="0"/>
                <a:t> 2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89769" y="1710353"/>
              <a:ext cx="89098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IN" sz="2800" b="1" dirty="0" smtClean="0"/>
                <a:t>0 2  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5765413" y="4155141"/>
            <a:ext cx="285763" cy="18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94861" y="3645648"/>
            <a:ext cx="285763" cy="18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380624" y="3147252"/>
            <a:ext cx="285763" cy="18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75403" y="4179503"/>
            <a:ext cx="285763" cy="18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65413" y="3335511"/>
            <a:ext cx="0" cy="114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51176" y="2622176"/>
            <a:ext cx="0" cy="185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80624" y="2603916"/>
            <a:ext cx="0" cy="185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66387" y="2550035"/>
            <a:ext cx="0" cy="185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Poppins"/>
              </a:rPr>
              <a:t>Representation of Numbers</a:t>
            </a:r>
            <a:endParaRPr lang="en-IN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Numbers or integers represented in computer are</a:t>
            </a:r>
          </a:p>
          <a:p>
            <a:pPr lvl="1">
              <a:buFont typeface="Calibri" panose="020F0502020204030204" pitchFamily="34" charset="0"/>
              <a:buChar char="―"/>
            </a:pPr>
            <a:endParaRPr lang="en-IN" sz="2500" b="1" dirty="0" smtClean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Sign and Magnitude Representation ( SM )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1’s Compliment Representation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2’s Compliment Representation</a:t>
            </a:r>
            <a:endParaRPr lang="en-IN" sz="25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Sign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Magnitude</a:t>
            </a:r>
            <a:r>
              <a:rPr lang="en-IN" dirty="0" smtClean="0"/>
              <a:t>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4999"/>
            <a:ext cx="8915400" cy="4173071"/>
          </a:xfrm>
        </p:spPr>
        <p:txBody>
          <a:bodyPr numCol="1">
            <a:normAutofit/>
          </a:bodyPr>
          <a:lstStyle/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is used to represent 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signed numbers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consist of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sign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part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magnitude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part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Example :  - 32    +51   - 7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 Computer word size is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 byte 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(8 bit)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7</a:t>
            </a:r>
            <a:r>
              <a:rPr lang="en-IN" sz="2300" b="1" baseline="30000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bit 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(MSD) is used for representing sign of a number</a:t>
            </a:r>
            <a:endParaRPr lang="en-IN" sz="23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00261" y="3003176"/>
            <a:ext cx="8574998" cy="3151063"/>
            <a:chOff x="-816046" y="3119718"/>
            <a:chExt cx="8574998" cy="3151063"/>
          </a:xfrm>
        </p:grpSpPr>
        <p:sp>
          <p:nvSpPr>
            <p:cNvPr id="4" name="Rectangle 3"/>
            <p:cNvSpPr/>
            <p:nvPr/>
          </p:nvSpPr>
          <p:spPr>
            <a:xfrm>
              <a:off x="3792071" y="3119718"/>
              <a:ext cx="1411941" cy="658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04012" y="3119718"/>
              <a:ext cx="2433917" cy="658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6541" y="3240684"/>
              <a:ext cx="130436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3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Sign Part</a:t>
              </a:r>
              <a:endParaRPr lang="en-IN" sz="23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05717" y="3240684"/>
              <a:ext cx="235323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3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Magnitude Part</a:t>
              </a:r>
              <a:endParaRPr lang="en-IN" sz="23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08112" y="5824505"/>
              <a:ext cx="1980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3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Magnitude</a:t>
              </a:r>
              <a:endParaRPr lang="en-IN" sz="23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-816046" y="5824505"/>
              <a:ext cx="1980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3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  <a:endParaRPr lang="en-IN" sz="23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296488" y="4407285"/>
              <a:ext cx="844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MSD</a:t>
              </a:r>
              <a:endParaRPr lang="en-I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21524" y="4407284"/>
              <a:ext cx="844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SD</a:t>
              </a:r>
              <a:endParaRPr lang="en-I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87906" y="4623563"/>
            <a:ext cx="4834872" cy="493026"/>
            <a:chOff x="4504765" y="4957498"/>
            <a:chExt cx="4834872" cy="493026"/>
          </a:xfrm>
        </p:grpSpPr>
        <p:grpSp>
          <p:nvGrpSpPr>
            <p:cNvPr id="43" name="Group 42"/>
            <p:cNvGrpSpPr/>
            <p:nvPr/>
          </p:nvGrpSpPr>
          <p:grpSpPr>
            <a:xfrm>
              <a:off x="4504765" y="4957498"/>
              <a:ext cx="2420472" cy="493026"/>
              <a:chOff x="4504765" y="4957498"/>
              <a:chExt cx="2420472" cy="49302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04765" y="4961964"/>
                <a:ext cx="605118" cy="488560"/>
                <a:chOff x="3429000" y="4612341"/>
                <a:chExt cx="605118" cy="48856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109883" y="4961964"/>
                <a:ext cx="605118" cy="488560"/>
                <a:chOff x="3429000" y="4612341"/>
                <a:chExt cx="605118" cy="48856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715001" y="4957498"/>
                <a:ext cx="605118" cy="488560"/>
                <a:chOff x="3429000" y="4612341"/>
                <a:chExt cx="605118" cy="48856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320119" y="4957498"/>
                <a:ext cx="605118" cy="488560"/>
                <a:chOff x="3429000" y="4612341"/>
                <a:chExt cx="605118" cy="48856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6919165" y="4957498"/>
              <a:ext cx="2420472" cy="493026"/>
              <a:chOff x="4504765" y="4957498"/>
              <a:chExt cx="2420472" cy="49302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04765" y="4961964"/>
                <a:ext cx="605118" cy="488560"/>
                <a:chOff x="3429000" y="4612341"/>
                <a:chExt cx="605118" cy="48856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109883" y="4961964"/>
                <a:ext cx="605118" cy="488560"/>
                <a:chOff x="3429000" y="4612341"/>
                <a:chExt cx="605118" cy="48856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715001" y="4957498"/>
                <a:ext cx="605118" cy="488560"/>
                <a:chOff x="3429000" y="4612341"/>
                <a:chExt cx="605118" cy="48856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320119" y="4957498"/>
                <a:ext cx="605118" cy="488560"/>
                <a:chOff x="3429000" y="4612341"/>
                <a:chExt cx="605118" cy="48856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429000" y="4612341"/>
                  <a:ext cx="605118" cy="484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449171" y="4639236"/>
                  <a:ext cx="5647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N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58" name="Right Brace 57"/>
          <p:cNvSpPr/>
          <p:nvPr/>
        </p:nvSpPr>
        <p:spPr>
          <a:xfrm rot="5400000">
            <a:off x="6567530" y="3437067"/>
            <a:ext cx="494187" cy="39877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90465" y="5183826"/>
            <a:ext cx="0" cy="49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4999"/>
            <a:ext cx="8915400" cy="4173071"/>
          </a:xfrm>
        </p:spPr>
        <p:txBody>
          <a:bodyPr numCol="1">
            <a:normAutofit/>
          </a:bodyPr>
          <a:lstStyle/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If 7</a:t>
            </a:r>
            <a:r>
              <a:rPr lang="en-IN" sz="2300" b="1" baseline="30000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bit is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Zero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, it indicate the number is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+</a:t>
            </a:r>
            <a:r>
              <a:rPr lang="en-IN" sz="2300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ve</a:t>
            </a:r>
            <a:endParaRPr lang="en-IN" sz="2300" b="1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IN" sz="23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If 7</a:t>
            </a:r>
            <a:r>
              <a:rPr lang="en-IN" sz="23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en-IN" sz="23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bit is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One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, </a:t>
            </a:r>
            <a:r>
              <a:rPr lang="en-IN" sz="2300" b="1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indicate the number is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-</a:t>
            </a:r>
            <a:r>
              <a:rPr lang="en-IN" sz="2300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ve</a:t>
            </a:r>
            <a:endParaRPr lang="en-IN" sz="2300" b="1" dirty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3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7435" y="3574692"/>
            <a:ext cx="4834872" cy="2532413"/>
            <a:chOff x="1667435" y="3574692"/>
            <a:chExt cx="4834872" cy="2532413"/>
          </a:xfrm>
        </p:grpSpPr>
        <p:grpSp>
          <p:nvGrpSpPr>
            <p:cNvPr id="6" name="Group 5"/>
            <p:cNvGrpSpPr/>
            <p:nvPr/>
          </p:nvGrpSpPr>
          <p:grpSpPr>
            <a:xfrm>
              <a:off x="1667435" y="3574692"/>
              <a:ext cx="4834872" cy="1054451"/>
              <a:chOff x="4087906" y="4623563"/>
              <a:chExt cx="4834872" cy="105445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087906" y="4623563"/>
                <a:ext cx="4834872" cy="493026"/>
                <a:chOff x="4504765" y="4957498"/>
                <a:chExt cx="4834872" cy="493026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504765" y="4957498"/>
                  <a:ext cx="2420472" cy="493026"/>
                  <a:chOff x="4504765" y="4957498"/>
                  <a:chExt cx="2420472" cy="493026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504765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09883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715001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6320119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6919165" y="4957498"/>
                  <a:ext cx="2420472" cy="493026"/>
                  <a:chOff x="4504765" y="4957498"/>
                  <a:chExt cx="2420472" cy="49302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4504765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5109883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5715001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6320119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58" name="Right Brace 57"/>
              <p:cNvSpPr/>
              <p:nvPr/>
            </p:nvSpPr>
            <p:spPr>
              <a:xfrm rot="5400000">
                <a:off x="6567530" y="3437067"/>
                <a:ext cx="494187" cy="398770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4390465" y="5183826"/>
                <a:ext cx="0" cy="49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818714" y="4696380"/>
              <a:ext cx="302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endParaRPr lang="en-IN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42872" y="4696380"/>
              <a:ext cx="302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IN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25965" y="5583885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+5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857999" y="3572551"/>
            <a:ext cx="4834872" cy="2532413"/>
            <a:chOff x="1667435" y="3574692"/>
            <a:chExt cx="4834872" cy="2532413"/>
          </a:xfrm>
        </p:grpSpPr>
        <p:grpSp>
          <p:nvGrpSpPr>
            <p:cNvPr id="97" name="Group 96"/>
            <p:cNvGrpSpPr/>
            <p:nvPr/>
          </p:nvGrpSpPr>
          <p:grpSpPr>
            <a:xfrm>
              <a:off x="1667435" y="3574692"/>
              <a:ext cx="4834872" cy="1054451"/>
              <a:chOff x="4087906" y="4623563"/>
              <a:chExt cx="4834872" cy="105445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087906" y="4623563"/>
                <a:ext cx="4834872" cy="493026"/>
                <a:chOff x="4504765" y="4957498"/>
                <a:chExt cx="4834872" cy="493026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4504765" y="4957498"/>
                  <a:ext cx="2420472" cy="493026"/>
                  <a:chOff x="4504765" y="4957498"/>
                  <a:chExt cx="2420472" cy="493026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4504765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5109883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715001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6320119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19165" y="4957498"/>
                  <a:ext cx="2420472" cy="493026"/>
                  <a:chOff x="4504765" y="4957498"/>
                  <a:chExt cx="2420472" cy="493026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4504765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5109883" y="4961964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5715001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6320119" y="4957498"/>
                    <a:ext cx="605118" cy="488560"/>
                    <a:chOff x="3429000" y="4612341"/>
                    <a:chExt cx="605118" cy="488560"/>
                  </a:xfrm>
                </p:grpSpPr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3429000" y="4612341"/>
                      <a:ext cx="605118" cy="48409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3449171" y="4639236"/>
                      <a:ext cx="5647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02" name="Right Brace 101"/>
              <p:cNvSpPr/>
              <p:nvPr/>
            </p:nvSpPr>
            <p:spPr>
              <a:xfrm rot="5400000">
                <a:off x="6567530" y="3437067"/>
                <a:ext cx="494187" cy="398770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>
                <a:off x="4390465" y="5183826"/>
                <a:ext cx="0" cy="49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1818714" y="4602251"/>
              <a:ext cx="302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endParaRPr lang="en-IN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42872" y="4696380"/>
              <a:ext cx="302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IN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25965" y="5583885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1’s Compliment </a:t>
            </a:r>
            <a:r>
              <a:rPr lang="en-IN" dirty="0" smtClean="0"/>
              <a:t>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4999"/>
            <a:ext cx="8915400" cy="4173071"/>
          </a:xfrm>
        </p:spPr>
        <p:txBody>
          <a:bodyPr numCol="1">
            <a:normAutofit/>
          </a:bodyPr>
          <a:lstStyle/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Another method of representing Negative numbers</a:t>
            </a:r>
            <a:endParaRPr lang="en-IN" sz="2300" b="1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-</a:t>
            </a:r>
            <a:r>
              <a:rPr lang="en-IN" sz="23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ve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number indicate its compliment</a:t>
            </a:r>
            <a:endParaRPr lang="en-IN" sz="2300" b="1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792070" y="3124823"/>
            <a:ext cx="6508377" cy="523220"/>
            <a:chOff x="1667435" y="3555129"/>
            <a:chExt cx="6508377" cy="523220"/>
          </a:xfrm>
        </p:grpSpPr>
        <p:grpSp>
          <p:nvGrpSpPr>
            <p:cNvPr id="69" name="Group 68"/>
            <p:cNvGrpSpPr/>
            <p:nvPr/>
          </p:nvGrpSpPr>
          <p:grpSpPr>
            <a:xfrm>
              <a:off x="1667435" y="3574692"/>
              <a:ext cx="4834872" cy="493026"/>
              <a:chOff x="4504765" y="4957498"/>
              <a:chExt cx="4834872" cy="49302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5047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73" name="Group 72"/>
              <p:cNvGrpSpPr/>
              <p:nvPr/>
            </p:nvGrpSpPr>
            <p:grpSpPr>
              <a:xfrm>
                <a:off x="69191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68" name="TextBox 67"/>
            <p:cNvSpPr txBox="1"/>
            <p:nvPr/>
          </p:nvSpPr>
          <p:spPr>
            <a:xfrm>
              <a:off x="7218036" y="3555129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+5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794579" y="4872941"/>
            <a:ext cx="6508377" cy="523220"/>
            <a:chOff x="1667435" y="3555129"/>
            <a:chExt cx="6508377" cy="523220"/>
          </a:xfrm>
        </p:grpSpPr>
        <p:grpSp>
          <p:nvGrpSpPr>
            <p:cNvPr id="99" name="Group 98"/>
            <p:cNvGrpSpPr/>
            <p:nvPr/>
          </p:nvGrpSpPr>
          <p:grpSpPr>
            <a:xfrm>
              <a:off x="1667435" y="3574692"/>
              <a:ext cx="4834872" cy="493026"/>
              <a:chOff x="4504765" y="4957498"/>
              <a:chExt cx="4834872" cy="49302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5047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69191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00" name="TextBox 99"/>
            <p:cNvSpPr txBox="1"/>
            <p:nvPr/>
          </p:nvSpPr>
          <p:spPr>
            <a:xfrm>
              <a:off x="7218036" y="3555129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587253" y="3991534"/>
            <a:ext cx="0" cy="47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9200" y="3960199"/>
            <a:ext cx="233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1’s Compliment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Binary</a:t>
            </a:r>
            <a:r>
              <a:rPr lang="en-IN" dirty="0" smtClean="0"/>
              <a:t> </a:t>
            </a:r>
            <a:r>
              <a:rPr lang="en-IN" dirty="0"/>
              <a:t>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000" b="1" dirty="0" smtClean="0"/>
              <a:t>Base : 2</a:t>
            </a:r>
          </a:p>
          <a:p>
            <a:r>
              <a:rPr lang="en-IN" sz="2000" b="1" dirty="0" smtClean="0"/>
              <a:t>Symbols : 0  1</a:t>
            </a:r>
          </a:p>
          <a:p>
            <a:r>
              <a:rPr lang="en-IN" sz="2000" b="1" dirty="0" smtClean="0"/>
              <a:t>Also called BIT </a:t>
            </a:r>
          </a:p>
          <a:p>
            <a:endParaRPr lang="en-IN" sz="2000" b="1" dirty="0"/>
          </a:p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(1101)</a:t>
            </a:r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22377" y="3939989"/>
            <a:ext cx="3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70" y="2725272"/>
            <a:ext cx="3503612" cy="203682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535271" y="1976719"/>
            <a:ext cx="0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79" y="2765613"/>
            <a:ext cx="510988" cy="2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’s Compliment </a:t>
            </a:r>
            <a:r>
              <a:rPr lang="en-IN" dirty="0" smtClean="0"/>
              <a:t>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4999"/>
            <a:ext cx="8915400" cy="4173071"/>
          </a:xfrm>
        </p:spPr>
        <p:txBody>
          <a:bodyPr numCol="1">
            <a:normAutofit/>
          </a:bodyPr>
          <a:lstStyle/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Another method of representing Negative numbers</a:t>
            </a:r>
            <a:endParaRPr lang="en-IN" sz="2300" b="1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Just add 1 with  1’s compliment</a:t>
            </a:r>
            <a:endParaRPr lang="en-IN" sz="2300" b="1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862467" y="2960810"/>
            <a:ext cx="6551878" cy="2962163"/>
            <a:chOff x="1667435" y="3535566"/>
            <a:chExt cx="6551878" cy="2962163"/>
          </a:xfrm>
        </p:grpSpPr>
        <p:grpSp>
          <p:nvGrpSpPr>
            <p:cNvPr id="69" name="Group 68"/>
            <p:cNvGrpSpPr/>
            <p:nvPr/>
          </p:nvGrpSpPr>
          <p:grpSpPr>
            <a:xfrm>
              <a:off x="1667435" y="3574692"/>
              <a:ext cx="4834872" cy="493026"/>
              <a:chOff x="4504765" y="4957498"/>
              <a:chExt cx="4834872" cy="49302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5047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73" name="Group 72"/>
              <p:cNvGrpSpPr/>
              <p:nvPr/>
            </p:nvGrpSpPr>
            <p:grpSpPr>
              <a:xfrm>
                <a:off x="69191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68" name="TextBox 67"/>
            <p:cNvSpPr txBox="1"/>
            <p:nvPr/>
          </p:nvSpPr>
          <p:spPr>
            <a:xfrm>
              <a:off x="7261537" y="3535566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+5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20860" y="5273252"/>
              <a:ext cx="95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218036" y="5974509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-5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62467" y="4054532"/>
            <a:ext cx="6508377" cy="523220"/>
            <a:chOff x="1667435" y="3555129"/>
            <a:chExt cx="6508377" cy="523220"/>
          </a:xfrm>
        </p:grpSpPr>
        <p:grpSp>
          <p:nvGrpSpPr>
            <p:cNvPr id="99" name="Group 98"/>
            <p:cNvGrpSpPr/>
            <p:nvPr/>
          </p:nvGrpSpPr>
          <p:grpSpPr>
            <a:xfrm>
              <a:off x="1667435" y="3574692"/>
              <a:ext cx="4834872" cy="493026"/>
              <a:chOff x="4504765" y="4957498"/>
              <a:chExt cx="4834872" cy="49302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5047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69191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00" name="TextBox 99"/>
            <p:cNvSpPr txBox="1"/>
            <p:nvPr/>
          </p:nvSpPr>
          <p:spPr>
            <a:xfrm>
              <a:off x="7218036" y="3555129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6257" y="3628480"/>
            <a:ext cx="4147440" cy="959418"/>
            <a:chOff x="1439813" y="3870511"/>
            <a:chExt cx="4147440" cy="95941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587253" y="3870511"/>
              <a:ext cx="0" cy="339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39813" y="4368264"/>
              <a:ext cx="233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1’s Compliment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62467" y="4577105"/>
            <a:ext cx="7509654" cy="1277309"/>
            <a:chOff x="1667435" y="2790409"/>
            <a:chExt cx="7509654" cy="1277309"/>
          </a:xfrm>
        </p:grpSpPr>
        <p:grpSp>
          <p:nvGrpSpPr>
            <p:cNvPr id="70" name="Group 69"/>
            <p:cNvGrpSpPr/>
            <p:nvPr/>
          </p:nvGrpSpPr>
          <p:grpSpPr>
            <a:xfrm>
              <a:off x="1667435" y="3574692"/>
              <a:ext cx="4834872" cy="493026"/>
              <a:chOff x="4504765" y="4957498"/>
              <a:chExt cx="4834872" cy="493026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5047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6919165" y="4957498"/>
                <a:ext cx="2420472" cy="493026"/>
                <a:chOff x="4504765" y="4957498"/>
                <a:chExt cx="2420472" cy="493026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4504765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5109883" y="4961964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5715001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6320119" y="4957498"/>
                  <a:ext cx="605118" cy="488560"/>
                  <a:chOff x="3429000" y="4612341"/>
                  <a:chExt cx="605118" cy="488560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3429000" y="4612341"/>
                    <a:ext cx="605118" cy="484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449171" y="4639236"/>
                    <a:ext cx="5647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IN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71" name="TextBox 70"/>
            <p:cNvSpPr txBox="1"/>
            <p:nvPr/>
          </p:nvSpPr>
          <p:spPr>
            <a:xfrm>
              <a:off x="8219313" y="2790409"/>
              <a:ext cx="957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40115" y="4848538"/>
            <a:ext cx="4123582" cy="1013733"/>
            <a:chOff x="1463671" y="3803276"/>
            <a:chExt cx="4123582" cy="1013733"/>
          </a:xfrm>
        </p:grpSpPr>
        <p:cxnSp>
          <p:nvCxnSpPr>
            <p:cNvPr id="154" name="Straight Arrow Connector 153"/>
            <p:cNvCxnSpPr/>
            <p:nvPr/>
          </p:nvCxnSpPr>
          <p:spPr>
            <a:xfrm>
              <a:off x="5587253" y="3803276"/>
              <a:ext cx="0" cy="339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463671" y="4355344"/>
              <a:ext cx="233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I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’s Compliment</a:t>
              </a:r>
              <a:endParaRPr lang="en-I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200" dirty="0" smtClean="0">
                <a:solidFill>
                  <a:schemeClr val="tx1"/>
                </a:solidFill>
                <a:latin typeface="Poppins"/>
              </a:rPr>
              <a:t>Representation of Characters</a:t>
            </a:r>
            <a:endParaRPr lang="en-IN" sz="5200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30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Symbolic way to represent characters in computers are called character representation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ASCII	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EBCDIC	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ISCII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Unicode</a:t>
            </a:r>
            <a:endParaRPr lang="en-IN" sz="23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2247"/>
            <a:ext cx="8915400" cy="4337916"/>
          </a:xfrm>
        </p:spPr>
        <p:txBody>
          <a:bodyPr numCol="1">
            <a:normAutofit/>
          </a:bodyPr>
          <a:lstStyle/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ASCII</a:t>
            </a:r>
          </a:p>
          <a:p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American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Standard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Code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for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Information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interchange 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7 bit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to represent a character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Example :    A             97    ( 1 1 0 0 0 0 1 )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can represent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128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characters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     =  128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0599" y="3254188"/>
            <a:ext cx="53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9718" y="4155140"/>
            <a:ext cx="3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ASCII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9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2247"/>
            <a:ext cx="8915400" cy="4337916"/>
          </a:xfrm>
        </p:spPr>
        <p:txBody>
          <a:bodyPr numCol="1">
            <a:normAutofit/>
          </a:bodyPr>
          <a:lstStyle/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EBCDIC</a:t>
            </a:r>
          </a:p>
          <a:p>
            <a:pPr marL="342900" lvl="1" indent="-342900"/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Extended </a:t>
            </a:r>
            <a:r>
              <a:rPr lang="en-IN" sz="23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Binary Coded Decimal Interchange Code </a:t>
            </a:r>
            <a:endParaRPr lang="en-IN" sz="2300" b="1" dirty="0" smtClean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Similar to ASCII</a:t>
            </a:r>
            <a:endParaRPr lang="en-IN" sz="2300" b="1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8 bit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to represent a character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can represent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256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characters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     =  256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6271" y="4168589"/>
            <a:ext cx="3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EBCDIC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3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2247"/>
            <a:ext cx="8915400" cy="4337916"/>
          </a:xfrm>
        </p:spPr>
        <p:txBody>
          <a:bodyPr numCol="1">
            <a:normAutofit/>
          </a:bodyPr>
          <a:lstStyle/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ISCII</a:t>
            </a:r>
          </a:p>
          <a:p>
            <a:pPr marL="342900" lvl="1" indent="-342900"/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Indian Standard Code 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Information Interchange</a:t>
            </a:r>
          </a:p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Indian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Script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ode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for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Information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Interchange</a:t>
            </a:r>
            <a:endParaRPr lang="en-IN" sz="2300" b="1" dirty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 </a:t>
            </a:r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8 bit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to represent a character</a:t>
            </a:r>
          </a:p>
          <a:p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can be used to represent various writing system of </a:t>
            </a:r>
            <a:r>
              <a:rPr lang="en-IN" sz="23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india</a:t>
            </a:r>
            <a:endParaRPr lang="en-IN" sz="2300" b="1" dirty="0" smtClean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300" b="1" dirty="0" smtClean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ISCII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0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2247"/>
            <a:ext cx="8915400" cy="4337916"/>
          </a:xfrm>
        </p:spPr>
        <p:txBody>
          <a:bodyPr numCol="1">
            <a:normAutofit/>
          </a:bodyPr>
          <a:lstStyle/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Unicode</a:t>
            </a:r>
          </a:p>
          <a:p>
            <a:pPr marL="342900" lvl="1" indent="-342900"/>
            <a:r>
              <a:rPr lang="en-IN" sz="23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16 bit </a:t>
            </a:r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Code represent up to 65,536 characters</a:t>
            </a:r>
          </a:p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Used to represent almost all written languages of the world</a:t>
            </a:r>
          </a:p>
          <a:p>
            <a:pPr marL="342900" lvl="1" indent="-342900"/>
            <a:r>
              <a:rPr lang="en-IN" sz="23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Now a days Unicode represent more than 16 bit codes</a:t>
            </a:r>
          </a:p>
          <a:p>
            <a:pPr marL="0" indent="0">
              <a:buNone/>
            </a:pPr>
            <a:endParaRPr lang="en-IN" sz="2300" b="1" dirty="0" smtClean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Unicode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3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200" dirty="0" smtClean="0">
                <a:solidFill>
                  <a:schemeClr val="tx1"/>
                </a:solidFill>
                <a:latin typeface="Poppins"/>
              </a:rPr>
              <a:t>Boolean Algebra</a:t>
            </a:r>
            <a:endParaRPr lang="en-IN" sz="5200" dirty="0">
              <a:solidFill>
                <a:schemeClr val="tx1"/>
              </a:solidFill>
              <a:latin typeface="Poppi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-  Binary</a:t>
            </a:r>
            <a:r>
              <a:rPr lang="en-IN" dirty="0" smtClean="0"/>
              <a:t> </a:t>
            </a:r>
            <a:r>
              <a:rPr lang="en-IN" dirty="0"/>
              <a:t>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2577"/>
            <a:ext cx="8915400" cy="3777622"/>
          </a:xfrm>
        </p:spPr>
        <p:txBody>
          <a:bodyPr numCol="2">
            <a:normAutofit/>
          </a:bodyPr>
          <a:lstStyle/>
          <a:p>
            <a:r>
              <a:rPr lang="en-IN" sz="2000" b="1" dirty="0" err="1" smtClean="0"/>
              <a:t>Eg</a:t>
            </a:r>
            <a:r>
              <a:rPr lang="en-IN" sz="2000" b="1" dirty="0" smtClean="0"/>
              <a:t> : (1101.11)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Position Representation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58553" y="2151530"/>
            <a:ext cx="3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1" y="3356210"/>
            <a:ext cx="5843400" cy="2299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8" y="3347951"/>
            <a:ext cx="510988" cy="2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Boolean Algebra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form of mathematics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deals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statements and their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have only two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values: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(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operation performed by Boolean values are called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operations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operations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gate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physical device that perform logical operations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implemented using diodes and transistors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Boolean Operations and logical gates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basic Boolean operations in Boolean algebra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		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	Logical Addition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 	 	Logical Multiplication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 	 	Logical Negation</a:t>
            </a:r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Logical 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operation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addition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symbol  used for this operation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+ B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as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OR B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 table :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All possible operations and results )</a:t>
            </a: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54792"/>
              </p:ext>
            </p:extLst>
          </p:nvPr>
        </p:nvGraphicFramePr>
        <p:xfrm>
          <a:off x="3148108" y="4000749"/>
          <a:ext cx="728681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682"/>
                <a:gridCol w="2081931"/>
                <a:gridCol w="3231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A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r>
                        <a:rPr lang="en-IN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= A + B    (A OR B)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9060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Gate</a:t>
            </a: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 Circuit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58" y="702732"/>
            <a:ext cx="3157257" cy="1262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01" y="1983622"/>
            <a:ext cx="3645970" cy="27138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2661" y="5228804"/>
            <a:ext cx="81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 If any one of the input is true, the total output is true ”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Logical 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operation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Multiplication</a:t>
            </a:r>
          </a:p>
          <a:p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Dot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 used for this operation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. B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as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AND B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 table :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All possible operations and results )</a:t>
            </a: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72495"/>
              </p:ext>
            </p:extLst>
          </p:nvPr>
        </p:nvGraphicFramePr>
        <p:xfrm>
          <a:off x="3148108" y="4000749"/>
          <a:ext cx="728681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682"/>
                <a:gridCol w="2081931"/>
                <a:gridCol w="3231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A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r>
                        <a:rPr lang="en-IN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= A . B    (A AND B)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9060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Gate</a:t>
            </a: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 Circuit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2661" y="5228804"/>
            <a:ext cx="81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 If both of the input is true, the total output is true ”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69" y="864640"/>
            <a:ext cx="3112084" cy="1286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94" y="2277493"/>
            <a:ext cx="3990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Logical NOT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22694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operation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</a:t>
            </a:r>
            <a:r>
              <a:rPr lang="en-I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Nagation</a:t>
            </a:r>
            <a:endParaRPr lang="en-I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over bar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used for this operation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as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NOT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 table :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All possible operations and results )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20580"/>
              </p:ext>
            </p:extLst>
          </p:nvPr>
        </p:nvGraphicFramePr>
        <p:xfrm>
          <a:off x="3148108" y="4000749"/>
          <a:ext cx="385353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342"/>
                <a:gridCol w="1978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A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 =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998695" y="2944907"/>
            <a:ext cx="2420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9036" y="2554942"/>
            <a:ext cx="2420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18411" y="4074460"/>
            <a:ext cx="242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592925" y="5558121"/>
            <a:ext cx="8915400" cy="80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inverter</a:t>
            </a: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9060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Gate</a:t>
            </a: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 Circuit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2661" y="5228804"/>
            <a:ext cx="81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 output give the complement of input”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22" y="990604"/>
            <a:ext cx="2005155" cy="1086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1211" y="1302833"/>
            <a:ext cx="4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1524" y="1302833"/>
            <a:ext cx="113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 =  A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833175" y="1343174"/>
            <a:ext cx="2973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1"/>
          <a:stretch/>
        </p:blipFill>
        <p:spPr>
          <a:xfrm>
            <a:off x="6007449" y="1971522"/>
            <a:ext cx="2825726" cy="2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Principle of Duality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86753"/>
            <a:ext cx="8915400" cy="4840941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Boolean relation can be written to another Boolean relation by changing each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operation to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operation vice versa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A ( B </a:t>
            </a:r>
            <a:r>
              <a:rPr lang="en-I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) = AB </a:t>
            </a:r>
            <a:r>
              <a:rPr lang="en-I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</a:t>
            </a: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statement is true for an expression, then it is also true for the dual of the expression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4207692"/>
            <a:ext cx="3880130" cy="24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3908</Words>
  <Application>Microsoft Office PowerPoint</Application>
  <PresentationFormat>Widescreen</PresentationFormat>
  <Paragraphs>1669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8" baseType="lpstr">
      <vt:lpstr>Arial</vt:lpstr>
      <vt:lpstr>Calibri</vt:lpstr>
      <vt:lpstr>Cambria</vt:lpstr>
      <vt:lpstr>Century Gothic</vt:lpstr>
      <vt:lpstr>Poppins</vt:lpstr>
      <vt:lpstr>Wingdings</vt:lpstr>
      <vt:lpstr>Wingdings 3</vt:lpstr>
      <vt:lpstr>Wisp</vt:lpstr>
      <vt:lpstr>Data Representation &amp; Boolean Algebra</vt:lpstr>
      <vt:lpstr>PowerPoint Presentation</vt:lpstr>
      <vt:lpstr>Number system</vt:lpstr>
      <vt:lpstr>Different types of Number system</vt:lpstr>
      <vt:lpstr>Base / Radix</vt:lpstr>
      <vt:lpstr>PowerPoint Presentation</vt:lpstr>
      <vt:lpstr>MSD &amp; LSD</vt:lpstr>
      <vt:lpstr>-  Binary Number system</vt:lpstr>
      <vt:lpstr>-  Binary Number system</vt:lpstr>
      <vt:lpstr>-  Octal Number system</vt:lpstr>
      <vt:lpstr>-  Octal Number system</vt:lpstr>
      <vt:lpstr>- Decimal Number system</vt:lpstr>
      <vt:lpstr>- Decimal Number system</vt:lpstr>
      <vt:lpstr>- Hexadecimal Number system</vt:lpstr>
      <vt:lpstr>- Hexadecimal Number system</vt:lpstr>
      <vt:lpstr>Number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Conversion  Lets Starts…</vt:lpstr>
      <vt:lpstr>-  Binary to Decimal Conversion</vt:lpstr>
      <vt:lpstr>-  Binary to Decimal Conversion</vt:lpstr>
      <vt:lpstr>PowerPoint Presentation</vt:lpstr>
      <vt:lpstr>-  Octal to Decimal Conversion</vt:lpstr>
      <vt:lpstr>-  Octal to Decimal Conversion</vt:lpstr>
      <vt:lpstr>PowerPoint Presentation</vt:lpstr>
      <vt:lpstr>-  Hexadecimal to Decimal Conversion</vt:lpstr>
      <vt:lpstr>-  Hexadecimal to Decimal Conversion</vt:lpstr>
      <vt:lpstr>PowerPoint Presentation</vt:lpstr>
      <vt:lpstr>-  Decimal to Binary Conversion</vt:lpstr>
      <vt:lpstr>-  Decimal to Binary Conversion</vt:lpstr>
      <vt:lpstr>-  Decimal to Binary Conversion</vt:lpstr>
      <vt:lpstr>PowerPoint Presentation</vt:lpstr>
      <vt:lpstr>-  Decimal to Octal Conversion</vt:lpstr>
      <vt:lpstr>-  Decimal to Octal Conversion</vt:lpstr>
      <vt:lpstr>-  Decimal to Octal Conversion</vt:lpstr>
      <vt:lpstr>PowerPoint Presentation</vt:lpstr>
      <vt:lpstr>-  Decimal to Hexadecimal Conversion</vt:lpstr>
      <vt:lpstr>-  Decimal to Hexadecimal Conversion</vt:lpstr>
      <vt:lpstr>-  Decimal to Hexadecimal Conversion</vt:lpstr>
      <vt:lpstr>PowerPoint Presentation</vt:lpstr>
      <vt:lpstr>-  Octal to Binary Conversion</vt:lpstr>
      <vt:lpstr>-  Octal to Binary Conversion</vt:lpstr>
      <vt:lpstr>PowerPoint Presentation</vt:lpstr>
      <vt:lpstr>-  Hexadecimal to Binary Conversion</vt:lpstr>
      <vt:lpstr>-  Hexadecimal to Binary Conversion</vt:lpstr>
      <vt:lpstr>PowerPoint Presentation</vt:lpstr>
      <vt:lpstr>-  Binary to Octal Conversion</vt:lpstr>
      <vt:lpstr>-  Binary to Octal Conversion</vt:lpstr>
      <vt:lpstr>PowerPoint Presentation</vt:lpstr>
      <vt:lpstr>-  Binary to Hexadecimal Conversion</vt:lpstr>
      <vt:lpstr>-  Binary to Hexadecimal Conversion</vt:lpstr>
      <vt:lpstr>PowerPoint Presentation</vt:lpstr>
      <vt:lpstr>-  Octal to Hexadecimal Conversion</vt:lpstr>
      <vt:lpstr>PowerPoint Presentation</vt:lpstr>
      <vt:lpstr>-  Hexadecimal to Octal Conversion</vt:lpstr>
      <vt:lpstr>PowerPoint Presentation</vt:lpstr>
      <vt:lpstr>Binary Arithmetic</vt:lpstr>
      <vt:lpstr>PowerPoint Presentation</vt:lpstr>
      <vt:lpstr>-  Binary Addition</vt:lpstr>
      <vt:lpstr>PowerPoint Presentation</vt:lpstr>
      <vt:lpstr>PowerPoint Presentation</vt:lpstr>
      <vt:lpstr>PowerPoint Presentation</vt:lpstr>
      <vt:lpstr>-  Binary Subtraction</vt:lpstr>
      <vt:lpstr>PowerPoint Presentation</vt:lpstr>
      <vt:lpstr>PowerPoint Presentation</vt:lpstr>
      <vt:lpstr>PowerPoint Presentation</vt:lpstr>
      <vt:lpstr>PowerPoint Presentation</vt:lpstr>
      <vt:lpstr>Representation of Numbers</vt:lpstr>
      <vt:lpstr>PowerPoint Presentation</vt:lpstr>
      <vt:lpstr>-  Sign and Magnitude Representation</vt:lpstr>
      <vt:lpstr>PowerPoint Presentation</vt:lpstr>
      <vt:lpstr>PowerPoint Presentation</vt:lpstr>
      <vt:lpstr>-  1’s Compliment Representation</vt:lpstr>
      <vt:lpstr>PowerPoint Presentation</vt:lpstr>
      <vt:lpstr>-  2’s Compliment Representation</vt:lpstr>
      <vt:lpstr>PowerPoint Presentation</vt:lpstr>
      <vt:lpstr>Representation of Characters</vt:lpstr>
      <vt:lpstr>PowerPoint Presentation</vt:lpstr>
      <vt:lpstr>ASCII</vt:lpstr>
      <vt:lpstr>EBCDIC</vt:lpstr>
      <vt:lpstr>ISCII</vt:lpstr>
      <vt:lpstr>Unicode</vt:lpstr>
      <vt:lpstr>PowerPoint Presentation</vt:lpstr>
      <vt:lpstr>Boolean Algebra</vt:lpstr>
      <vt:lpstr>Boolean Algebra</vt:lpstr>
      <vt:lpstr>Boolean Operations and logical gates</vt:lpstr>
      <vt:lpstr>Logical OR</vt:lpstr>
      <vt:lpstr>PowerPoint Presentation</vt:lpstr>
      <vt:lpstr>Logical AND</vt:lpstr>
      <vt:lpstr>PowerPoint Presentation</vt:lpstr>
      <vt:lpstr>Logical NOT</vt:lpstr>
      <vt:lpstr>PowerPoint Presentation</vt:lpstr>
      <vt:lpstr>PowerPoint Presentation</vt:lpstr>
      <vt:lpstr>Principle of Duality</vt:lpstr>
      <vt:lpstr>PowerPoint Presentation</vt:lpstr>
      <vt:lpstr>Basic theorems of Boolean Algebra</vt:lpstr>
      <vt:lpstr>Identity law</vt:lpstr>
      <vt:lpstr>Idempotent law</vt:lpstr>
      <vt:lpstr>Involution law</vt:lpstr>
      <vt:lpstr>Complimentary law</vt:lpstr>
      <vt:lpstr>Commutative law</vt:lpstr>
      <vt:lpstr>Associative law</vt:lpstr>
      <vt:lpstr>PowerPoint Presentation</vt:lpstr>
      <vt:lpstr>PowerPoint Presentation</vt:lpstr>
      <vt:lpstr>Distributive law</vt:lpstr>
      <vt:lpstr>PowerPoint Presentation</vt:lpstr>
      <vt:lpstr>PowerPoint Presentation</vt:lpstr>
      <vt:lpstr>Absorption law</vt:lpstr>
      <vt:lpstr>PowerPoint Presentation</vt:lpstr>
      <vt:lpstr>De Morgan’s theorems</vt:lpstr>
      <vt:lpstr>De Morgan's theorems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Circuits</vt:lpstr>
      <vt:lpstr>PowerPoint Presentation</vt:lpstr>
      <vt:lpstr>Universal gate</vt:lpstr>
      <vt:lpstr>Universal gate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133</cp:revision>
  <dcterms:created xsi:type="dcterms:W3CDTF">2020-05-15T11:23:56Z</dcterms:created>
  <dcterms:modified xsi:type="dcterms:W3CDTF">2020-12-24T08:37:24Z</dcterms:modified>
</cp:coreProperties>
</file>