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76" r:id="rId25"/>
    <p:sldId id="281" r:id="rId26"/>
    <p:sldId id="283" r:id="rId27"/>
    <p:sldId id="284" r:id="rId28"/>
    <p:sldId id="285" r:id="rId29"/>
    <p:sldId id="286" r:id="rId30"/>
    <p:sldId id="288" r:id="rId31"/>
    <p:sldId id="274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292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07" r:id="rId53"/>
    <p:sldId id="282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0" r:id="rId63"/>
    <p:sldId id="319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1" r:id="rId73"/>
    <p:sldId id="333" r:id="rId74"/>
    <p:sldId id="332" r:id="rId75"/>
    <p:sldId id="335" r:id="rId76"/>
    <p:sldId id="330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4" r:id="rId85"/>
    <p:sldId id="345" r:id="rId86"/>
    <p:sldId id="346" r:id="rId87"/>
    <p:sldId id="347" r:id="rId88"/>
    <p:sldId id="348" r:id="rId89"/>
    <p:sldId id="350" r:id="rId90"/>
    <p:sldId id="352" r:id="rId91"/>
    <p:sldId id="35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87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1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47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77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9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65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1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70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64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6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7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45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9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92CA-8FE5-453D-84BA-8C3DB3C48398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D280CC-ABC1-49B2-BC19-B47833FE2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5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of the </a:t>
            </a:r>
            <a:b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Computer System</a:t>
            </a:r>
            <a:endParaRPr lang="en-IN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+1 Computer Science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5" y="624110"/>
            <a:ext cx="91328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Functional units of a computer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Mainly computer have 3 parts (v)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 unit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Central processing unit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Output unit</a:t>
            </a: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11686" y="2146577"/>
            <a:ext cx="8470451" cy="3764645"/>
            <a:chOff x="2811686" y="2146577"/>
            <a:chExt cx="8470451" cy="3764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1686" y="2146577"/>
              <a:ext cx="8470451" cy="376464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379360" y="2420627"/>
              <a:ext cx="1521625" cy="30777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47226" y="2450134"/>
              <a:ext cx="1357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Storage Unit</a:t>
              </a:r>
              <a:endParaRPr lang="en-IN" sz="1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43053" y="3554552"/>
              <a:ext cx="1017928" cy="24382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11150" y="3603609"/>
              <a:ext cx="761439" cy="41236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58181" y="3679624"/>
              <a:ext cx="1357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Output Unit</a:t>
              </a:r>
              <a:endParaRPr lang="en-IN" sz="14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19895" y="3647771"/>
              <a:ext cx="623667" cy="3824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00610" y="3651043"/>
              <a:ext cx="1357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Input Unit</a:t>
              </a:r>
              <a:endParaRPr lang="en-IN" sz="1400" b="1" dirty="0"/>
            </a:p>
          </p:txBody>
        </p:sp>
        <p:sp>
          <p:nvSpPr>
            <p:cNvPr id="20" name="Rectangle 19"/>
            <p:cNvSpPr/>
            <p:nvPr/>
          </p:nvSpPr>
          <p:spPr>
            <a:xfrm rot="19800000">
              <a:off x="3385370" y="3606903"/>
              <a:ext cx="841718" cy="6693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3652" y="3614618"/>
              <a:ext cx="1357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Data &amp; instructions</a:t>
              </a:r>
              <a:endParaRPr lang="en-IN" sz="14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54395" y="4271305"/>
              <a:ext cx="942975" cy="40736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9400" y="420052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Arithmetic Logic Unit</a:t>
              </a:r>
              <a:endParaRPr lang="en-IN" sz="14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82971" y="5036880"/>
              <a:ext cx="942975" cy="26409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2248" y="5009703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Registers</a:t>
              </a:r>
              <a:endParaRPr lang="en-IN" sz="14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7749" y="5432247"/>
              <a:ext cx="1224652" cy="32561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5074" y="5345588"/>
              <a:ext cx="1550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b="1" dirty="0" smtClean="0"/>
                <a:t>Central Processing Unit</a:t>
              </a:r>
              <a:endParaRPr lang="en-IN" sz="13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85507" y="4388167"/>
              <a:ext cx="1072993" cy="6487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94049" y="4449723"/>
              <a:ext cx="1550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00" b="1" dirty="0" smtClean="0"/>
                <a:t>Information</a:t>
              </a:r>
            </a:p>
            <a:p>
              <a:pPr algn="ctr"/>
              <a:r>
                <a:rPr lang="en-IN" sz="1300" b="1" dirty="0" smtClean="0"/>
                <a:t>(Result)</a:t>
              </a:r>
              <a:endParaRPr lang="en-IN" sz="13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43671" y="3529011"/>
              <a:ext cx="13287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Control unit</a:t>
              </a:r>
              <a:endParaRPr lang="en-I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4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 Unit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processing are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entered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computer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through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unit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They are stored in memory (storage unit)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 format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depends upon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nature of input device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(number, text, video, audio, etc..)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Commonly used input devices : keyboard, mouse, scanner, mic, digital camera, etc..</a:t>
            </a:r>
          </a:p>
        </p:txBody>
      </p:sp>
    </p:spTree>
    <p:extLst>
      <p:ext uri="{BB962C8B-B14F-4D97-AF65-F5344CB8AC3E}">
        <p14:creationId xmlns:p14="http://schemas.microsoft.com/office/powerpoint/2010/main" val="8577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Function of input unit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Accept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instructions and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Convert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these instructions and data into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computer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acceptable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Supplies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converted instructions and data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for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9479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Central processing unit (CPU)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Brain of computer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All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calculations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comparisons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are made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inside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CPU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responsible for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activating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controlling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other units</a:t>
            </a: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CPU functions are performed by 3 components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ALU (Arithmetic Logic Unit)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CU (Control Unit)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1134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ALU (Arithmetic Logic Unit)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Perform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calculations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logical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such as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comparison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decision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making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en-IN" sz="2300" u="sng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Working ALU</a:t>
            </a:r>
          </a:p>
          <a:p>
            <a:pPr marL="914400" lvl="2" indent="0">
              <a:buNone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are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transferred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the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ALU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processing takes place in it.</a:t>
            </a:r>
          </a:p>
          <a:p>
            <a:pPr marL="914400" lvl="2" indent="0">
              <a:buNone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Intermediate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temperedly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stored back the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retrieve later.</a:t>
            </a:r>
          </a:p>
          <a:p>
            <a:pPr marL="914400" lvl="2" indent="0">
              <a:buNone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stored back to the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35832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2.  CU (Control Unit)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Central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nervous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system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that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manage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coordinates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all other units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obtain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from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stored in the memory</a:t>
            </a:r>
          </a:p>
        </p:txBody>
      </p:sp>
    </p:spTree>
    <p:extLst>
      <p:ext uri="{BB962C8B-B14F-4D97-AF65-F5344CB8AC3E}">
        <p14:creationId xmlns:p14="http://schemas.microsoft.com/office/powerpoint/2010/main" val="13291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5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3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  Registers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Temporary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element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en-US" sz="2300" dirty="0" smtClean="0">
                <a:solidFill>
                  <a:schemeClr val="tx1"/>
                </a:solidFill>
                <a:latin typeface="Century Gothic (Body)"/>
              </a:rPr>
              <a:t>A processor </a:t>
            </a:r>
            <a:r>
              <a:rPr lang="en-US" sz="2300" dirty="0" smtClean="0">
                <a:solidFill>
                  <a:srgbClr val="FF0000"/>
                </a:solidFill>
                <a:latin typeface="Century Gothic (Body)"/>
              </a:rPr>
              <a:t>register</a:t>
            </a:r>
            <a:r>
              <a:rPr lang="en-US" sz="2300" dirty="0" smtClean="0">
                <a:solidFill>
                  <a:schemeClr val="tx1"/>
                </a:solidFill>
                <a:latin typeface="Century Gothic (Body)"/>
              </a:rPr>
              <a:t> is a </a:t>
            </a:r>
            <a:r>
              <a:rPr lang="en-US" sz="2300" dirty="0" smtClean="0">
                <a:solidFill>
                  <a:srgbClr val="FF0000"/>
                </a:solidFill>
                <a:latin typeface="Century Gothic (Body)"/>
              </a:rPr>
              <a:t>quickly accessible location </a:t>
            </a:r>
            <a:r>
              <a:rPr lang="en-US" sz="2300" dirty="0" smtClean="0">
                <a:solidFill>
                  <a:schemeClr val="tx1"/>
                </a:solidFill>
                <a:latin typeface="Century Gothic (Body)"/>
              </a:rPr>
              <a:t>available to a computer's processor</a:t>
            </a:r>
          </a:p>
          <a:p>
            <a:pPr marL="971550" lvl="1" indent="-457200">
              <a:buFont typeface="Courier New" panose="02070309020205020404" pitchFamily="49" charset="0"/>
              <a:buChar char="o"/>
            </a:pPr>
            <a:r>
              <a:rPr lang="en-US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Each one is designed to store </a:t>
            </a:r>
            <a:r>
              <a:rPr lang="en-US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unique</a:t>
            </a:r>
            <a:r>
              <a:rPr lang="en-US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items (memory </a:t>
            </a:r>
            <a:r>
              <a:rPr lang="en-US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address</a:t>
            </a:r>
            <a:r>
              <a:rPr lang="en-US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US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US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</a:t>
            </a:r>
            <a:r>
              <a:rPr lang="en-US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etc..)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 Unit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are stored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before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processing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information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result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after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are stored</a:t>
            </a: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Functions of storage unit are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Store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required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processing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Store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intermediate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results for ongoing processing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Store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Final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</a:t>
            </a:r>
            <a:endParaRPr lang="en-IN" sz="2300" dirty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71550" lvl="1" indent="-457200">
              <a:buFont typeface="+mj-lt"/>
              <a:buAutoNum type="arabicPeriod"/>
            </a:pP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5" y="624110"/>
            <a:ext cx="91328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processing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is the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operation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activities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performed on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generate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information</a:t>
            </a:r>
          </a:p>
          <a:p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number, words, amount, quantity</a:t>
            </a:r>
          </a:p>
          <a:p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Information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meaningful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processed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form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data. It adds 				to our knowledge and help to making decisions.</a:t>
            </a:r>
          </a:p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 processing proceed through 6 stages</a:t>
            </a:r>
          </a:p>
          <a:p>
            <a:endParaRPr lang="en-IN" sz="25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6050" y="4686300"/>
            <a:ext cx="33147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Capture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 of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 of data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384129" y="4686299"/>
            <a:ext cx="515778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6. Processing / manipulating data</a:t>
            </a:r>
          </a:p>
          <a:p>
            <a:pPr lvl="1"/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7. Output of information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8. Distribution of information</a:t>
            </a:r>
          </a:p>
          <a:p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72216" y="4686299"/>
            <a:ext cx="0" cy="121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 </a:t>
            </a:r>
            <a:r>
              <a:rPr lang="en-IN" sz="25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units are of 2 types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Primary storage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Secondary storage</a:t>
            </a:r>
          </a:p>
          <a:p>
            <a:pPr marL="971550" lvl="1" indent="-457200">
              <a:buFont typeface="+mj-lt"/>
              <a:buAutoNum type="arabicPeriod"/>
            </a:pP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5" y="1028700"/>
            <a:ext cx="9304337" cy="488632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Primary </a:t>
            </a:r>
            <a:r>
              <a:rPr lang="en-IN" sz="25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called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main memory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CPU can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directly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access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main memory at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very high speed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Limited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storage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capacity</a:t>
            </a: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Classified into 2</a:t>
            </a:r>
          </a:p>
          <a:p>
            <a:pPr marL="914400" lvl="2" indent="0">
              <a:buNone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1. RAM (Random Access Memory) : </a:t>
            </a:r>
          </a:p>
          <a:p>
            <a:pPr marL="914400" lvl="2" indent="0">
              <a:buNone/>
            </a:pP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Used to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hold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intermediate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processing</a:t>
            </a:r>
            <a:endParaRPr lang="en-IN" sz="19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2. ROM (Read Only Memory) : </a:t>
            </a:r>
          </a:p>
          <a:p>
            <a:pPr marL="1371600" lvl="3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Used to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hold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the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start-up procedure 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of the computer</a:t>
            </a:r>
          </a:p>
          <a:p>
            <a:pPr lvl="3"/>
            <a:endParaRPr lang="en-IN" sz="19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514350" lvl="1" indent="0">
              <a:buNone/>
            </a:pP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5" y="1528763"/>
            <a:ext cx="9304337" cy="438625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2. Secondary storage</a:t>
            </a:r>
            <a:endParaRPr lang="en-IN" sz="25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called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Auxiliary storage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Huge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storage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capacity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Store data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permanently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Examples : Hard Disk, CD, DVD, Flash drive</a:t>
            </a: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3"/>
            <a:endParaRPr lang="en-IN" sz="19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514350" lvl="1" indent="0">
              <a:buNone/>
            </a:pP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Output Unit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supplied to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outside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world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Human-readable form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Examples: Monitor, Speaker, Printer</a:t>
            </a:r>
          </a:p>
          <a:p>
            <a:pPr marL="457200" lvl="1" indent="0">
              <a:buNone/>
            </a:pP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Functions of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Output unit 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are 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Receive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from CPU in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coded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form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Convert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coded result to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human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readable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Supplies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result to the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outside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world</a:t>
            </a:r>
            <a:endParaRPr lang="en-IN" sz="2100" dirty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4" y="624110"/>
            <a:ext cx="91328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Touchable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visible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part of a computer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Processor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Motherboard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Peripherals and Ports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 / Output devices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Processor</a:t>
            </a:r>
          </a:p>
          <a:p>
            <a:pPr lvl="1"/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is an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integrated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circuit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(IC)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package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consist of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millions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transistors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other components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fabricated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into a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single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chip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called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Microprocessor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Responsible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all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calculations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Decision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making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coordinate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working of the computer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Example: Intel core i3, core i5, core i7, AMD </a:t>
            </a:r>
            <a:r>
              <a:rPr lang="en-IN" sz="23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Quadcore,etc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188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pPr lvl="1"/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Registers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are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located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inside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processor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Important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registers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are : 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		(Accumulator)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MAR	(Memory Address Register)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MBR 	(Memory Buffer Register)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IR 		(Instruction Register)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PC 		(Program Counter)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228725"/>
            <a:ext cx="9132887" cy="4757737"/>
          </a:xfrm>
        </p:spPr>
        <p:txBody>
          <a:bodyPr>
            <a:normAutofit/>
          </a:bodyPr>
          <a:lstStyle/>
          <a:p>
            <a:pPr marL="1371600" lvl="2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	(Accumulator)  : 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Part of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ALU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Used to store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intermediate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called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Register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</a:t>
            </a:r>
          </a:p>
          <a:p>
            <a:pPr marL="1371600" lvl="3" indent="0">
              <a:buNone/>
            </a:pPr>
            <a:endParaRPr lang="en-IN" sz="19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MAR   (Memory Address Register)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Store the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address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location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by the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processor</a:t>
            </a:r>
            <a:endParaRPr lang="en-IN" sz="2000" dirty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MBR   (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 Buffer Register)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hold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read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from the memory by the processor</a:t>
            </a:r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arenR"/>
            </a:pPr>
            <a:endParaRPr lang="en-IN" sz="19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57363"/>
            <a:ext cx="9132887" cy="4100511"/>
          </a:xfrm>
        </p:spPr>
        <p:txBody>
          <a:bodyPr>
            <a:normAutofit/>
          </a:bodyPr>
          <a:lstStyle/>
          <a:p>
            <a:pPr marL="914400" lvl="2" indent="0">
              <a:buNone/>
              <a:tabLst>
                <a:tab pos="1171575" algn="l"/>
              </a:tabLst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4)   IR 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 Register)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Executed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are stored by the processor</a:t>
            </a:r>
          </a:p>
          <a:p>
            <a:pPr marL="914400" lvl="2" indent="0">
              <a:buNone/>
            </a:pP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  <a:tabLst>
                <a:tab pos="1428750" algn="l"/>
              </a:tabLst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5)   PC 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 Counter)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hold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address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next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be executed 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by the processor</a:t>
            </a:r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arenR"/>
            </a:pPr>
            <a:endParaRPr lang="en-IN" sz="19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84" y="1528762"/>
            <a:ext cx="4859255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Motherboard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Large 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rinted 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ircuit Board (PCB)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The board consisting of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additional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expandable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slots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memory, graphics card, sound card, etc..</a:t>
            </a: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4" y="624110"/>
            <a:ext cx="8191500" cy="55721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54913" y="1300163"/>
            <a:ext cx="2217737" cy="190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19999564">
            <a:off x="3416995" y="2119604"/>
            <a:ext cx="3532187" cy="10818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821238" y="3010492"/>
            <a:ext cx="1714502" cy="147272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Peripherals </a:t>
            </a:r>
            <a:r>
              <a:rPr lang="en-IN" sz="2500" dirty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and </a:t>
            </a:r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ports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Peripherals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external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devices are connected to the computer.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Input/output device, Communication device, Memory device</a:t>
            </a:r>
          </a:p>
          <a:p>
            <a:pPr marL="914400" lvl="2" indent="0">
              <a:buNone/>
            </a:pP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Ports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slots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on motherboard used to connect external devices.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VGA, PS/2, USB, Ethernet, HDMI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49" y="624110"/>
            <a:ext cx="8191500" cy="55721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722289">
            <a:off x="4745675" y="3825161"/>
            <a:ext cx="4586601" cy="15035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624110"/>
            <a:ext cx="6267450" cy="5210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1407646">
            <a:off x="3490433" y="849343"/>
            <a:ext cx="1168594" cy="12094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 rot="21407646">
            <a:off x="3490433" y="3260927"/>
            <a:ext cx="1168594" cy="12094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 rot="21407646">
            <a:off x="5754590" y="849343"/>
            <a:ext cx="1168594" cy="12094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rot="21407646">
            <a:off x="3490434" y="4666088"/>
            <a:ext cx="1168594" cy="12094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962143"/>
            <a:ext cx="9132887" cy="350997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Used to store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information's(results) temporally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permanently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 classified into 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Primary Memory (store data / intermediate results temporally)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Secondary memory 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(store data /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results permanently)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990588"/>
            <a:ext cx="9132887" cy="5395925"/>
          </a:xfrm>
        </p:spPr>
        <p:txBody>
          <a:bodyPr>
            <a:normAutofit/>
          </a:bodyPr>
          <a:lstStyle/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Different memory measurement units:</a:t>
            </a:r>
          </a:p>
          <a:p>
            <a:pPr lvl="2">
              <a:lnSpc>
                <a:spcPct val="150000"/>
              </a:lnSpc>
            </a:pP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Binary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digit		= 	1 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Bit 		</a:t>
            </a: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 Nibble 			= 	4 Bit</a:t>
            </a:r>
          </a:p>
          <a:p>
            <a:pPr lvl="2"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 Byte			=	8 Bit</a:t>
            </a:r>
          </a:p>
          <a:p>
            <a:pPr lvl="2"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 KB (Kilo Byte)		=	1024 Bytes</a:t>
            </a:r>
          </a:p>
          <a:p>
            <a:pPr lvl="2"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1MB (Mega Byte)	= 	1024 KB</a:t>
            </a:r>
          </a:p>
          <a:p>
            <a:pPr lvl="2"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 GB (Giga Byte)		=	1024 MB</a:t>
            </a:r>
          </a:p>
          <a:p>
            <a:pPr lvl="2"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1TB (</a:t>
            </a:r>
            <a:r>
              <a:rPr lang="en-IN" sz="21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Tera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Byte)		=	1024 GB</a:t>
            </a:r>
          </a:p>
          <a:p>
            <a:pPr lvl="2"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1PB (</a:t>
            </a:r>
            <a:r>
              <a:rPr lang="en-IN" sz="21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Peta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Byte)		=	1024 TB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72324" y="1543049"/>
            <a:ext cx="571500" cy="400050"/>
            <a:chOff x="8501064" y="2471739"/>
            <a:chExt cx="571500" cy="400050"/>
          </a:xfrm>
        </p:grpSpPr>
        <p:sp>
          <p:nvSpPr>
            <p:cNvPr id="2" name="Rectangle 1"/>
            <p:cNvSpPr/>
            <p:nvPr/>
          </p:nvSpPr>
          <p:spPr>
            <a:xfrm>
              <a:off x="8501064" y="2471739"/>
              <a:ext cx="571500" cy="40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01064" y="2500315"/>
              <a:ext cx="571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72323" y="2167419"/>
            <a:ext cx="2280440" cy="409112"/>
            <a:chOff x="7286611" y="2967518"/>
            <a:chExt cx="2280440" cy="409112"/>
          </a:xfrm>
        </p:grpSpPr>
        <p:grpSp>
          <p:nvGrpSpPr>
            <p:cNvPr id="6" name="Group 5"/>
            <p:cNvGrpSpPr/>
            <p:nvPr/>
          </p:nvGrpSpPr>
          <p:grpSpPr>
            <a:xfrm>
              <a:off x="7286611" y="2971800"/>
              <a:ext cx="571500" cy="400050"/>
              <a:chOff x="8501064" y="2471739"/>
              <a:chExt cx="571500" cy="4000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1</a:t>
                </a:r>
                <a:endParaRPr lang="en-IN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858111" y="2976580"/>
              <a:ext cx="571500" cy="400050"/>
              <a:chOff x="8501064" y="2471739"/>
              <a:chExt cx="571500" cy="40005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0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424051" y="2970729"/>
              <a:ext cx="571500" cy="400050"/>
              <a:chOff x="8501064" y="2471739"/>
              <a:chExt cx="571500" cy="4000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1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995551" y="2967518"/>
              <a:ext cx="571500" cy="400050"/>
              <a:chOff x="8501064" y="2471739"/>
              <a:chExt cx="571500" cy="40005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1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7272324" y="2765719"/>
            <a:ext cx="4575166" cy="409559"/>
            <a:chOff x="7272324" y="3508665"/>
            <a:chExt cx="4575166" cy="409559"/>
          </a:xfrm>
        </p:grpSpPr>
        <p:grpSp>
          <p:nvGrpSpPr>
            <p:cNvPr id="18" name="Group 17"/>
            <p:cNvGrpSpPr/>
            <p:nvPr/>
          </p:nvGrpSpPr>
          <p:grpSpPr>
            <a:xfrm>
              <a:off x="7272324" y="3518174"/>
              <a:ext cx="571500" cy="400050"/>
              <a:chOff x="8501064" y="2471739"/>
              <a:chExt cx="571500" cy="40005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1</a:t>
                </a:r>
                <a:endParaRPr lang="en-IN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843824" y="3508666"/>
              <a:ext cx="571500" cy="400050"/>
              <a:chOff x="8501064" y="2471739"/>
              <a:chExt cx="571500" cy="40005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0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409764" y="3517103"/>
              <a:ext cx="571500" cy="400050"/>
              <a:chOff x="8501064" y="2471739"/>
              <a:chExt cx="571500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1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81264" y="3513892"/>
              <a:ext cx="571500" cy="400050"/>
              <a:chOff x="8501064" y="2471739"/>
              <a:chExt cx="571500" cy="40005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1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552762" y="3518173"/>
              <a:ext cx="571500" cy="400050"/>
              <a:chOff x="8501064" y="2471739"/>
              <a:chExt cx="571500" cy="40005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/>
                  <a:t>1</a:t>
                </a:r>
                <a:endParaRPr lang="en-IN" b="1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124262" y="3508665"/>
              <a:ext cx="571500" cy="400050"/>
              <a:chOff x="8501064" y="2471739"/>
              <a:chExt cx="571500" cy="4000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0704490" y="3517102"/>
              <a:ext cx="571500" cy="400050"/>
              <a:chOff x="8501064" y="2471739"/>
              <a:chExt cx="571500" cy="40005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275990" y="3513891"/>
              <a:ext cx="571500" cy="400050"/>
              <a:chOff x="8501064" y="2471739"/>
              <a:chExt cx="571500" cy="4000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501064" y="2471739"/>
                <a:ext cx="571500" cy="40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01064" y="2500315"/>
                <a:ext cx="57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03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962143"/>
            <a:ext cx="9132887" cy="350997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1.  Primary Storage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Semiconductor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accessed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directly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by the CPU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Capable of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sending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receiving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at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high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speed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include 3 type of memory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RAM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ROM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Cache memory</a:t>
            </a:r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957259"/>
            <a:ext cx="9132887" cy="5386386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arenR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RAM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Microprocessor can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directly access 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Support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Read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write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Operations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be processed by the CPU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must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be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placed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RAM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Volatile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memory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lost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when power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off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Speed measure in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Mega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Hertz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(MHz)</a:t>
            </a:r>
          </a:p>
          <a:p>
            <a:pPr lvl="1"/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 working computer, the RAM contains: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Operating system software (OS)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Currently used Application Software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 being processed</a:t>
            </a:r>
          </a:p>
          <a:p>
            <a:pPr lvl="1"/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71550" lvl="1" indent="-457200">
              <a:buFont typeface="+mj-lt"/>
              <a:buAutoNum type="arabicParenR"/>
            </a:pPr>
            <a:endParaRPr lang="en-IN" sz="22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6" y="3131340"/>
            <a:ext cx="3924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9" y="1443037"/>
            <a:ext cx="7529513" cy="45434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2)  ROM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Only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Read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Operation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Non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Volatile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memory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cannot</a:t>
            </a:r>
            <a:r>
              <a:rPr lang="en-US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lose</a:t>
            </a:r>
            <a:r>
              <a:rPr lang="en-US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when power </a:t>
            </a:r>
            <a:r>
              <a:rPr lang="en-US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off</a:t>
            </a:r>
          </a:p>
          <a:p>
            <a:pPr marL="457200" lvl="1" indent="0">
              <a:buNone/>
            </a:pPr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ROM contains: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Boot Up 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BIOS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(Basic Input Output System)</a:t>
            </a:r>
          </a:p>
          <a:p>
            <a:pPr marL="1257300" lvl="2" indent="-342900"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71550" lvl="1" indent="-457200">
              <a:buFont typeface="+mj-lt"/>
              <a:buAutoNum type="arabicParenR"/>
            </a:pPr>
            <a:endParaRPr lang="en-IN" sz="22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37" y="3228974"/>
            <a:ext cx="3790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5" y="624110"/>
            <a:ext cx="91328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Data processing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Capturing Data 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</a:t>
            </a:r>
            <a:r>
              <a:rPr lang="en-IN" sz="2300" baseline="30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stage in data processing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Collect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proper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order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format by the help of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source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document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Source document : designed to provide data to the computer in 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collectable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format</a:t>
            </a:r>
          </a:p>
          <a:p>
            <a:endParaRPr lang="en-IN" sz="25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4372192"/>
            <a:ext cx="3695700" cy="2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1" y="1457324"/>
            <a:ext cx="9372598" cy="4314826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	ROM 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PROM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(Programmable ROM)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Programmed </a:t>
            </a: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only 1s 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time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Rewritten not possible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EPROM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(Erasable Programmable ROM)</a:t>
            </a:r>
          </a:p>
          <a:p>
            <a:pPr lvl="3">
              <a:buFontTx/>
              <a:buChar char="–"/>
            </a:pP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rewritten using 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ultra-violet </a:t>
            </a: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radiation</a:t>
            </a:r>
            <a:endParaRPr lang="en-IN" sz="20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EEPROM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(Electrically Erasable Programmable ROM)</a:t>
            </a:r>
          </a:p>
          <a:p>
            <a:pPr lvl="3">
              <a:buFontTx/>
              <a:buChar char="–"/>
            </a:pP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rewritten electrically</a:t>
            </a:r>
            <a:endParaRPr lang="en-IN" sz="20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IN" sz="20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71550" lvl="1" indent="-457200">
              <a:buFont typeface="+mj-lt"/>
              <a:buAutoNum type="arabicParenR"/>
            </a:pPr>
            <a:endParaRPr lang="en-IN" sz="22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7338"/>
            <a:ext cx="8915400" cy="4353884"/>
          </a:xfrm>
        </p:spPr>
        <p:txBody>
          <a:bodyPr/>
          <a:lstStyle/>
          <a:p>
            <a:pPr marL="342900" lvl="1" indent="-342900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Difference between RAM &amp; ROM </a:t>
            </a:r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333624"/>
            <a:ext cx="6624374" cy="30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556146" y="495523"/>
            <a:ext cx="9948466" cy="5915393"/>
            <a:chOff x="1556146" y="495523"/>
            <a:chExt cx="9948466" cy="59153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0888" y="495523"/>
              <a:ext cx="9570054" cy="553380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556146" y="5184594"/>
              <a:ext cx="2101453" cy="10001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31112" y="4937901"/>
              <a:ext cx="2413001" cy="10001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6268" y="6013021"/>
              <a:ext cx="8338344" cy="39789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Oval 8"/>
          <p:cNvSpPr/>
          <p:nvPr/>
        </p:nvSpPr>
        <p:spPr>
          <a:xfrm>
            <a:off x="8572499" y="3271839"/>
            <a:ext cx="1685925" cy="12844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 rot="20691333">
            <a:off x="3022891" y="2162852"/>
            <a:ext cx="3491707" cy="1061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389" y="2628988"/>
            <a:ext cx="2647948" cy="37146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809" y="957259"/>
            <a:ext cx="9132887" cy="53863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3)  Cache Memory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Small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Fast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memory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between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processor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RAM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Frequently asked data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instructions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intermediate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results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etc… are stored in cache memory.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This memory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make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faster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entire working 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of the computer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Reduce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hanging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problems.</a:t>
            </a:r>
          </a:p>
          <a:p>
            <a:pPr lvl="1"/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Cache is more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expansive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than ROM</a:t>
            </a:r>
          </a:p>
          <a:p>
            <a:pPr lvl="1"/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71550" lvl="1" indent="-457200">
              <a:buFont typeface="+mj-lt"/>
              <a:buAutoNum type="arabicParenR"/>
            </a:pPr>
            <a:endParaRPr lang="en-IN" sz="22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863" y="1014412"/>
            <a:ext cx="9132887" cy="5143501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1.  Secondary Storage (Auxiliary Storage)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Permanent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storage device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used for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transferring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program from one PC to other</a:t>
            </a:r>
          </a:p>
          <a:p>
            <a:pPr lvl="1"/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Processor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cannot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access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directly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volatile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memory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Cheaper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Slower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than RAM</a:t>
            </a:r>
          </a:p>
          <a:p>
            <a:pPr lvl="1"/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Categories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Magnetic</a:t>
            </a: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storage device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Optical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storage device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Semiconductor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storage</a:t>
            </a:r>
          </a:p>
          <a:p>
            <a:pPr lvl="2"/>
            <a:endParaRPr lang="en-IN" sz="2100" dirty="0"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433" y="3672684"/>
            <a:ext cx="3780875" cy="24893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27" y="1957392"/>
            <a:ext cx="9158289" cy="2339859"/>
          </a:xfrm>
        </p:spPr>
        <p:txBody>
          <a:bodyPr>
            <a:normAutofit/>
          </a:bodyPr>
          <a:lstStyle/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Categories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Magnetic storage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device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Magnetic Tap , Hard disk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 Recorded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magnetically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 this devoice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Read write header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used to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access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endParaRPr lang="en-IN" sz="2000" dirty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589" y="693283"/>
            <a:ext cx="3316719" cy="21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63" y="728662"/>
            <a:ext cx="5012647" cy="26450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083" y="2214565"/>
            <a:ext cx="9132887" cy="320039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2.  Optical 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device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CD, DVD, Blu-Ray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 read and write using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laser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beam</a:t>
            </a:r>
            <a:endParaRPr lang="en-IN" sz="2000" dirty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3">
              <a:buFontTx/>
              <a:buChar char="–"/>
            </a:pPr>
            <a:r>
              <a:rPr lang="en-IN" sz="20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Aluminium</a:t>
            </a: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foil</a:t>
            </a: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between 2 plastic disk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Laser beam read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pits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0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lands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as 0s and 1s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88" y="5191304"/>
            <a:ext cx="3798210" cy="9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820" y="1228728"/>
            <a:ext cx="9132887" cy="28289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3.  </a:t>
            </a:r>
            <a:r>
              <a:rPr lang="en-IN" sz="24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Semi-conductor </a:t>
            </a:r>
            <a:r>
              <a:rPr lang="en-IN" sz="24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</a:t>
            </a: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Flash drive, SD Card</a:t>
            </a:r>
          </a:p>
          <a:p>
            <a:pPr lvl="3">
              <a:buFontTx/>
              <a:buChar char="–"/>
            </a:pP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Made by </a:t>
            </a:r>
            <a:r>
              <a:rPr lang="en-IN" sz="20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EEPROM</a:t>
            </a:r>
            <a:r>
              <a:rPr lang="en-IN" sz="20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Chip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3">
              <a:buFontTx/>
              <a:buChar char="–"/>
            </a:pP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Long life</a:t>
            </a:r>
          </a:p>
          <a:p>
            <a:pPr lvl="2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34" y="3106426"/>
            <a:ext cx="4775853" cy="31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243013"/>
            <a:ext cx="9132887" cy="422910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Role of memories in Computer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increase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performance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a computer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 Hierarchy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18" y="2747968"/>
            <a:ext cx="8162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485" y="1243013"/>
            <a:ext cx="9132887" cy="4229100"/>
          </a:xfrm>
        </p:spPr>
        <p:txBody>
          <a:bodyPr>
            <a:normAutofit/>
          </a:bodyPr>
          <a:lstStyle/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Characteristics of different types of memory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5" y="1905000"/>
            <a:ext cx="7301845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472" y="3233737"/>
            <a:ext cx="2209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2</a:t>
            </a:r>
            <a:r>
              <a:rPr lang="en-IN" sz="2300" baseline="30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stage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 collected through the source document is fed to the computer for processing</a:t>
            </a:r>
          </a:p>
          <a:p>
            <a:endParaRPr lang="en-IN" sz="25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104888"/>
            <a:ext cx="9132887" cy="143828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 / Output devices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Human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communicate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with computer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 Devices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6088" y="2723896"/>
            <a:ext cx="4514850" cy="41626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Keyboard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Mouse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Light pen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Touch screen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Graphics table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Joystick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Microphone</a:t>
            </a:r>
          </a:p>
          <a:p>
            <a:endParaRPr lang="en-IN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6529391" y="2723896"/>
            <a:ext cx="5075237" cy="38087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Scanner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Optical Mark reader (OMR)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Barcode reader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Biometric reader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Smart card reader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Digital camera</a:t>
            </a:r>
            <a:endParaRPr lang="en-IN" sz="2300" dirty="0"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0033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4" y="1504943"/>
            <a:ext cx="9132887" cy="143828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 / Output devices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Output Devices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0368" y="2809615"/>
            <a:ext cx="4514850" cy="32778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VDU (visual Display Unit)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LCD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Printer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Plotter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3D Printer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Audio Output Device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1028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5" y="624110"/>
            <a:ext cx="91328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E-Waste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700" y="1704968"/>
            <a:ext cx="9744075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Electronic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waste</a:t>
            </a:r>
          </a:p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Refers to electronic products nearing the end of their ‘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useful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life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’</a:t>
            </a:r>
          </a:p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Discarded computer, office electronic equipment, entertainment device, Mobile phones, TV, Refrigerator, </a:t>
            </a:r>
          </a:p>
          <a:p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Used</a:t>
            </a:r>
            <a:r>
              <a:rPr lang="en-IN" sz="25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-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products 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are also considered as e-waste.</a:t>
            </a:r>
          </a:p>
          <a:p>
            <a:endParaRPr lang="en-IN" sz="25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285875"/>
            <a:ext cx="8201025" cy="491490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Why should we be concerned about e-waste ?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E-waste contain very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toxic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substances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Mercury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Lead 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Cadmium 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Brominate flame retardants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The toxic materials can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cause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Cancer 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Reproductive disorders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Many other health problems like asthma</a:t>
            </a:r>
          </a:p>
        </p:txBody>
      </p:sp>
    </p:spTree>
    <p:extLst>
      <p:ext uri="{BB962C8B-B14F-4D97-AF65-F5344CB8AC3E}">
        <p14:creationId xmlns:p14="http://schemas.microsoft.com/office/powerpoint/2010/main" val="793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3168" y="528638"/>
            <a:ext cx="9086850" cy="6143625"/>
          </a:xfrm>
        </p:spPr>
        <p:txBody>
          <a:bodyPr>
            <a:normAutofit lnSpcReduction="10000"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e-waste side effects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Mercury</a:t>
            </a:r>
          </a:p>
          <a:p>
            <a:pPr lvl="2">
              <a:buFontTx/>
              <a:buChar char="–"/>
            </a:pP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PCB &amp; LCD Screen back light</a:t>
            </a:r>
          </a:p>
          <a:p>
            <a:pPr lvl="2">
              <a:buFontTx/>
              <a:buChar char="–"/>
            </a:pP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baby’s - brain growth &amp; nerve system</a:t>
            </a:r>
          </a:p>
          <a:p>
            <a:pPr lvl="2">
              <a:buFontTx/>
              <a:buChar char="–"/>
            </a:pP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Adults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- </a:t>
            </a: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organ damage, mental problems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etc..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Lead </a:t>
            </a:r>
          </a:p>
          <a:p>
            <a:pPr lvl="2">
              <a:buFontTx/>
              <a:buChar char="–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PCB &amp; Monitor glass</a:t>
            </a:r>
          </a:p>
          <a:p>
            <a:pPr lvl="2">
              <a:buFontTx/>
              <a:buChar char="–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Central nerve system, blood system, kidneys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Cadmium </a:t>
            </a:r>
          </a:p>
          <a:p>
            <a:pPr lvl="2">
              <a:buFontTx/>
              <a:buChar char="–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IC, Resistor, semi-conductors</a:t>
            </a:r>
          </a:p>
          <a:p>
            <a:pPr lvl="2">
              <a:buFontTx/>
              <a:buChar char="–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Various type of cancer, Kidney problems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Brominate flame retardants</a:t>
            </a:r>
          </a:p>
          <a:p>
            <a:pPr lvl="2">
              <a:buFontTx/>
              <a:buChar char="–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PCB, some Plastic</a:t>
            </a:r>
          </a:p>
          <a:p>
            <a:pPr lvl="2">
              <a:buFontTx/>
              <a:buChar char="–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Toxin increase the risk of cancer</a:t>
            </a:r>
          </a:p>
        </p:txBody>
      </p:sp>
    </p:spTree>
    <p:extLst>
      <p:ext uri="{BB962C8B-B14F-4D97-AF65-F5344CB8AC3E}">
        <p14:creationId xmlns:p14="http://schemas.microsoft.com/office/powerpoint/2010/main" val="9255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388" y="1285875"/>
            <a:ext cx="10077449" cy="5386388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e-waste disposal methods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Reuse</a:t>
            </a:r>
          </a:p>
          <a:p>
            <a:pPr lvl="2">
              <a:buFontTx/>
              <a:buChar char="–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Second-hand use / Upgrade / modified.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Flaming</a:t>
            </a:r>
            <a:endParaRPr lang="en-IN" sz="2100" dirty="0" smtClean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>
              <a:buFontTx/>
              <a:buChar char="–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Burn in specially designed centre at high temperature (900</a:t>
            </a:r>
            <a:r>
              <a:rPr lang="en-IN" sz="2000" dirty="0" smtClean="0">
                <a:latin typeface="Century Gothic (Body)"/>
              </a:rPr>
              <a:t>°C </a:t>
            </a:r>
            <a:r>
              <a:rPr lang="en-IN" sz="2100" dirty="0" smtClean="0">
                <a:latin typeface="Century Gothic (Body)"/>
              </a:rPr>
              <a:t>– 1000</a:t>
            </a:r>
            <a:r>
              <a:rPr lang="en-IN" sz="2000" dirty="0" smtClean="0">
                <a:latin typeface="Century Gothic (Body)"/>
              </a:rPr>
              <a:t>°C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Recycling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e-waste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Making or manufacturing new product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Monitor, keyboard, laptop, telephone, hard disk, printer, IC’s are recyclable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Land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filling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Widely used and non recommended method</a:t>
            </a:r>
          </a:p>
        </p:txBody>
      </p:sp>
    </p:spTree>
    <p:extLst>
      <p:ext uri="{BB962C8B-B14F-4D97-AF65-F5344CB8AC3E}">
        <p14:creationId xmlns:p14="http://schemas.microsoft.com/office/powerpoint/2010/main" val="6947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93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958" y="624110"/>
            <a:ext cx="91328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Green Computing / Green 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959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Green computing is the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designing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manufacturing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using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disposing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computer and associated components efficiently and effectively with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no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impact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on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environment</a:t>
            </a:r>
          </a:p>
          <a:p>
            <a:endParaRPr lang="en-IN" sz="2500" dirty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Energy Star </a:t>
            </a:r>
          </a:p>
          <a:p>
            <a:pPr lvl="1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Conceived by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EPA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(Environmental protection agency) in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1992</a:t>
            </a:r>
          </a:p>
          <a:p>
            <a:pPr lvl="1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Promote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energy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efficiency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 hardware standardisation</a:t>
            </a:r>
          </a:p>
          <a:p>
            <a:pPr lvl="1"/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6" y="4957990"/>
            <a:ext cx="3205162" cy="16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532164"/>
            <a:ext cx="4889499" cy="4011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75" y="2252660"/>
            <a:ext cx="5038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Storage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3</a:t>
            </a:r>
            <a:r>
              <a:rPr lang="en-IN" sz="2300" baseline="30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stage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input data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are stored before processing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information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obtained processing may also stored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 : RAM</a:t>
            </a: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959" y="1257300"/>
            <a:ext cx="9132887" cy="4957762"/>
          </a:xfrm>
        </p:spPr>
        <p:txBody>
          <a:bodyPr>
            <a:normAutofit/>
          </a:bodyPr>
          <a:lstStyle/>
          <a:p>
            <a:r>
              <a:rPr lang="en-IN" sz="25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Govt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regulations </a:t>
            </a:r>
          </a:p>
          <a:p>
            <a:pPr lvl="1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Modify computer users / workers habits</a:t>
            </a:r>
          </a:p>
          <a:p>
            <a:pPr lvl="2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Turn off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computer when not In use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Power on peripheral device only when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needed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power saver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mode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laptop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rather than desktop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Take print out only if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necessary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LCD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rather than CRT monitor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 Hardware/software with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Energy star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label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solar energy</a:t>
            </a:r>
          </a:p>
          <a:p>
            <a:pPr lvl="2"/>
            <a:endParaRPr lang="en-IN" sz="19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958" y="624110"/>
            <a:ext cx="91328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How to make computer green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1" y="1371600"/>
            <a:ext cx="10001250" cy="5329237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Green design 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design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energy efficient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&amp;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eco-friendly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computers, servers, printers, projectors and other digital devices .</a:t>
            </a:r>
          </a:p>
          <a:p>
            <a:r>
              <a:rPr lang="en-IN" sz="25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Green manufacturing 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Minimising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waste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during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manufacturing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devices</a:t>
            </a:r>
          </a:p>
          <a:p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Green use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Minimise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electricity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consumption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computer and other devices</a:t>
            </a:r>
          </a:p>
          <a:p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Green disposal 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Reconstructing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used computers &amp; properly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dispose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recycle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unwanted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electronics equipment's.</a:t>
            </a:r>
          </a:p>
          <a:p>
            <a:pPr lvl="1"/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801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958" y="624110"/>
            <a:ext cx="9132887" cy="128089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Software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957" y="1371600"/>
            <a:ext cx="9729793" cy="5329237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Century Gothic (Headings)"/>
              </a:rPr>
              <a:t>Software is a collection of </a:t>
            </a:r>
            <a:r>
              <a:rPr lang="en-US" sz="2500" dirty="0">
                <a:solidFill>
                  <a:srgbClr val="FF0000"/>
                </a:solidFill>
                <a:latin typeface="Century Gothic (Headings)"/>
              </a:rPr>
              <a:t>data</a:t>
            </a:r>
            <a:r>
              <a:rPr lang="en-US" sz="2500" dirty="0">
                <a:solidFill>
                  <a:schemeClr val="tx1"/>
                </a:solidFill>
                <a:latin typeface="Century Gothic (Headings)"/>
              </a:rPr>
              <a:t> or </a:t>
            </a:r>
            <a:r>
              <a:rPr lang="en-US" sz="2500" dirty="0" smtClean="0">
                <a:solidFill>
                  <a:srgbClr val="FF0000"/>
                </a:solidFill>
                <a:latin typeface="Century Gothic (Headings)"/>
              </a:rPr>
              <a:t>instructions</a:t>
            </a:r>
            <a:r>
              <a:rPr lang="en-US" sz="2500" dirty="0" smtClean="0">
                <a:solidFill>
                  <a:schemeClr val="tx1"/>
                </a:solidFill>
                <a:latin typeface="Century Gothic (Headings)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entury Gothic (Headings)"/>
              </a:rPr>
              <a:t>that tell the computer how to work. </a:t>
            </a:r>
            <a:endParaRPr lang="en-US" sz="2500" dirty="0" smtClean="0">
              <a:solidFill>
                <a:schemeClr val="tx1"/>
              </a:solidFill>
              <a:latin typeface="Century Gothic (Headings)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Century Gothic (Headings)"/>
              </a:rPr>
              <a:t>2 types of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FF0000"/>
                </a:solidFill>
                <a:latin typeface="Century Gothic (Headings)"/>
              </a:rPr>
              <a:t>System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smtClean="0">
                <a:solidFill>
                  <a:srgbClr val="FF0000"/>
                </a:solidFill>
                <a:latin typeface="Century Gothic (Headings)"/>
              </a:rPr>
              <a:t>Application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6929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System Software </a:t>
            </a:r>
            <a:endParaRPr lang="en-IN" sz="2500" dirty="0" smtClean="0">
              <a:solidFill>
                <a:srgbClr val="7030A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Set of programs designed 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control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a computer.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Support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running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other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software's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communication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with other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peripheral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devices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 : </a:t>
            </a:r>
          </a:p>
          <a:p>
            <a:pPr lvl="1"/>
            <a:r>
              <a:rPr lang="en-IN" sz="22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Controlling</a:t>
            </a:r>
            <a:r>
              <a:rPr lang="en-IN" sz="22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operation</a:t>
            </a:r>
          </a:p>
          <a:p>
            <a:pPr lvl="1"/>
            <a:r>
              <a:rPr lang="en-IN" sz="22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Move</a:t>
            </a:r>
            <a:r>
              <a:rPr lang="en-IN" sz="22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</a:t>
            </a:r>
            <a:r>
              <a:rPr lang="en-IN" sz="22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into out of PC </a:t>
            </a:r>
          </a:p>
          <a:p>
            <a:pPr lvl="1"/>
            <a:r>
              <a:rPr lang="en-IN" sz="22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User</a:t>
            </a:r>
            <a:r>
              <a:rPr lang="en-IN" sz="22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interface</a:t>
            </a:r>
            <a:r>
              <a:rPr lang="en-IN" sz="22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with hardware</a:t>
            </a:r>
          </a:p>
          <a:p>
            <a:pPr lvl="1"/>
            <a:endParaRPr lang="en-IN" sz="2100" dirty="0" smtClean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514724" y="960893"/>
            <a:ext cx="6693381" cy="5338822"/>
            <a:chOff x="3514724" y="1275221"/>
            <a:chExt cx="6693381" cy="5338822"/>
          </a:xfrm>
        </p:grpSpPr>
        <p:sp>
          <p:nvSpPr>
            <p:cNvPr id="6" name="Rectangle 5"/>
            <p:cNvSpPr/>
            <p:nvPr/>
          </p:nvSpPr>
          <p:spPr>
            <a:xfrm>
              <a:off x="3514724" y="2257425"/>
              <a:ext cx="6693381" cy="25374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4724" y="4333445"/>
              <a:ext cx="66933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Software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7066" y="2561825"/>
              <a:ext cx="1609447" cy="640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Language Processors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88144" y="2561824"/>
              <a:ext cx="1609447" cy="640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Utility Software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99222" y="2561824"/>
              <a:ext cx="1609447" cy="640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Application Software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71914" y="3611045"/>
              <a:ext cx="5936756" cy="563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Operating System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14724" y="5247876"/>
              <a:ext cx="6693381" cy="13661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77066" y="5432675"/>
              <a:ext cx="1609447" cy="496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CPU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88144" y="5432674"/>
              <a:ext cx="1609447" cy="496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RAM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99222" y="5432673"/>
              <a:ext cx="1609447" cy="496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I/O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14724" y="6086069"/>
              <a:ext cx="66933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 smtClean="0"/>
                <a:t>Hardware</a:t>
              </a:r>
              <a:endParaRPr lang="en-IN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14724" y="1275221"/>
              <a:ext cx="6693381" cy="563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chemeClr val="tx1"/>
                  </a:solidFill>
                </a:rPr>
                <a:t>User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Up-Down Arrow 21"/>
            <p:cNvSpPr/>
            <p:nvPr/>
          </p:nvSpPr>
          <p:spPr>
            <a:xfrm>
              <a:off x="5481775" y="3198156"/>
              <a:ext cx="204649" cy="41288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Up-Down Arrow 22"/>
            <p:cNvSpPr/>
            <p:nvPr/>
          </p:nvSpPr>
          <p:spPr>
            <a:xfrm>
              <a:off x="7190542" y="3209198"/>
              <a:ext cx="204649" cy="41288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Up-Down Arrow 23"/>
            <p:cNvSpPr/>
            <p:nvPr/>
          </p:nvSpPr>
          <p:spPr>
            <a:xfrm>
              <a:off x="4162647" y="1877700"/>
              <a:ext cx="214981" cy="172328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8901620" y="3209537"/>
              <a:ext cx="204649" cy="41288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6759089" y="1863412"/>
              <a:ext cx="204649" cy="41288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6759089" y="4810653"/>
              <a:ext cx="204649" cy="41288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692799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Components of system software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Operating system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Language processors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Utility software</a:t>
            </a:r>
          </a:p>
          <a:p>
            <a:pPr lvl="1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814513"/>
            <a:ext cx="9132887" cy="395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1) Operating system</a:t>
            </a: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Set of program that act as an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interface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between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computer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OS provide an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environment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execute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programs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Control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coordinate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a computer.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Important system software</a:t>
            </a: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514474"/>
            <a:ext cx="10248899" cy="5129213"/>
          </a:xfrm>
        </p:spPr>
        <p:txBody>
          <a:bodyPr>
            <a:normAutofit/>
          </a:bodyPr>
          <a:lstStyle/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Functions : 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 management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take care of allocation &amp; de-allocation processes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Memory management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management of primary memory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File management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file related activity – naming, sorting, sharing, recovery… 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Security management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management of device attached to the computer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Commands interpretation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understand and execute commands</a:t>
            </a:r>
          </a:p>
          <a:p>
            <a:endParaRPr lang="en-IN" sz="25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Examples : </a:t>
            </a: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windows </a:t>
            </a:r>
            <a:r>
              <a:rPr lang="en-IN" sz="20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xp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/  7 / 8 / 10, Linux, Ubuntu, </a:t>
            </a:r>
            <a:r>
              <a:rPr lang="en-IN" sz="20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Raspbian</a:t>
            </a:r>
            <a:r>
              <a:rPr lang="en-IN" sz="2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etc…</a:t>
            </a:r>
          </a:p>
          <a:p>
            <a:endParaRPr lang="en-IN" sz="22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814513"/>
            <a:ext cx="9132887" cy="395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2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) Language processors</a:t>
            </a: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Computer language classified into 3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Machine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language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Assembly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level language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High level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language</a:t>
            </a: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43640" y="3386136"/>
            <a:ext cx="3070505" cy="685800"/>
            <a:chOff x="6572250" y="3429000"/>
            <a:chExt cx="3070505" cy="685800"/>
          </a:xfrm>
        </p:grpSpPr>
        <p:sp>
          <p:nvSpPr>
            <p:cNvPr id="4" name="Right Brace 3"/>
            <p:cNvSpPr/>
            <p:nvPr/>
          </p:nvSpPr>
          <p:spPr>
            <a:xfrm>
              <a:off x="6572250" y="3429000"/>
              <a:ext cx="300038" cy="6858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38168" y="3520186"/>
              <a:ext cx="270458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300" dirty="0" smtClean="0">
                  <a:latin typeface="Century Gothic (Body)"/>
                </a:rPr>
                <a:t>Low level language</a:t>
              </a:r>
              <a:endParaRPr lang="en-IN" sz="2300" dirty="0">
                <a:latin typeface="Century Gothic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7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 </a:t>
            </a:r>
          </a:p>
          <a:p>
            <a:pPr lvl="1"/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4</a:t>
            </a:r>
            <a:r>
              <a:rPr lang="en-IN" sz="2300" baseline="30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stage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Operations like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calculations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classifications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comparison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sorting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filtering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summarising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etc.. may be carried out as part of processing.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 : processor /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514474"/>
            <a:ext cx="10248899" cy="5129213"/>
          </a:xfrm>
        </p:spPr>
        <p:txBody>
          <a:bodyPr>
            <a:normAutofit/>
          </a:bodyPr>
          <a:lstStyle/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Machine Language</a:t>
            </a:r>
          </a:p>
          <a:p>
            <a:pPr lvl="1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Binary digits :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0s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1s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Fast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execute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 machine</a:t>
            </a:r>
          </a:p>
          <a:p>
            <a:pPr lvl="1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Difficulty in humans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Error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detection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corruption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not possible</a:t>
            </a:r>
          </a:p>
          <a:p>
            <a:pPr lvl="1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Programmer must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study computer architecture</a:t>
            </a: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03341" y="4293400"/>
            <a:ext cx="9346604" cy="2008288"/>
            <a:chOff x="2874792" y="4079080"/>
            <a:chExt cx="9346604" cy="2008288"/>
          </a:xfrm>
        </p:grpSpPr>
        <p:sp>
          <p:nvSpPr>
            <p:cNvPr id="4" name="Rectangle 3"/>
            <p:cNvSpPr/>
            <p:nvPr/>
          </p:nvSpPr>
          <p:spPr>
            <a:xfrm>
              <a:off x="5179841" y="4079080"/>
              <a:ext cx="7012158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300" dirty="0" smtClean="0">
                  <a:latin typeface="Century Gothic (Body)"/>
                </a:rPr>
                <a:t>01101000 01100101 01101100 01101100 01101111 00100000 01110111 01101111 01110010 01101100 01100100</a:t>
              </a:r>
              <a:endParaRPr lang="en-IN" sz="2300" dirty="0">
                <a:latin typeface="Century Gothic (Body)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74792" y="4287810"/>
              <a:ext cx="1592103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300" dirty="0" smtClean="0">
                  <a:latin typeface="Century Gothic (Body)"/>
                </a:rPr>
                <a:t>hello world</a:t>
              </a:r>
              <a:endParaRPr lang="en-IN" sz="2300" dirty="0">
                <a:latin typeface="Century Gothic (Body)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09238" y="5641092"/>
              <a:ext cx="7012158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300" dirty="0">
                  <a:latin typeface="Century Gothic (Body)"/>
                </a:rPr>
                <a:t>01110011 00111101 01100001 00101011 01100010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74792" y="5610961"/>
              <a:ext cx="1410964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300" dirty="0">
                  <a:latin typeface="Century Gothic (Body)"/>
                </a:rPr>
                <a:t> </a:t>
              </a:r>
              <a:r>
                <a:rPr lang="en-IN" sz="2300" dirty="0" smtClean="0">
                  <a:latin typeface="Century Gothic (Body)"/>
                </a:rPr>
                <a:t>s = a + b</a:t>
              </a:r>
              <a:endParaRPr lang="en-IN" sz="2300" dirty="0">
                <a:latin typeface="Century Gothic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9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514474"/>
            <a:ext cx="10248899" cy="5129213"/>
          </a:xfrm>
        </p:spPr>
        <p:txBody>
          <a:bodyPr>
            <a:normAutofit/>
          </a:bodyPr>
          <a:lstStyle/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Assembly Language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Intermediate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level language</a:t>
            </a:r>
          </a:p>
          <a:p>
            <a:pPr lvl="1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is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Mnemonic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symbolic name give to an operation</a:t>
            </a:r>
          </a:p>
          <a:p>
            <a:pPr marL="457200" lvl="1" indent="0">
              <a:buNone/>
            </a:pPr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			   : ADD , SUB, ADC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Easier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than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machine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language 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Error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detection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corruption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possible</a:t>
            </a:r>
          </a:p>
          <a:p>
            <a:pPr lvl="1"/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Programmer must </a:t>
            </a:r>
            <a:r>
              <a:rPr lang="en-IN" sz="21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study computer architecture</a:t>
            </a:r>
          </a:p>
          <a:p>
            <a:pPr marL="457200" lvl="1" indent="0">
              <a:buNone/>
            </a:pP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664371"/>
              </p:ext>
            </p:extLst>
          </p:nvPr>
        </p:nvGraphicFramePr>
        <p:xfrm>
          <a:off x="8924290" y="3622676"/>
          <a:ext cx="2377440" cy="2651760"/>
        </p:xfrm>
        <a:graphic>
          <a:graphicData uri="http://schemas.openxmlformats.org/drawingml/2006/table">
            <a:tbl>
              <a:tblPr/>
              <a:tblGrid>
                <a:gridCol w="237744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300" dirty="0" smtClean="0">
                          <a:effectLst/>
                          <a:latin typeface="Century Gothic (Body)"/>
                        </a:rPr>
                        <a:t>LDA 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 smtClean="0">
                          <a:effectLst/>
                          <a:latin typeface="Century Gothic (Body)"/>
                        </a:rPr>
                        <a:t>MOV B, </a:t>
                      </a:r>
                      <a:r>
                        <a:rPr lang="en-IN" sz="2300" dirty="0">
                          <a:effectLst/>
                          <a:latin typeface="Century Gothic (Body)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effectLst/>
                          <a:latin typeface="Century Gothic (Body)"/>
                        </a:rPr>
                        <a:t>LDA </a:t>
                      </a:r>
                      <a:r>
                        <a:rPr lang="en-IN" sz="2300" dirty="0" smtClean="0">
                          <a:effectLst/>
                          <a:latin typeface="Century Gothic (Body)"/>
                        </a:rPr>
                        <a:t>2001</a:t>
                      </a:r>
                      <a:endParaRPr lang="en-IN" sz="2300" dirty="0">
                        <a:effectLst/>
                        <a:latin typeface="Century Gothic (Body)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effectLst/>
                          <a:latin typeface="Century Gothic (Body)"/>
                        </a:rPr>
                        <a:t>ADD </a:t>
                      </a:r>
                      <a:r>
                        <a:rPr lang="en-IN" sz="2300" dirty="0" smtClean="0">
                          <a:effectLst/>
                          <a:latin typeface="Century Gothic (Body)"/>
                        </a:rPr>
                        <a:t>B</a:t>
                      </a:r>
                      <a:endParaRPr lang="en-IN" sz="2300" dirty="0">
                        <a:effectLst/>
                        <a:latin typeface="Century Gothic (Body)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 smtClean="0">
                          <a:effectLst/>
                          <a:latin typeface="Century Gothic (Body)"/>
                        </a:rPr>
                        <a:t>STA 3050</a:t>
                      </a:r>
                      <a:endParaRPr lang="en-IN" sz="2300" dirty="0">
                        <a:effectLst/>
                        <a:latin typeface="Century Gothic (Body)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effectLst/>
                          <a:latin typeface="Century Gothic (Body)"/>
                        </a:rPr>
                        <a:t>HLT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5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143000"/>
            <a:ext cx="10248899" cy="5500687"/>
          </a:xfrm>
        </p:spPr>
        <p:txBody>
          <a:bodyPr>
            <a:normAutofit/>
          </a:bodyPr>
          <a:lstStyle/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High Level Language 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English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like language</a:t>
            </a: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Easier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than Assembly language </a:t>
            </a:r>
          </a:p>
          <a:p>
            <a:pPr lvl="1"/>
            <a:r>
              <a:rPr lang="en-IN" sz="21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Programmer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no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need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study </a:t>
            </a:r>
            <a:r>
              <a:rPr lang="en-IN" sz="21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computer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architecture</a:t>
            </a:r>
            <a:endParaRPr lang="en-IN" sz="2100" dirty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Error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detection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corruption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very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easy</a:t>
            </a:r>
          </a:p>
          <a:p>
            <a:pPr lvl="1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But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computer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cannot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understood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HLL.</a:t>
            </a:r>
          </a:p>
          <a:p>
            <a:pPr lvl="1"/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Compiler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/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interpreter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used ( Language translator )</a:t>
            </a:r>
          </a:p>
          <a:p>
            <a:pPr lvl="2"/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Convert HLL to MLL</a:t>
            </a: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Examples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BASIC, C, C++, Java, Python</a:t>
            </a:r>
          </a:p>
          <a:p>
            <a:pPr lvl="1"/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114426"/>
            <a:ext cx="10248899" cy="5529262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Type of language processor</a:t>
            </a:r>
            <a:endParaRPr lang="en-IN" sz="2500" dirty="0" smtClean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Assembler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translate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Assembly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language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machine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language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 can be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executed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only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after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translation</a:t>
            </a:r>
          </a:p>
          <a:p>
            <a:pPr marL="914400" lvl="2" indent="0">
              <a:buNone/>
            </a:pP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Interpreter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Another kinds of language processor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HLL - MLL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line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by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line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translation</a:t>
            </a:r>
          </a:p>
          <a:p>
            <a:pPr lvl="2"/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 can be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executed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only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after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translation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BASIC, Python</a:t>
            </a:r>
          </a:p>
          <a:p>
            <a:pPr lvl="2"/>
            <a:endParaRPr lang="en-IN" sz="19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114426"/>
            <a:ext cx="10248899" cy="5529262"/>
          </a:xfrm>
        </p:spPr>
        <p:txBody>
          <a:bodyPr>
            <a:normAutofit/>
          </a:bodyPr>
          <a:lstStyle/>
          <a:p>
            <a:pPr lvl="1"/>
            <a:endParaRPr lang="en-IN" sz="2500" dirty="0" smtClean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Compiler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Another kinds of language processor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scan the program in a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single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run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If any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error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 program, compiler provide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list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errors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If no error, compiler generate an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object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file</a:t>
            </a:r>
          </a:p>
          <a:p>
            <a:pPr lvl="2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C, C++, Pascal</a:t>
            </a: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2"/>
            <a:endParaRPr lang="en-IN" sz="19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3051"/>
            <a:ext cx="9132887" cy="422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3) Utility software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Used to perform general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system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support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maintenance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task 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Task examples :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Detect &amp; remove the computer virus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Disk management</a:t>
            </a:r>
          </a:p>
          <a:p>
            <a:pPr marL="1257300" lvl="2" indent="-457200">
              <a:buFontTx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Disk Formatting</a:t>
            </a:r>
          </a:p>
          <a:p>
            <a:pPr marL="1257300" lvl="2" indent="-457200">
              <a:buFontTx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Disk partition</a:t>
            </a:r>
          </a:p>
          <a:p>
            <a:pPr marL="1257300" lvl="2" indent="-457200">
              <a:buFontTx/>
              <a:buChar char="―"/>
            </a:pP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Disk Clean-up etc…</a:t>
            </a: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8" y="3215896"/>
            <a:ext cx="2974974" cy="31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Application </a:t>
            </a:r>
            <a:r>
              <a:rPr lang="en-IN" sz="2500" dirty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 </a:t>
            </a:r>
            <a:endParaRPr lang="en-IN" sz="2500" dirty="0" smtClean="0">
              <a:solidFill>
                <a:srgbClr val="7030A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developed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specific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application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called application software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include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General purpose software package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Specific purpose software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3051"/>
            <a:ext cx="9132887" cy="42291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)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General 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purpose software package 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Used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perform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tasks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 a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particular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application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area</a:t>
            </a:r>
            <a:endParaRPr lang="en-IN" sz="2300" dirty="0" smtClean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Classified as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Word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processing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software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Spreadsheet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software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Presentation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software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Database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software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Multimedia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software</a:t>
            </a:r>
          </a:p>
          <a:p>
            <a:pPr marL="857250" lvl="1" indent="-457200">
              <a:buFont typeface="+mj-lt"/>
              <a:buAutoNum type="arabicParenR"/>
            </a:pPr>
            <a:endParaRPr lang="en-IN" sz="21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714375"/>
            <a:ext cx="9132887" cy="5057776"/>
          </a:xfrm>
        </p:spPr>
        <p:txBody>
          <a:bodyPr>
            <a:noAutofit/>
          </a:bodyPr>
          <a:lstStyle/>
          <a:p>
            <a:pPr marL="0" lvl="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1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) 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Specific purpose software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Highly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specialised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software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design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handle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particular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tasks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known as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customised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software (developed for a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single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customer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Some examples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Payroll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system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employee &amp; salary details in a company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Inventory management system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 tracking, orders, sales, deliveries…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1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Human Resource management system </a:t>
            </a:r>
            <a:r>
              <a:rPr lang="en-IN" sz="21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managing human resource</a:t>
            </a:r>
            <a:endParaRPr lang="en-IN" sz="21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 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: google pay, chess game, </a:t>
            </a:r>
            <a:r>
              <a:rPr lang="en-IN" sz="2300" dirty="0" err="1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gmail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err="1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flipkart</a:t>
            </a: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5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5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Output 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5</a:t>
            </a:r>
            <a:r>
              <a:rPr lang="en-IN" sz="2300" baseline="30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stage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Processed data obtained in the form of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information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This output may be stored for future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753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Free &amp; Open source</a:t>
            </a:r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 </a:t>
            </a:r>
            <a:endParaRPr lang="en-IN" sz="2500" dirty="0" smtClean="0">
              <a:solidFill>
                <a:srgbClr val="7030A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Gives the user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freedom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copy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distribute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examine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change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improve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software.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Now a days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open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widely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reasons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 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Acceptable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activity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Less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overall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Vendor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independency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(No intermediate sale persons)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security</a:t>
            </a:r>
            <a:endParaRPr lang="en-IN" sz="2300" dirty="0" smtClean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Free Software Foundation (FSF)</a:t>
            </a:r>
            <a:endParaRPr lang="en-IN" sz="25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FSF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define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4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freedoms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free &amp; open source software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run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program for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any purpose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study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how 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program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works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adopt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it to your needs</a:t>
            </a: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distribute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copies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the software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improve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program and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publish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the change</a:t>
            </a:r>
          </a:p>
          <a:p>
            <a:pPr marL="1371600" lvl="2" indent="-457200">
              <a:buFont typeface="+mj-lt"/>
              <a:buAutoNum type="arabicPeriod"/>
            </a:pP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 : GNU / Linux , GIMP, Mozilla Firefox, OpenOffice.org</a:t>
            </a:r>
            <a:endParaRPr lang="en-IN" sz="23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45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Freeware and Shareware</a:t>
            </a:r>
            <a:endParaRPr lang="en-IN" sz="2500" dirty="0" smtClean="0">
              <a:solidFill>
                <a:srgbClr val="7030A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Freeware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copyrighted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which is made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available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for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free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cost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, for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unlimited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period.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cannot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permit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change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 the software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 : 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Google chrome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Skype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Avast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antivirus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Adobe reader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shareware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is the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commercial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that is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distributed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on a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trail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basis.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Shareware gives users a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chance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to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try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before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buying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it.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All features are not available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Photoshop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Kaspersky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antivirus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Winzip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7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408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547800"/>
            <a:ext cx="9132887" cy="436722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Proprietary Software</a:t>
            </a:r>
            <a:endParaRPr lang="en-IN" sz="2500" dirty="0" smtClean="0">
              <a:solidFill>
                <a:srgbClr val="7030A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Also known as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Non-free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close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</a:t>
            </a:r>
            <a:endParaRPr lang="en-IN" sz="2300" dirty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Is a computer program that is an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exclusive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property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its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developer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publisher </a:t>
            </a:r>
          </a:p>
          <a:p>
            <a:pPr lvl="1"/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Cannot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be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copied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or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distributed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without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licensing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agreements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Example : 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MS Windows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MS Office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Mac OS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262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5" y="624110"/>
            <a:ext cx="9132887" cy="1280890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Humanware</a:t>
            </a:r>
            <a:r>
              <a:rPr lang="en-IN" dirty="0" smtClean="0">
                <a:solidFill>
                  <a:schemeClr val="tx1"/>
                </a:solidFill>
              </a:rPr>
              <a:t> or </a:t>
            </a:r>
            <a:r>
              <a:rPr lang="en-IN" dirty="0" err="1" smtClean="0">
                <a:solidFill>
                  <a:schemeClr val="tx1"/>
                </a:solidFill>
              </a:rPr>
              <a:t>Liveware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err="1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Humanware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is the Method of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adding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human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facet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into the </a:t>
            </a:r>
            <a:r>
              <a:rPr lang="en-IN" sz="25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development</a:t>
            </a:r>
            <a:r>
              <a:rPr lang="en-IN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computer programs.</a:t>
            </a:r>
            <a:endParaRPr lang="en-IN" sz="2500" dirty="0" smtClean="0">
              <a:solidFill>
                <a:srgbClr val="FF0000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it is </a:t>
            </a:r>
            <a:r>
              <a:rPr lang="en-US" sz="25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necessary for the </a:t>
            </a:r>
            <a:r>
              <a:rPr lang="en-US" sz="25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proper</a:t>
            </a:r>
            <a:r>
              <a:rPr lang="en-US" sz="25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functioning</a:t>
            </a:r>
            <a:r>
              <a:rPr lang="en-US" sz="25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of </a:t>
            </a:r>
            <a:r>
              <a:rPr lang="en-US" sz="25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hardware</a:t>
            </a:r>
            <a:r>
              <a:rPr lang="en-US" sz="25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software</a:t>
            </a:r>
            <a:r>
              <a:rPr lang="en-US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some </a:t>
            </a:r>
            <a:r>
              <a:rPr lang="en-US" sz="2500" dirty="0" err="1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humanwares</a:t>
            </a:r>
            <a:r>
              <a:rPr lang="en-US" sz="25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:</a:t>
            </a:r>
            <a:endParaRPr lang="en-IN" sz="25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sz="25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sz="2500" dirty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6050" y="4200513"/>
            <a:ext cx="41719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System Administrator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System Managers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System Analysts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Network Administrator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512721" y="4200512"/>
            <a:ext cx="51577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5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 Database Administrator</a:t>
            </a:r>
          </a:p>
          <a:p>
            <a:pPr lvl="1"/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6</a:t>
            </a: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 Computer Engineers</a:t>
            </a:r>
            <a:endParaRPr lang="en-IN" sz="2300" dirty="0" smtClean="0"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7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 Computer Programmers</a:t>
            </a:r>
          </a:p>
          <a:p>
            <a:pPr lvl="1"/>
            <a:r>
              <a:rPr lang="en-IN" sz="2300" dirty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8</a:t>
            </a:r>
            <a:r>
              <a:rPr lang="en-IN" sz="2300" dirty="0" smtClean="0"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. Computer Operators</a:t>
            </a:r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3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725" y="1704968"/>
            <a:ext cx="9132887" cy="3777622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rgbClr val="7030A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Distribution of information</a:t>
            </a:r>
          </a:p>
          <a:p>
            <a:pPr lvl="1"/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6</a:t>
            </a:r>
            <a:r>
              <a:rPr lang="en-IN" sz="2300" baseline="300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stage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Information is distributed </a:t>
            </a:r>
            <a:r>
              <a:rPr lang="en-IN" sz="2300" dirty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to 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users/beneficiary</a:t>
            </a:r>
          </a:p>
          <a:p>
            <a:pPr lvl="1"/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They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take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decisions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/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solve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problems</a:t>
            </a:r>
            <a:r>
              <a:rPr lang="en-IN" sz="2300" dirty="0" smtClean="0">
                <a:solidFill>
                  <a:schemeClr val="tx1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 according to this </a:t>
            </a:r>
            <a:r>
              <a:rPr lang="en-IN" sz="2300" dirty="0" smtClean="0">
                <a:solidFill>
                  <a:srgbClr val="FF0000"/>
                </a:solidFill>
                <a:latin typeface="Century Gothic (Body)"/>
                <a:ea typeface="Segoe UI Emoji" panose="020B0502040204020203" pitchFamily="34" charset="0"/>
                <a:cs typeface="Times New Roman" panose="02020603050405020304" pitchFamily="18" charset="0"/>
              </a:rPr>
              <a:t>information</a:t>
            </a:r>
          </a:p>
          <a:p>
            <a:pPr lvl="1"/>
            <a:endParaRPr lang="en-IN" sz="2300" dirty="0" smtClean="0">
              <a:solidFill>
                <a:schemeClr val="tx1"/>
              </a:solidFill>
              <a:latin typeface="Century Gothic (Body)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7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871" y="2891118"/>
            <a:ext cx="8942294" cy="2877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Teaching materials Prepared by </a:t>
            </a:r>
          </a:p>
          <a:p>
            <a:pPr marL="0" indent="0" algn="ctr">
              <a:buNone/>
            </a:pPr>
            <a:endParaRPr lang="en-IN" sz="18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RIDHUN DEV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Lecture IHRD College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+1 / +2 Computer Science</a:t>
            </a:r>
          </a:p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8089552581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3EACF"/>
      </a:lt2>
      <a:accent1>
        <a:srgbClr val="000000"/>
      </a:accent1>
      <a:accent2>
        <a:srgbClr val="000000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00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877</TotalTime>
  <Words>2422</Words>
  <Application>Microsoft Office PowerPoint</Application>
  <PresentationFormat>Widescreen</PresentationFormat>
  <Paragraphs>564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2" baseType="lpstr">
      <vt:lpstr>Arial</vt:lpstr>
      <vt:lpstr>Calibri</vt:lpstr>
      <vt:lpstr>Century Gothic</vt:lpstr>
      <vt:lpstr>Century Gothic (Body)</vt:lpstr>
      <vt:lpstr>Century Gothic (Headings)</vt:lpstr>
      <vt:lpstr>Courier New</vt:lpstr>
      <vt:lpstr>Segoe UI Emoji</vt:lpstr>
      <vt:lpstr>Symbol</vt:lpstr>
      <vt:lpstr>Times New Roman</vt:lpstr>
      <vt:lpstr>Wingdings 3</vt:lpstr>
      <vt:lpstr>Wisp</vt:lpstr>
      <vt:lpstr>Components of the  Computer System</vt:lpstr>
      <vt:lpstr>Data processing</vt:lpstr>
      <vt:lpstr>PowerPoint Presentation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units of a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E-Waste</vt:lpstr>
      <vt:lpstr>PowerPoint Presentation</vt:lpstr>
      <vt:lpstr>PowerPoint Presentation</vt:lpstr>
      <vt:lpstr>PowerPoint Presentation</vt:lpstr>
      <vt:lpstr>PowerPoint Presentation</vt:lpstr>
      <vt:lpstr>Green Computing / Green IT</vt:lpstr>
      <vt:lpstr>PowerPoint Presentation</vt:lpstr>
      <vt:lpstr>PowerPoint Presentation</vt:lpstr>
      <vt:lpstr>How to make computer green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Humanware or Liveware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the  Computer System</dc:title>
  <dc:creator>Windows User</dc:creator>
  <cp:lastModifiedBy>Windows User</cp:lastModifiedBy>
  <cp:revision>110</cp:revision>
  <dcterms:created xsi:type="dcterms:W3CDTF">2020-12-02T10:40:48Z</dcterms:created>
  <dcterms:modified xsi:type="dcterms:W3CDTF">2021-01-13T08:18:01Z</dcterms:modified>
</cp:coreProperties>
</file>