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63" r:id="rId3"/>
    <p:sldId id="266" r:id="rId4"/>
    <p:sldId id="331" r:id="rId5"/>
    <p:sldId id="362" r:id="rId6"/>
    <p:sldId id="349" r:id="rId7"/>
    <p:sldId id="333" r:id="rId8"/>
    <p:sldId id="337" r:id="rId9"/>
    <p:sldId id="334" r:id="rId10"/>
    <p:sldId id="335" r:id="rId11"/>
    <p:sldId id="338" r:id="rId12"/>
    <p:sldId id="336" r:id="rId13"/>
    <p:sldId id="339" r:id="rId14"/>
    <p:sldId id="340" r:id="rId15"/>
    <p:sldId id="341" r:id="rId16"/>
    <p:sldId id="343" r:id="rId17"/>
    <p:sldId id="344" r:id="rId18"/>
    <p:sldId id="345" r:id="rId19"/>
    <p:sldId id="346" r:id="rId20"/>
    <p:sldId id="348" r:id="rId21"/>
    <p:sldId id="347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361" r:id="rId34"/>
    <p:sldId id="363" r:id="rId35"/>
    <p:sldId id="364" r:id="rId36"/>
    <p:sldId id="365" r:id="rId37"/>
    <p:sldId id="366" r:id="rId38"/>
    <p:sldId id="367" r:id="rId39"/>
    <p:sldId id="369" r:id="rId40"/>
    <p:sldId id="370" r:id="rId41"/>
    <p:sldId id="371" r:id="rId42"/>
    <p:sldId id="372" r:id="rId43"/>
    <p:sldId id="373" r:id="rId44"/>
    <p:sldId id="330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AA02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6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077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7090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378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5473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31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3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3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007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1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01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80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3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3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88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91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6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Poppins"/>
              </a:rPr>
              <a:t>Control Statements</a:t>
            </a:r>
            <a:endParaRPr lang="en-IN" dirty="0">
              <a:latin typeface="Poppin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011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8871" y="995083"/>
            <a:ext cx="8915400" cy="4686065"/>
          </a:xfrm>
        </p:spPr>
        <p:txBody>
          <a:bodyPr>
            <a:normAutofit/>
          </a:bodyPr>
          <a:lstStyle/>
          <a:p>
            <a:pPr>
              <a:spcBef>
                <a:spcPts val="1500"/>
              </a:spcBef>
            </a:pPr>
            <a:r>
              <a:rPr lang="en-IN" sz="2800" b="1" dirty="0" smtClean="0">
                <a:solidFill>
                  <a:srgbClr val="FF0000"/>
                </a:solidFill>
              </a:rPr>
              <a:t>If-else</a:t>
            </a:r>
            <a:r>
              <a:rPr lang="en-I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N" sz="2800" b="1" dirty="0" smtClean="0">
                <a:solidFill>
                  <a:srgbClr val="FF0000"/>
                </a:solidFill>
              </a:rPr>
              <a:t>statement</a:t>
            </a:r>
            <a:endParaRPr lang="en-IN" sz="2800" b="1" dirty="0" smtClean="0">
              <a:solidFill>
                <a:srgbClr val="FF0000"/>
              </a:solidFill>
            </a:endParaRP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Syntax :</a:t>
            </a:r>
            <a:endParaRPr lang="en-IN" sz="2000" b="1" dirty="0" smtClean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48951" y="2129591"/>
            <a:ext cx="773654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CD"/>
                </a:solidFill>
              </a:rPr>
              <a:t>if</a:t>
            </a:r>
            <a:r>
              <a:rPr lang="en-US" sz="2000" b="1" dirty="0">
                <a:solidFill>
                  <a:srgbClr val="000000"/>
                </a:solidFill>
              </a:rPr>
              <a:t> (</a:t>
            </a:r>
            <a:r>
              <a:rPr lang="en-US" sz="2000" b="1" i="1" dirty="0">
                <a:solidFill>
                  <a:srgbClr val="000000"/>
                </a:solidFill>
              </a:rPr>
              <a:t>condition</a:t>
            </a:r>
            <a:r>
              <a:rPr lang="en-US" sz="2000" b="1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rgbClr val="000000"/>
                </a:solidFill>
              </a:rPr>
              <a:t>{</a:t>
            </a:r>
            <a:br>
              <a:rPr lang="en-US" sz="2000" b="1" dirty="0">
                <a:solidFill>
                  <a:srgbClr val="000000"/>
                </a:solidFill>
              </a:rPr>
            </a:br>
            <a:r>
              <a:rPr lang="en-US" sz="2000" b="1" dirty="0">
                <a:solidFill>
                  <a:srgbClr val="000000"/>
                </a:solidFill>
              </a:rPr>
              <a:t>  </a:t>
            </a:r>
            <a:endParaRPr lang="en-US" sz="2000" b="1" dirty="0" smtClean="0">
              <a:solidFill>
                <a:srgbClr val="000000"/>
              </a:solidFill>
            </a:endParaRPr>
          </a:p>
          <a:p>
            <a:r>
              <a:rPr lang="en-US" sz="2000" b="1" i="1" dirty="0">
                <a:solidFill>
                  <a:srgbClr val="000000"/>
                </a:solidFill>
              </a:rPr>
              <a:t>	</a:t>
            </a:r>
            <a:r>
              <a:rPr lang="en-US" b="1" i="1" dirty="0" smtClean="0">
                <a:solidFill>
                  <a:srgbClr val="008000"/>
                </a:solidFill>
              </a:rPr>
              <a:t>// </a:t>
            </a:r>
            <a:r>
              <a:rPr lang="en-US" b="1" i="1" dirty="0">
                <a:solidFill>
                  <a:srgbClr val="008000"/>
                </a:solidFill>
              </a:rPr>
              <a:t>block of code to be executed if the condition is </a:t>
            </a:r>
            <a:r>
              <a:rPr lang="en-US" b="1" i="1" dirty="0">
                <a:solidFill>
                  <a:srgbClr val="FF0000"/>
                </a:solidFill>
              </a:rPr>
              <a:t>true</a:t>
            </a:r>
            <a:r>
              <a:rPr lang="en-US" sz="2000" b="1" dirty="0">
                <a:solidFill>
                  <a:srgbClr val="000000"/>
                </a:solidFill>
              </a:rPr>
              <a:t/>
            </a:r>
            <a:br>
              <a:rPr lang="en-US" sz="2000" b="1" dirty="0">
                <a:solidFill>
                  <a:srgbClr val="000000"/>
                </a:solidFill>
              </a:rPr>
            </a:br>
            <a:endParaRPr lang="en-US" sz="2000" b="1" dirty="0" smtClean="0">
              <a:solidFill>
                <a:srgbClr val="000000"/>
              </a:solidFill>
            </a:endParaRPr>
          </a:p>
          <a:p>
            <a:r>
              <a:rPr lang="en-US" sz="2000" b="1" dirty="0" smtClean="0"/>
              <a:t>}</a:t>
            </a:r>
          </a:p>
          <a:p>
            <a:r>
              <a:rPr lang="en-US" sz="2000" b="1" dirty="0">
                <a:solidFill>
                  <a:srgbClr val="0000CD"/>
                </a:solidFill>
              </a:rPr>
              <a:t>e</a:t>
            </a:r>
            <a:r>
              <a:rPr lang="en-US" sz="2000" b="1" dirty="0" smtClean="0">
                <a:solidFill>
                  <a:srgbClr val="0000CD"/>
                </a:solidFill>
              </a:rPr>
              <a:t>lse</a:t>
            </a:r>
          </a:p>
          <a:p>
            <a:r>
              <a:rPr lang="en-US" sz="2400" b="1" dirty="0" smtClean="0">
                <a:solidFill>
                  <a:srgbClr val="000000"/>
                </a:solidFill>
              </a:rPr>
              <a:t>{</a:t>
            </a:r>
            <a:r>
              <a:rPr lang="en-US" sz="2400" b="1" dirty="0">
                <a:solidFill>
                  <a:srgbClr val="000000"/>
                </a:solidFill>
              </a:rPr>
              <a:t/>
            </a:r>
            <a:br>
              <a:rPr lang="en-US" sz="2400" b="1" dirty="0">
                <a:solidFill>
                  <a:srgbClr val="000000"/>
                </a:solidFill>
              </a:rPr>
            </a:br>
            <a:r>
              <a:rPr lang="en-US" sz="2400" b="1" dirty="0">
                <a:solidFill>
                  <a:srgbClr val="000000"/>
                </a:solidFill>
              </a:rPr>
              <a:t>  </a:t>
            </a:r>
          </a:p>
          <a:p>
            <a:r>
              <a:rPr lang="en-US" sz="2400" b="1" i="1" dirty="0">
                <a:solidFill>
                  <a:srgbClr val="000000"/>
                </a:solidFill>
              </a:rPr>
              <a:t>	</a:t>
            </a:r>
            <a:r>
              <a:rPr lang="en-US" sz="2000" b="1" i="1" dirty="0">
                <a:solidFill>
                  <a:srgbClr val="008000"/>
                </a:solidFill>
              </a:rPr>
              <a:t>// block of code to be executed if the condition is </a:t>
            </a:r>
            <a:r>
              <a:rPr lang="en-US" sz="2000" b="1" i="1" dirty="0" smtClean="0">
                <a:solidFill>
                  <a:srgbClr val="FF0000"/>
                </a:solidFill>
              </a:rPr>
              <a:t>false</a:t>
            </a:r>
            <a:r>
              <a:rPr lang="en-US" sz="2400" b="1" dirty="0">
                <a:solidFill>
                  <a:srgbClr val="000000"/>
                </a:solidFill>
              </a:rPr>
              <a:t/>
            </a:r>
            <a:br>
              <a:rPr lang="en-US" sz="2400" b="1" dirty="0">
                <a:solidFill>
                  <a:srgbClr val="000000"/>
                </a:solidFill>
              </a:rPr>
            </a:br>
            <a:endParaRPr lang="en-US" sz="2400" b="1" dirty="0">
              <a:solidFill>
                <a:srgbClr val="000000"/>
              </a:solidFill>
            </a:endParaRPr>
          </a:p>
          <a:p>
            <a:r>
              <a:rPr lang="en-US" sz="2400" b="1" dirty="0"/>
              <a:t>}</a:t>
            </a:r>
          </a:p>
          <a:p>
            <a:endParaRPr lang="en-IN" sz="2000" b="1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811370" y="2366681"/>
            <a:ext cx="40789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05818" y="2183959"/>
            <a:ext cx="3079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rgbClr val="FF0000"/>
                </a:solidFill>
              </a:rPr>
              <a:t>Decision making condition</a:t>
            </a:r>
            <a:endParaRPr lang="en-IN" sz="1600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676616" y="3703478"/>
            <a:ext cx="1272335" cy="338554"/>
            <a:chOff x="2353888" y="4106888"/>
            <a:chExt cx="1272335" cy="338554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3236258" y="4276165"/>
              <a:ext cx="38996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353888" y="4106888"/>
              <a:ext cx="8823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600" dirty="0" smtClean="0">
                  <a:solidFill>
                    <a:srgbClr val="FF0000"/>
                  </a:solidFill>
                </a:rPr>
                <a:t>End </a:t>
              </a:r>
              <a:endParaRPr lang="en-IN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676616" y="2493242"/>
            <a:ext cx="1272335" cy="338554"/>
            <a:chOff x="2353888" y="2896652"/>
            <a:chExt cx="1272335" cy="338554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236258" y="3065929"/>
              <a:ext cx="38996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353888" y="2896652"/>
              <a:ext cx="8823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600" dirty="0" smtClean="0">
                  <a:solidFill>
                    <a:srgbClr val="FF0000"/>
                  </a:solidFill>
                </a:rPr>
                <a:t>Start</a:t>
              </a:r>
              <a:endParaRPr lang="en-IN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76616" y="4351367"/>
            <a:ext cx="1272335" cy="338554"/>
            <a:chOff x="2353888" y="2896652"/>
            <a:chExt cx="1272335" cy="338554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3236258" y="3065929"/>
              <a:ext cx="38996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353888" y="2896652"/>
              <a:ext cx="8823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600" dirty="0" smtClean="0">
                  <a:solidFill>
                    <a:srgbClr val="FF0000"/>
                  </a:solidFill>
                </a:rPr>
                <a:t>Start</a:t>
              </a:r>
              <a:endParaRPr lang="en-IN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676616" y="5821623"/>
            <a:ext cx="1272335" cy="338554"/>
            <a:chOff x="2353888" y="4106888"/>
            <a:chExt cx="1272335" cy="33855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3236258" y="4276165"/>
              <a:ext cx="38996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353888" y="4106888"/>
              <a:ext cx="8823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600" dirty="0" smtClean="0">
                  <a:solidFill>
                    <a:srgbClr val="FF0000"/>
                  </a:solidFill>
                </a:rPr>
                <a:t>End </a:t>
              </a:r>
              <a:endParaRPr lang="en-IN" sz="1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726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70"/>
          <a:stretch/>
        </p:blipFill>
        <p:spPr>
          <a:xfrm>
            <a:off x="2921774" y="1905000"/>
            <a:ext cx="3915817" cy="309517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440" y="1615701"/>
            <a:ext cx="3223651" cy="393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1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8871" y="1290917"/>
            <a:ext cx="8915400" cy="4686065"/>
          </a:xfrm>
        </p:spPr>
        <p:txBody>
          <a:bodyPr>
            <a:normAutofit/>
          </a:bodyPr>
          <a:lstStyle/>
          <a:p>
            <a:pPr marL="0" indent="0">
              <a:spcBef>
                <a:spcPts val="1500"/>
              </a:spcBef>
              <a:buNone/>
            </a:pPr>
            <a:endParaRPr lang="en-IN" sz="2800" b="1" dirty="0" smtClean="0">
              <a:solidFill>
                <a:srgbClr val="FF0000"/>
              </a:solidFill>
            </a:endParaRPr>
          </a:p>
          <a:p>
            <a:pPr marL="457200" lvl="1" indent="0">
              <a:spcBef>
                <a:spcPts val="1800"/>
              </a:spcBef>
              <a:buNone/>
            </a:pPr>
            <a:endParaRPr lang="en-IN" sz="2000" b="1" dirty="0" smtClean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67317" y="1290917"/>
            <a:ext cx="72793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CD"/>
                </a:solidFill>
              </a:rPr>
              <a:t>if</a:t>
            </a:r>
            <a:r>
              <a:rPr lang="en-US" b="1" dirty="0">
                <a:solidFill>
                  <a:srgbClr val="000000"/>
                </a:solidFill>
              </a:rPr>
              <a:t> (</a:t>
            </a:r>
            <a:r>
              <a:rPr lang="en-US" b="1" i="1" dirty="0">
                <a:solidFill>
                  <a:srgbClr val="000000"/>
                </a:solidFill>
              </a:rPr>
              <a:t>condition</a:t>
            </a:r>
            <a:r>
              <a:rPr lang="en-US" b="1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 {</a:t>
            </a:r>
          </a:p>
          <a:p>
            <a:r>
              <a:rPr lang="en-US" b="1" i="1" dirty="0">
                <a:solidFill>
                  <a:srgbClr val="000000"/>
                </a:solidFill>
              </a:rPr>
              <a:t>	</a:t>
            </a:r>
            <a:r>
              <a:rPr lang="en-US" b="1" dirty="0" smtClean="0">
                <a:solidFill>
                  <a:srgbClr val="008000"/>
                </a:solidFill>
              </a:rPr>
              <a:t>// statement 1</a:t>
            </a:r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b="1" dirty="0" smtClean="0"/>
              <a:t>}</a:t>
            </a:r>
          </a:p>
          <a:p>
            <a:r>
              <a:rPr lang="en-US" b="1" dirty="0">
                <a:solidFill>
                  <a:srgbClr val="0000CD"/>
                </a:solidFill>
              </a:rPr>
              <a:t>e</a:t>
            </a:r>
            <a:r>
              <a:rPr lang="en-US" b="1" dirty="0" smtClean="0">
                <a:solidFill>
                  <a:srgbClr val="0000CD"/>
                </a:solidFill>
              </a:rPr>
              <a:t>lse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{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b="1" i="1" dirty="0">
                <a:solidFill>
                  <a:srgbClr val="000000"/>
                </a:solidFill>
              </a:rPr>
              <a:t>	</a:t>
            </a:r>
            <a:r>
              <a:rPr lang="en-US" b="1" dirty="0">
                <a:solidFill>
                  <a:srgbClr val="008000"/>
                </a:solidFill>
              </a:rPr>
              <a:t>// statement </a:t>
            </a:r>
            <a:r>
              <a:rPr lang="en-US" b="1" dirty="0" smtClean="0">
                <a:solidFill>
                  <a:srgbClr val="008000"/>
                </a:solidFill>
              </a:rPr>
              <a:t>2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/>
              <a:t>}</a:t>
            </a:r>
            <a:endParaRPr lang="en-IN" b="1" dirty="0"/>
          </a:p>
          <a:p>
            <a:endParaRPr lang="en-IN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271683" y="3837452"/>
            <a:ext cx="7192588" cy="2119961"/>
            <a:chOff x="4093979" y="3760764"/>
            <a:chExt cx="7192588" cy="2119961"/>
          </a:xfrm>
        </p:grpSpPr>
        <p:sp>
          <p:nvSpPr>
            <p:cNvPr id="2" name="TextBox 1"/>
            <p:cNvSpPr txBox="1"/>
            <p:nvPr/>
          </p:nvSpPr>
          <p:spPr>
            <a:xfrm>
              <a:off x="4271683" y="3803233"/>
              <a:ext cx="7014884" cy="2077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2000" b="1" u="sng" dirty="0" smtClean="0">
                  <a:solidFill>
                    <a:srgbClr val="FF0000"/>
                  </a:solidFill>
                </a:rPr>
                <a:t>Steps</a:t>
              </a:r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IN" dirty="0" smtClean="0"/>
                <a:t>Condition </a:t>
              </a:r>
              <a:r>
                <a:rPr lang="en-IN" dirty="0">
                  <a:solidFill>
                    <a:srgbClr val="FF0000"/>
                  </a:solidFill>
                </a:rPr>
                <a:t>check</a:t>
              </a:r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IN" dirty="0"/>
                <a:t>If it is </a:t>
              </a:r>
              <a:r>
                <a:rPr lang="en-IN" dirty="0">
                  <a:solidFill>
                    <a:srgbClr val="FF0000"/>
                  </a:solidFill>
                </a:rPr>
                <a:t>true</a:t>
              </a:r>
              <a:r>
                <a:rPr lang="en-IN" dirty="0"/>
                <a:t>, the statement </a:t>
              </a:r>
              <a:r>
                <a:rPr lang="en-IN" dirty="0" smtClean="0"/>
                <a:t>1 will be </a:t>
              </a:r>
              <a:r>
                <a:rPr lang="en-IN" dirty="0" smtClean="0">
                  <a:solidFill>
                    <a:srgbClr val="FF0000"/>
                  </a:solidFill>
                </a:rPr>
                <a:t>executed</a:t>
              </a:r>
              <a:r>
                <a:rPr lang="en-IN" dirty="0"/>
                <a:t>.</a:t>
              </a:r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IN" dirty="0"/>
                <a:t>If it is </a:t>
              </a:r>
              <a:r>
                <a:rPr lang="en-IN" dirty="0">
                  <a:solidFill>
                    <a:srgbClr val="FF0000"/>
                  </a:solidFill>
                </a:rPr>
                <a:t>false</a:t>
              </a:r>
              <a:r>
                <a:rPr lang="en-IN" dirty="0"/>
                <a:t> the statement </a:t>
              </a:r>
              <a:r>
                <a:rPr lang="en-IN" dirty="0" smtClean="0"/>
                <a:t>2 will </a:t>
              </a:r>
              <a:r>
                <a:rPr lang="en-IN" dirty="0"/>
                <a:t>be </a:t>
              </a:r>
              <a:r>
                <a:rPr lang="en-IN" dirty="0">
                  <a:solidFill>
                    <a:srgbClr val="FF0000"/>
                  </a:solidFill>
                </a:rPr>
                <a:t>executed</a:t>
              </a:r>
              <a:r>
                <a:rPr lang="en-IN" dirty="0" smtClean="0"/>
                <a:t>.</a:t>
              </a:r>
              <a:endParaRPr lang="en-IN" dirty="0">
                <a:solidFill>
                  <a:srgbClr val="FF0000"/>
                </a:solidFill>
              </a:endParaRPr>
            </a:p>
            <a:p>
              <a:endParaRPr lang="en-IN" dirty="0" smtClean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093979" y="3760764"/>
              <a:ext cx="6690562" cy="2021471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26154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8871" y="995083"/>
            <a:ext cx="8915400" cy="4686065"/>
          </a:xfrm>
        </p:spPr>
        <p:txBody>
          <a:bodyPr>
            <a:normAutofit/>
          </a:bodyPr>
          <a:lstStyle/>
          <a:p>
            <a:pPr>
              <a:spcBef>
                <a:spcPts val="1500"/>
              </a:spcBef>
            </a:pPr>
            <a:r>
              <a:rPr lang="en-IN" sz="2800" b="1" dirty="0" smtClean="0">
                <a:solidFill>
                  <a:srgbClr val="FF0000"/>
                </a:solidFill>
              </a:rPr>
              <a:t>Conditional operator ( ? : )</a:t>
            </a:r>
          </a:p>
          <a:p>
            <a:pPr lvl="1">
              <a:spcBef>
                <a:spcPts val="15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It is a ternary operator</a:t>
            </a:r>
          </a:p>
          <a:p>
            <a:pPr lvl="1">
              <a:spcBef>
                <a:spcPts val="15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Same as if – else statement </a:t>
            </a:r>
            <a:endParaRPr lang="en-IN" sz="2000" b="1" dirty="0" smtClean="0">
              <a:solidFill>
                <a:schemeClr val="tx1"/>
              </a:solidFill>
            </a:endParaRPr>
          </a:p>
          <a:p>
            <a:pPr lvl="1">
              <a:spcBef>
                <a:spcPts val="1800"/>
              </a:spcBef>
            </a:pPr>
            <a:endParaRPr lang="en-IN" sz="2000" b="1" dirty="0" smtClean="0">
              <a:solidFill>
                <a:schemeClr val="tx1"/>
              </a:solidFill>
            </a:endParaRPr>
          </a:p>
          <a:p>
            <a:pPr lvl="1">
              <a:spcBef>
                <a:spcPts val="1800"/>
              </a:spcBef>
            </a:pPr>
            <a:endParaRPr lang="en-IN" sz="2000" b="1" dirty="0">
              <a:solidFill>
                <a:schemeClr val="tx1"/>
              </a:solidFill>
            </a:endParaRP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Syntax :</a:t>
            </a:r>
            <a:endParaRPr lang="en-IN" sz="2000" b="1" dirty="0" smtClean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27729" y="4444731"/>
            <a:ext cx="773654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</a:rPr>
              <a:t>Condition </a:t>
            </a:r>
            <a:r>
              <a:rPr lang="en-US" sz="2000" b="1" dirty="0" smtClean="0">
                <a:solidFill>
                  <a:srgbClr val="FF0000"/>
                </a:solidFill>
              </a:rPr>
              <a:t>?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b="1" i="1" dirty="0">
                <a:solidFill>
                  <a:srgbClr val="008000"/>
                </a:solidFill>
              </a:rPr>
              <a:t>// </a:t>
            </a:r>
            <a:r>
              <a:rPr lang="en-US" sz="2000" b="1" i="1" dirty="0" smtClean="0">
                <a:solidFill>
                  <a:srgbClr val="008000"/>
                </a:solidFill>
              </a:rPr>
              <a:t>true statement </a:t>
            </a:r>
            <a:r>
              <a:rPr lang="en-US" sz="2400" b="1" dirty="0" smtClean="0">
                <a:solidFill>
                  <a:srgbClr val="FF0000"/>
                </a:solidFill>
              </a:rPr>
              <a:t>: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smtClean="0">
                <a:solidFill>
                  <a:srgbClr val="008000"/>
                </a:solidFill>
              </a:rPr>
              <a:t>// false statement</a:t>
            </a:r>
            <a:endParaRPr lang="en-US" sz="2000" b="1" dirty="0" smtClean="0">
              <a:solidFill>
                <a:srgbClr val="000000"/>
              </a:solidFill>
            </a:endParaRPr>
          </a:p>
          <a:p>
            <a:endParaRPr lang="en-IN" sz="200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867" y="305698"/>
            <a:ext cx="3005404" cy="367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0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05952" y="1877533"/>
            <a:ext cx="72793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rgbClr val="000000"/>
                </a:solidFill>
              </a:rPr>
              <a:t>(</a:t>
            </a:r>
            <a:r>
              <a:rPr lang="en-US" sz="2000" b="1" i="1" dirty="0">
                <a:solidFill>
                  <a:srgbClr val="000000"/>
                </a:solidFill>
              </a:rPr>
              <a:t>condition</a:t>
            </a:r>
            <a:r>
              <a:rPr lang="en-US" sz="2000" b="1" dirty="0" smtClean="0">
                <a:solidFill>
                  <a:srgbClr val="000000"/>
                </a:solidFill>
              </a:rPr>
              <a:t>) </a:t>
            </a:r>
            <a:r>
              <a:rPr lang="en-US" sz="2000" b="1" dirty="0" smtClean="0">
                <a:solidFill>
                  <a:srgbClr val="FF0000"/>
                </a:solidFill>
              </a:rPr>
              <a:t>?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</a:rPr>
              <a:t>// statement 1 </a:t>
            </a:r>
            <a:r>
              <a:rPr lang="en-US" sz="2000" b="1" dirty="0" smtClean="0">
                <a:solidFill>
                  <a:srgbClr val="FF0000"/>
                </a:solidFill>
              </a:rPr>
              <a:t>:</a:t>
            </a:r>
            <a:r>
              <a:rPr lang="en-US" sz="2000" b="1" dirty="0" smtClean="0">
                <a:solidFill>
                  <a:srgbClr val="0000CD"/>
                </a:solidFill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</a:rPr>
              <a:t>// </a:t>
            </a:r>
            <a:r>
              <a:rPr lang="en-US" sz="2000" b="1" dirty="0">
                <a:solidFill>
                  <a:srgbClr val="008000"/>
                </a:solidFill>
              </a:rPr>
              <a:t>statement </a:t>
            </a:r>
            <a:r>
              <a:rPr lang="en-US" sz="2000" b="1" dirty="0" smtClean="0">
                <a:solidFill>
                  <a:srgbClr val="008000"/>
                </a:solidFill>
              </a:rPr>
              <a:t>2</a:t>
            </a:r>
            <a:endParaRPr lang="en-IN" sz="2000" b="1" dirty="0"/>
          </a:p>
          <a:p>
            <a:endParaRPr lang="en-IN" sz="20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325471" y="3124758"/>
            <a:ext cx="7192588" cy="2119961"/>
            <a:chOff x="4093979" y="3760764"/>
            <a:chExt cx="7192588" cy="2119961"/>
          </a:xfrm>
        </p:grpSpPr>
        <p:sp>
          <p:nvSpPr>
            <p:cNvPr id="2" name="TextBox 1"/>
            <p:cNvSpPr txBox="1"/>
            <p:nvPr/>
          </p:nvSpPr>
          <p:spPr>
            <a:xfrm>
              <a:off x="4271683" y="3803233"/>
              <a:ext cx="7014884" cy="2077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2000" b="1" u="sng" dirty="0" smtClean="0">
                  <a:solidFill>
                    <a:srgbClr val="FF0000"/>
                  </a:solidFill>
                </a:rPr>
                <a:t>Steps</a:t>
              </a:r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IN" dirty="0" smtClean="0"/>
                <a:t>Condition </a:t>
              </a:r>
              <a:r>
                <a:rPr lang="en-IN" dirty="0">
                  <a:solidFill>
                    <a:srgbClr val="FF0000"/>
                  </a:solidFill>
                </a:rPr>
                <a:t>check</a:t>
              </a:r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IN" dirty="0"/>
                <a:t>If it is </a:t>
              </a:r>
              <a:r>
                <a:rPr lang="en-IN" dirty="0">
                  <a:solidFill>
                    <a:srgbClr val="FF0000"/>
                  </a:solidFill>
                </a:rPr>
                <a:t>true</a:t>
              </a:r>
              <a:r>
                <a:rPr lang="en-IN" dirty="0"/>
                <a:t>, the statement </a:t>
              </a:r>
              <a:r>
                <a:rPr lang="en-IN" dirty="0" smtClean="0"/>
                <a:t>1 will be </a:t>
              </a:r>
              <a:r>
                <a:rPr lang="en-IN" dirty="0" smtClean="0">
                  <a:solidFill>
                    <a:srgbClr val="FF0000"/>
                  </a:solidFill>
                </a:rPr>
                <a:t>executed</a:t>
              </a:r>
              <a:r>
                <a:rPr lang="en-IN" dirty="0"/>
                <a:t>.</a:t>
              </a:r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IN" dirty="0"/>
                <a:t>If it is </a:t>
              </a:r>
              <a:r>
                <a:rPr lang="en-IN" dirty="0">
                  <a:solidFill>
                    <a:srgbClr val="FF0000"/>
                  </a:solidFill>
                </a:rPr>
                <a:t>false</a:t>
              </a:r>
              <a:r>
                <a:rPr lang="en-IN" dirty="0"/>
                <a:t> the statement </a:t>
              </a:r>
              <a:r>
                <a:rPr lang="en-IN" dirty="0" smtClean="0"/>
                <a:t>2 will </a:t>
              </a:r>
              <a:r>
                <a:rPr lang="en-IN" dirty="0"/>
                <a:t>be </a:t>
              </a:r>
              <a:r>
                <a:rPr lang="en-IN" dirty="0">
                  <a:solidFill>
                    <a:srgbClr val="FF0000"/>
                  </a:solidFill>
                </a:rPr>
                <a:t>executed</a:t>
              </a:r>
              <a:r>
                <a:rPr lang="en-IN" dirty="0" smtClean="0"/>
                <a:t>.</a:t>
              </a:r>
              <a:endParaRPr lang="en-IN" dirty="0">
                <a:solidFill>
                  <a:srgbClr val="FF0000"/>
                </a:solidFill>
              </a:endParaRPr>
            </a:p>
            <a:p>
              <a:endParaRPr lang="en-IN" dirty="0" smtClean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093979" y="3760764"/>
              <a:ext cx="6690562" cy="2021471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55426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8871" y="995083"/>
            <a:ext cx="8915400" cy="4686065"/>
          </a:xfrm>
        </p:spPr>
        <p:txBody>
          <a:bodyPr>
            <a:normAutofit/>
          </a:bodyPr>
          <a:lstStyle/>
          <a:p>
            <a:pPr>
              <a:spcBef>
                <a:spcPts val="1500"/>
              </a:spcBef>
            </a:pPr>
            <a:r>
              <a:rPr lang="en-IN" sz="2800" b="1" dirty="0" smtClean="0">
                <a:solidFill>
                  <a:srgbClr val="FF0000"/>
                </a:solidFill>
              </a:rPr>
              <a:t>Nested If</a:t>
            </a:r>
            <a:r>
              <a:rPr lang="en-I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N" sz="2800" b="1" dirty="0" smtClean="0">
                <a:solidFill>
                  <a:srgbClr val="FF0000"/>
                </a:solidFill>
              </a:rPr>
              <a:t>statement</a:t>
            </a:r>
            <a:endParaRPr lang="en-IN" sz="2800" b="1" dirty="0" smtClean="0">
              <a:solidFill>
                <a:srgbClr val="FF0000"/>
              </a:solidFill>
            </a:endParaRP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Syntax :</a:t>
            </a:r>
            <a:endParaRPr lang="en-IN" sz="2000" b="1" dirty="0" smtClean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48951" y="2129591"/>
            <a:ext cx="7736542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CD"/>
                </a:solidFill>
              </a:rPr>
              <a:t>if</a:t>
            </a:r>
            <a:r>
              <a:rPr lang="en-US" sz="2000" b="1" dirty="0">
                <a:solidFill>
                  <a:srgbClr val="000000"/>
                </a:solidFill>
              </a:rPr>
              <a:t> (</a:t>
            </a:r>
            <a:r>
              <a:rPr lang="en-US" sz="2000" b="1" i="1" dirty="0" smtClean="0">
                <a:solidFill>
                  <a:srgbClr val="000000"/>
                </a:solidFill>
              </a:rPr>
              <a:t>condition 1</a:t>
            </a:r>
            <a:r>
              <a:rPr lang="en-US" sz="2000" b="1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rgbClr val="000000"/>
                </a:solidFill>
              </a:rPr>
              <a:t>{</a:t>
            </a:r>
            <a:br>
              <a:rPr lang="en-US" sz="2000" b="1" dirty="0">
                <a:solidFill>
                  <a:srgbClr val="000000"/>
                </a:solidFill>
              </a:rPr>
            </a:br>
            <a:r>
              <a:rPr lang="en-US" sz="2000" b="1" dirty="0">
                <a:solidFill>
                  <a:srgbClr val="000000"/>
                </a:solidFill>
              </a:rPr>
              <a:t>  </a:t>
            </a:r>
            <a:endParaRPr lang="en-US" sz="2000" b="1" dirty="0" smtClean="0">
              <a:solidFill>
                <a:srgbClr val="000000"/>
              </a:solidFill>
            </a:endParaRPr>
          </a:p>
          <a:p>
            <a:pPr lvl="1"/>
            <a:r>
              <a:rPr lang="en-US" sz="2000" b="1" i="1" dirty="0">
                <a:solidFill>
                  <a:srgbClr val="000000"/>
                </a:solidFill>
              </a:rPr>
              <a:t>	</a:t>
            </a:r>
            <a:r>
              <a:rPr lang="en-US" sz="2000" b="1" dirty="0">
                <a:solidFill>
                  <a:srgbClr val="0000CD"/>
                </a:solidFill>
              </a:rPr>
              <a:t>if</a:t>
            </a:r>
            <a:r>
              <a:rPr lang="en-US" sz="2000" b="1" dirty="0">
                <a:solidFill>
                  <a:srgbClr val="000000"/>
                </a:solidFill>
              </a:rPr>
              <a:t> (</a:t>
            </a:r>
            <a:r>
              <a:rPr lang="en-US" sz="2000" b="1" i="1" dirty="0">
                <a:solidFill>
                  <a:srgbClr val="000000"/>
                </a:solidFill>
              </a:rPr>
              <a:t>condition </a:t>
            </a:r>
            <a:r>
              <a:rPr lang="en-US" sz="2000" b="1" i="1" dirty="0" smtClean="0">
                <a:solidFill>
                  <a:srgbClr val="000000"/>
                </a:solidFill>
              </a:rPr>
              <a:t>2</a:t>
            </a:r>
            <a:r>
              <a:rPr lang="en-US" sz="2000" b="1" dirty="0" smtClean="0">
                <a:solidFill>
                  <a:srgbClr val="000000"/>
                </a:solidFill>
              </a:rPr>
              <a:t>)</a:t>
            </a:r>
            <a:endParaRPr lang="en-US" sz="2000" b="1" dirty="0">
              <a:solidFill>
                <a:srgbClr val="000000"/>
              </a:solidFill>
            </a:endParaRPr>
          </a:p>
          <a:p>
            <a:pPr lvl="3"/>
            <a:r>
              <a:rPr lang="en-US" sz="2000" b="1" dirty="0">
                <a:solidFill>
                  <a:srgbClr val="000000"/>
                </a:solidFill>
              </a:rPr>
              <a:t> {</a:t>
            </a:r>
            <a:br>
              <a:rPr lang="en-US" sz="2000" b="1" dirty="0">
                <a:solidFill>
                  <a:srgbClr val="000000"/>
                </a:solidFill>
              </a:rPr>
            </a:br>
            <a:r>
              <a:rPr lang="en-US" sz="2000" b="1" dirty="0">
                <a:solidFill>
                  <a:srgbClr val="000000"/>
                </a:solidFill>
              </a:rPr>
              <a:t>  </a:t>
            </a:r>
          </a:p>
          <a:p>
            <a:pPr lvl="3"/>
            <a:r>
              <a:rPr lang="en-US" sz="2000" b="1" i="1" dirty="0">
                <a:solidFill>
                  <a:srgbClr val="000000"/>
                </a:solidFill>
              </a:rPr>
              <a:t>	</a:t>
            </a:r>
            <a:r>
              <a:rPr lang="en-US" b="1" i="1" dirty="0">
                <a:solidFill>
                  <a:srgbClr val="008000"/>
                </a:solidFill>
              </a:rPr>
              <a:t>// block of code to be executed if the </a:t>
            </a:r>
            <a:r>
              <a:rPr lang="en-US" b="1" i="1" dirty="0" smtClean="0">
                <a:solidFill>
                  <a:srgbClr val="008000"/>
                </a:solidFill>
              </a:rPr>
              <a:t>condition 1 		and condition 2 are </a:t>
            </a:r>
            <a:r>
              <a:rPr lang="en-US" b="1" i="1" dirty="0">
                <a:solidFill>
                  <a:srgbClr val="FF0000"/>
                </a:solidFill>
              </a:rPr>
              <a:t>true</a:t>
            </a:r>
            <a:r>
              <a:rPr lang="en-US" sz="2000" b="1" dirty="0">
                <a:solidFill>
                  <a:srgbClr val="000000"/>
                </a:solidFill>
              </a:rPr>
              <a:t/>
            </a:r>
            <a:br>
              <a:rPr lang="en-US" sz="2000" b="1" dirty="0">
                <a:solidFill>
                  <a:srgbClr val="000000"/>
                </a:solidFill>
              </a:rPr>
            </a:br>
            <a:endParaRPr lang="en-US" sz="2000" b="1" dirty="0">
              <a:solidFill>
                <a:srgbClr val="000000"/>
              </a:solidFill>
            </a:endParaRPr>
          </a:p>
          <a:p>
            <a:pPr lvl="3"/>
            <a:r>
              <a:rPr lang="en-US" sz="2000" b="1" dirty="0"/>
              <a:t>}</a:t>
            </a:r>
          </a:p>
          <a:p>
            <a:endParaRPr lang="en-US" sz="2000" b="1" dirty="0" smtClean="0">
              <a:solidFill>
                <a:srgbClr val="000000"/>
              </a:solidFill>
            </a:endParaRPr>
          </a:p>
          <a:p>
            <a:r>
              <a:rPr lang="en-US" sz="2000" b="1" dirty="0" smtClean="0"/>
              <a:t>}</a:t>
            </a:r>
          </a:p>
          <a:p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38796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7" r="9979" b="7361"/>
          <a:stretch/>
        </p:blipFill>
        <p:spPr>
          <a:xfrm>
            <a:off x="2295618" y="876861"/>
            <a:ext cx="5378824" cy="436749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844553" y="4797235"/>
            <a:ext cx="3993776" cy="1052237"/>
            <a:chOff x="6855108" y="2871531"/>
            <a:chExt cx="3993776" cy="1671656"/>
          </a:xfrm>
        </p:grpSpPr>
        <p:sp>
          <p:nvSpPr>
            <p:cNvPr id="4" name="Rectangle 3"/>
            <p:cNvSpPr/>
            <p:nvPr/>
          </p:nvSpPr>
          <p:spPr>
            <a:xfrm>
              <a:off x="6855108" y="2871531"/>
              <a:ext cx="3993776" cy="1671656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6982060" y="2956979"/>
              <a:ext cx="3712979" cy="1382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IN" b="1" dirty="0" smtClean="0">
                  <a:solidFill>
                    <a:srgbClr val="FF0000"/>
                  </a:solidFill>
                </a:rPr>
                <a:t>The statement is executed only </a:t>
              </a:r>
            </a:p>
            <a:p>
              <a:pPr algn="ctr">
                <a:lnSpc>
                  <a:spcPct val="150000"/>
                </a:lnSpc>
              </a:pPr>
              <a:r>
                <a:rPr lang="en-IN" b="1" dirty="0" smtClean="0">
                  <a:solidFill>
                    <a:srgbClr val="FF0000"/>
                  </a:solidFill>
                </a:rPr>
                <a:t>when both the codes are true</a:t>
              </a:r>
              <a:endParaRPr lang="en-IN" sz="1600" dirty="0" smtClean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409331" y="1310517"/>
            <a:ext cx="3993776" cy="1052237"/>
            <a:chOff x="7029921" y="3228459"/>
            <a:chExt cx="3993776" cy="1671656"/>
          </a:xfrm>
        </p:grpSpPr>
        <p:sp>
          <p:nvSpPr>
            <p:cNvPr id="10" name="Rectangle 9"/>
            <p:cNvSpPr/>
            <p:nvPr/>
          </p:nvSpPr>
          <p:spPr>
            <a:xfrm>
              <a:off x="7029921" y="3228459"/>
              <a:ext cx="3993776" cy="1671656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56873" y="3292544"/>
              <a:ext cx="3712979" cy="1382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IN" b="1" dirty="0" smtClean="0"/>
                <a:t>An if statement contain another if statement is called nested if</a:t>
              </a:r>
              <a:endParaRPr lang="en-IN" sz="16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04102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3378" y="1290917"/>
            <a:ext cx="8915400" cy="4686065"/>
          </a:xfrm>
        </p:spPr>
        <p:txBody>
          <a:bodyPr>
            <a:normAutofit/>
          </a:bodyPr>
          <a:lstStyle/>
          <a:p>
            <a:pPr>
              <a:spcBef>
                <a:spcPts val="1500"/>
              </a:spcBef>
            </a:pPr>
            <a:r>
              <a:rPr lang="en-IN" sz="2800" b="1" dirty="0" smtClean="0">
                <a:solidFill>
                  <a:srgbClr val="FF0000"/>
                </a:solidFill>
              </a:rPr>
              <a:t>else if</a:t>
            </a:r>
            <a:r>
              <a:rPr lang="en-I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N" sz="2800" b="1" dirty="0" smtClean="0">
                <a:solidFill>
                  <a:srgbClr val="FF0000"/>
                </a:solidFill>
              </a:rPr>
              <a:t>ladder</a:t>
            </a:r>
          </a:p>
          <a:p>
            <a:pPr>
              <a:spcBef>
                <a:spcPts val="15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A variable which has more than</a:t>
            </a:r>
          </a:p>
          <a:p>
            <a:pPr>
              <a:spcBef>
                <a:spcPts val="15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 two possibilities this statements are used</a:t>
            </a:r>
          </a:p>
          <a:p>
            <a:pPr>
              <a:spcBef>
                <a:spcPts val="15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Act as a multiple branch statement</a:t>
            </a:r>
            <a:endParaRPr lang="en-IN" sz="2000" b="1" dirty="0" smtClean="0">
              <a:solidFill>
                <a:schemeClr val="tx1"/>
              </a:solidFill>
            </a:endParaRPr>
          </a:p>
          <a:p>
            <a:pPr lvl="1">
              <a:spcBef>
                <a:spcPts val="1800"/>
              </a:spcBef>
            </a:pPr>
            <a:endParaRPr lang="en-IN" sz="2000" b="1" dirty="0" smtClean="0">
              <a:solidFill>
                <a:schemeClr val="tx1"/>
              </a:solidFill>
            </a:endParaRP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Syntax :</a:t>
            </a:r>
            <a:endParaRPr lang="en-IN" sz="2000" b="1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807824" y="1125570"/>
            <a:ext cx="2662517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if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(condition 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Arial Unicode MS" panose="020B0604020202020204" pitchFamily="34" charset="-128"/>
              </a:rPr>
              <a:t>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statements 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else if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(condition 2)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 Unicode MS" panose="020B0604020202020204" pitchFamily="34" charset="-128"/>
              </a:rPr>
              <a:t> </a:t>
            </a:r>
            <a:r>
              <a:rPr lang="en-US" sz="2000" dirty="0" smtClean="0">
                <a:latin typeface="Arial Unicode MS" panose="020B0604020202020204" pitchFamily="34" charset="-128"/>
              </a:rPr>
              <a:t>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statements 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else if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(condition 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 Unicode MS" panose="020B0604020202020204" pitchFamily="34" charset="-128"/>
              </a:rPr>
              <a:t> </a:t>
            </a:r>
            <a:r>
              <a:rPr lang="en-US" sz="2000" dirty="0" smtClean="0">
                <a:latin typeface="Arial Unicode MS" panose="020B0604020202020204" pitchFamily="34" charset="-128"/>
              </a:rPr>
              <a:t>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statements 3;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else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statements n;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43047" y="726141"/>
            <a:ext cx="3523129" cy="583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67736" y="4773706"/>
            <a:ext cx="35970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27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12"/>
          <a:stretch/>
        </p:blipFill>
        <p:spPr>
          <a:xfrm>
            <a:off x="3570752" y="1415582"/>
            <a:ext cx="6139465" cy="412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0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3378" y="1290917"/>
            <a:ext cx="8915400" cy="4686065"/>
          </a:xfrm>
        </p:spPr>
        <p:txBody>
          <a:bodyPr>
            <a:normAutofit/>
          </a:bodyPr>
          <a:lstStyle/>
          <a:p>
            <a:pPr>
              <a:spcBef>
                <a:spcPts val="1500"/>
              </a:spcBef>
            </a:pPr>
            <a:r>
              <a:rPr lang="en-IN" sz="2800" b="1" dirty="0" smtClean="0">
                <a:solidFill>
                  <a:srgbClr val="FF0000"/>
                </a:solidFill>
              </a:rPr>
              <a:t>Switch </a:t>
            </a:r>
            <a:r>
              <a:rPr lang="en-IN" sz="2800" b="1" dirty="0" smtClean="0">
                <a:solidFill>
                  <a:schemeClr val="tx1"/>
                </a:solidFill>
              </a:rPr>
              <a:t>statement</a:t>
            </a:r>
            <a:endParaRPr lang="en-IN" sz="2800" b="1" dirty="0" smtClean="0">
              <a:solidFill>
                <a:schemeClr val="tx1"/>
              </a:solidFill>
            </a:endParaRPr>
          </a:p>
          <a:p>
            <a:pPr>
              <a:spcBef>
                <a:spcPts val="15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Re-arranged form of else-if ladder</a:t>
            </a:r>
          </a:p>
          <a:p>
            <a:pPr>
              <a:spcBef>
                <a:spcPts val="15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It consist of </a:t>
            </a:r>
          </a:p>
          <a:p>
            <a:pPr lvl="1">
              <a:spcBef>
                <a:spcPts val="1500"/>
              </a:spcBef>
            </a:pPr>
            <a:r>
              <a:rPr lang="en-IN" sz="1800" b="1" dirty="0" smtClean="0">
                <a:solidFill>
                  <a:schemeClr val="tx1"/>
                </a:solidFill>
              </a:rPr>
              <a:t>switch variable</a:t>
            </a:r>
          </a:p>
          <a:p>
            <a:pPr lvl="1">
              <a:spcBef>
                <a:spcPts val="1500"/>
              </a:spcBef>
            </a:pPr>
            <a:r>
              <a:rPr lang="en-IN" sz="1800" b="1" dirty="0" smtClean="0">
                <a:solidFill>
                  <a:schemeClr val="tx1"/>
                </a:solidFill>
              </a:rPr>
              <a:t>Constant case values</a:t>
            </a:r>
          </a:p>
          <a:p>
            <a:pPr lvl="1">
              <a:spcBef>
                <a:spcPts val="1500"/>
              </a:spcBef>
            </a:pPr>
            <a:r>
              <a:rPr lang="en-IN" sz="1800" b="1" dirty="0" smtClean="0">
                <a:solidFill>
                  <a:schemeClr val="tx1"/>
                </a:solidFill>
              </a:rPr>
              <a:t>Case statements</a:t>
            </a:r>
          </a:p>
          <a:p>
            <a:pPr lvl="1">
              <a:spcBef>
                <a:spcPts val="1500"/>
              </a:spcBef>
            </a:pPr>
            <a:r>
              <a:rPr lang="en-IN" sz="1800" b="1" dirty="0" smtClean="0">
                <a:solidFill>
                  <a:schemeClr val="tx1"/>
                </a:solidFill>
              </a:rPr>
              <a:t>Break statement</a:t>
            </a:r>
          </a:p>
          <a:p>
            <a:pPr lvl="1">
              <a:spcBef>
                <a:spcPts val="1500"/>
              </a:spcBef>
            </a:pPr>
            <a:r>
              <a:rPr lang="en-IN" sz="1800" b="1" dirty="0" smtClean="0">
                <a:solidFill>
                  <a:schemeClr val="tx1"/>
                </a:solidFill>
              </a:rPr>
              <a:t>And a default statement</a:t>
            </a:r>
          </a:p>
        </p:txBody>
      </p:sp>
    </p:spTree>
    <p:extLst>
      <p:ext uri="{BB962C8B-B14F-4D97-AF65-F5344CB8AC3E}">
        <p14:creationId xmlns:p14="http://schemas.microsoft.com/office/powerpoint/2010/main" val="77007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 smtClean="0"/>
              <a:t>Statements is an individual instruction of a program always end with a semicolon ( ; )</a:t>
            </a:r>
          </a:p>
          <a:p>
            <a:r>
              <a:rPr lang="en-IN" sz="2000" b="1" dirty="0" smtClean="0"/>
              <a:t>Control statements are used for controlling the execution of the program</a:t>
            </a:r>
          </a:p>
          <a:p>
            <a:r>
              <a:rPr lang="en-IN" sz="2000" b="1" dirty="0" smtClean="0"/>
              <a:t>They are classified into 3</a:t>
            </a:r>
          </a:p>
          <a:p>
            <a:pPr marL="0" indent="0">
              <a:buNone/>
            </a:pPr>
            <a:endParaRPr lang="en-IN" sz="2000" b="1" dirty="0" smtClean="0"/>
          </a:p>
          <a:p>
            <a:pPr marL="800100" lvl="1" indent="-342900">
              <a:buFont typeface="+mj-lt"/>
              <a:buAutoNum type="arabicParenR"/>
            </a:pPr>
            <a:r>
              <a:rPr lang="en-IN" sz="1800" b="1" dirty="0" smtClean="0">
                <a:solidFill>
                  <a:srgbClr val="FF0000"/>
                </a:solidFill>
              </a:rPr>
              <a:t>Decision</a:t>
            </a:r>
            <a:r>
              <a:rPr lang="en-IN" sz="1800" b="1" dirty="0" smtClean="0"/>
              <a:t> making statements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IN" sz="1800" b="1" dirty="0" smtClean="0">
                <a:solidFill>
                  <a:srgbClr val="FF0000"/>
                </a:solidFill>
              </a:rPr>
              <a:t>Iteration</a:t>
            </a:r>
            <a:r>
              <a:rPr lang="en-IN" sz="1800" b="1" dirty="0" smtClean="0"/>
              <a:t> statement ( </a:t>
            </a:r>
            <a:r>
              <a:rPr lang="en-IN" sz="1800" b="1" dirty="0" smtClean="0">
                <a:solidFill>
                  <a:srgbClr val="FF0000"/>
                </a:solidFill>
              </a:rPr>
              <a:t>Looping</a:t>
            </a:r>
            <a:r>
              <a:rPr lang="en-IN" sz="1800" b="1" dirty="0" smtClean="0"/>
              <a:t> statements )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IN" sz="1800" b="1" dirty="0" smtClean="0">
                <a:solidFill>
                  <a:srgbClr val="FF0000"/>
                </a:solidFill>
              </a:rPr>
              <a:t>Jump</a:t>
            </a:r>
            <a:r>
              <a:rPr lang="en-IN" sz="1800" b="1" dirty="0" smtClean="0"/>
              <a:t> statements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422332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3378" y="1290918"/>
            <a:ext cx="8915400" cy="1089212"/>
          </a:xfrm>
        </p:spPr>
        <p:txBody>
          <a:bodyPr>
            <a:normAutofit/>
          </a:bodyPr>
          <a:lstStyle/>
          <a:p>
            <a:pPr>
              <a:spcBef>
                <a:spcPts val="1500"/>
              </a:spcBef>
            </a:pPr>
            <a:r>
              <a:rPr lang="en-IN" sz="2800" b="1" dirty="0" smtClean="0">
                <a:solidFill>
                  <a:srgbClr val="FF0000"/>
                </a:solidFill>
              </a:rPr>
              <a:t>Switch </a:t>
            </a:r>
            <a:r>
              <a:rPr lang="en-IN" sz="2800" b="1" dirty="0" smtClean="0">
                <a:solidFill>
                  <a:schemeClr val="tx1"/>
                </a:solidFill>
              </a:rPr>
              <a:t>statement</a:t>
            </a:r>
            <a:endParaRPr lang="en-IN" sz="2800" b="1" dirty="0" smtClean="0">
              <a:solidFill>
                <a:schemeClr val="tx1"/>
              </a:solidFill>
            </a:endParaRPr>
          </a:p>
          <a:p>
            <a:pPr>
              <a:spcBef>
                <a:spcPts val="15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Syntax : </a:t>
            </a:r>
            <a:endParaRPr lang="en-IN" sz="1800" b="1" dirty="0" smtClean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773580" y="2825628"/>
            <a:ext cx="494879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switch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variable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 Unicode MS" panose="020B0604020202020204" pitchFamily="34" charset="-128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case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value1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: statement 1;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break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 Unicode MS" panose="020B0604020202020204" pitchFamily="34" charset="-128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case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value2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: </a:t>
            </a:r>
            <a:r>
              <a:rPr lang="en-US" sz="2000" dirty="0" smtClean="0">
                <a:latin typeface="Arial Unicode MS" panose="020B0604020202020204" pitchFamily="34" charset="-128"/>
              </a:rPr>
              <a:t>statement 2; </a:t>
            </a:r>
            <a:r>
              <a:rPr lang="en-US" sz="2000" dirty="0">
                <a:solidFill>
                  <a:srgbClr val="FF0000"/>
                </a:solidFill>
                <a:latin typeface="Arial Unicode MS" panose="020B0604020202020204" pitchFamily="34" charset="-128"/>
              </a:rPr>
              <a:t>break</a:t>
            </a:r>
            <a:r>
              <a:rPr lang="en-US" sz="2000" dirty="0">
                <a:latin typeface="Arial Unicode MS" panose="020B0604020202020204" pitchFamily="34" charset="-128"/>
              </a:rPr>
              <a:t>; </a:t>
            </a:r>
            <a:endParaRPr lang="en-US" sz="2000" dirty="0" smtClean="0">
              <a:latin typeface="Arial Unicode MS" panose="020B0604020202020204" pitchFamily="34" charset="-128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Arial Unicode MS" panose="020B0604020202020204" pitchFamily="34" charset="-128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case</a:t>
            </a:r>
            <a:r>
              <a:rPr lang="en-US" sz="2000" dirty="0" smtClean="0">
                <a:latin typeface="Arial Unicode MS" panose="020B0604020202020204" pitchFamily="34" charset="-128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Arial Unicode MS" panose="020B0604020202020204" pitchFamily="34" charset="-128"/>
              </a:rPr>
              <a:t>value3</a:t>
            </a:r>
            <a:r>
              <a:rPr lang="en-US" sz="2000" dirty="0" smtClean="0">
                <a:latin typeface="Arial Unicode MS" panose="020B0604020202020204" pitchFamily="34" charset="-128"/>
              </a:rPr>
              <a:t> </a:t>
            </a:r>
            <a:r>
              <a:rPr lang="en-US" sz="2000" dirty="0">
                <a:latin typeface="Arial Unicode MS" panose="020B0604020202020204" pitchFamily="34" charset="-128"/>
              </a:rPr>
              <a:t>: </a:t>
            </a:r>
            <a:r>
              <a:rPr lang="en-US" sz="2000" dirty="0" smtClean="0">
                <a:latin typeface="Arial Unicode MS" panose="020B0604020202020204" pitchFamily="34" charset="-128"/>
              </a:rPr>
              <a:t>statement 3; </a:t>
            </a:r>
            <a:r>
              <a:rPr lang="en-US" sz="2000" dirty="0">
                <a:solidFill>
                  <a:srgbClr val="FF0000"/>
                </a:solidFill>
                <a:latin typeface="Arial Unicode MS" panose="020B0604020202020204" pitchFamily="34" charset="-128"/>
              </a:rPr>
              <a:t>break</a:t>
            </a:r>
            <a:r>
              <a:rPr lang="en-US" sz="2000" dirty="0">
                <a:latin typeface="Arial Unicode MS" panose="020B0604020202020204" pitchFamily="34" charset="-128"/>
              </a:rPr>
              <a:t>;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 Unicode MS" panose="020B0604020202020204" pitchFamily="34" charset="-128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default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: default statement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04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81" t="8279" r="3261" b="1595"/>
          <a:stretch/>
        </p:blipFill>
        <p:spPr>
          <a:xfrm>
            <a:off x="4639235" y="1215443"/>
            <a:ext cx="3751730" cy="49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2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3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Poppins"/>
              </a:rPr>
              <a:t>Iteration / Loop Statements</a:t>
            </a:r>
            <a:endParaRPr lang="en-IN" dirty="0">
              <a:latin typeface="Poppin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356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914400"/>
            <a:ext cx="8915400" cy="499682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2400" b="1" dirty="0" smtClean="0">
              <a:solidFill>
                <a:schemeClr val="tx1"/>
              </a:solidFill>
            </a:endParaRPr>
          </a:p>
          <a:p>
            <a:r>
              <a:rPr lang="en-IN" sz="2400" b="1" dirty="0" smtClean="0">
                <a:solidFill>
                  <a:srgbClr val="FF0000"/>
                </a:solidFill>
              </a:rPr>
              <a:t>Looping </a:t>
            </a:r>
            <a:r>
              <a:rPr lang="en-IN" sz="2400" b="1" dirty="0" smtClean="0">
                <a:solidFill>
                  <a:schemeClr val="tx1"/>
                </a:solidFill>
              </a:rPr>
              <a:t>statement / </a:t>
            </a:r>
            <a:r>
              <a:rPr lang="en-IN" sz="2400" b="1" dirty="0" smtClean="0">
                <a:solidFill>
                  <a:srgbClr val="FF0000"/>
                </a:solidFill>
              </a:rPr>
              <a:t>Iteration </a:t>
            </a:r>
            <a:r>
              <a:rPr lang="en-IN" sz="2400" b="1" dirty="0" smtClean="0">
                <a:solidFill>
                  <a:schemeClr val="tx1"/>
                </a:solidFill>
              </a:rPr>
              <a:t>statement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Used to execute a block of statement at multiple times</a:t>
            </a:r>
          </a:p>
          <a:p>
            <a:pPr lvl="1"/>
            <a:endParaRPr lang="en-IN" sz="2000" b="1" dirty="0" smtClean="0">
              <a:solidFill>
                <a:srgbClr val="FF0000"/>
              </a:solidFill>
            </a:endParaRPr>
          </a:p>
          <a:p>
            <a:pPr lvl="1"/>
            <a:r>
              <a:rPr lang="en-IN" sz="2000" b="1" dirty="0" smtClean="0">
                <a:solidFill>
                  <a:srgbClr val="FF0000"/>
                </a:solidFill>
              </a:rPr>
              <a:t>while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>
                <a:solidFill>
                  <a:schemeClr val="tx1"/>
                </a:solidFill>
              </a:rPr>
              <a:t>statement</a:t>
            </a:r>
          </a:p>
          <a:p>
            <a:pPr lvl="1"/>
            <a:r>
              <a:rPr lang="en-IN" sz="2000" b="1" dirty="0">
                <a:solidFill>
                  <a:srgbClr val="FF0000"/>
                </a:solidFill>
              </a:rPr>
              <a:t>do-while</a:t>
            </a:r>
            <a:r>
              <a:rPr lang="en-IN" sz="2000" b="1" dirty="0">
                <a:solidFill>
                  <a:schemeClr val="tx1"/>
                </a:solidFill>
              </a:rPr>
              <a:t> statement</a:t>
            </a:r>
          </a:p>
          <a:p>
            <a:pPr lvl="1"/>
            <a:r>
              <a:rPr lang="en-IN" sz="2000" b="1" dirty="0">
                <a:solidFill>
                  <a:srgbClr val="FF0000"/>
                </a:solidFill>
              </a:rPr>
              <a:t>for</a:t>
            </a:r>
            <a:r>
              <a:rPr lang="en-IN" sz="2000" b="1" dirty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chemeClr val="tx1"/>
                </a:solidFill>
              </a:rPr>
              <a:t>statement</a:t>
            </a:r>
            <a:endParaRPr lang="en-IN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2000" b="1" dirty="0" smtClean="0">
              <a:solidFill>
                <a:schemeClr val="tx1"/>
              </a:solidFill>
            </a:endParaRPr>
          </a:p>
          <a:p>
            <a:r>
              <a:rPr lang="en-IN" sz="2000" b="1" dirty="0" smtClean="0">
                <a:solidFill>
                  <a:schemeClr val="tx1"/>
                </a:solidFill>
              </a:rPr>
              <a:t>2 types loops</a:t>
            </a:r>
          </a:p>
          <a:p>
            <a:pPr lvl="1"/>
            <a:r>
              <a:rPr lang="en-IN" sz="1800" b="1" dirty="0" smtClean="0">
                <a:solidFill>
                  <a:srgbClr val="FF0000"/>
                </a:solidFill>
              </a:rPr>
              <a:t>Pre-test</a:t>
            </a:r>
            <a:r>
              <a:rPr lang="en-IN" sz="1800" b="1" dirty="0" smtClean="0">
                <a:solidFill>
                  <a:schemeClr val="tx1"/>
                </a:solidFill>
              </a:rPr>
              <a:t>  : loop condition appear at beginning. ( while, for )</a:t>
            </a:r>
          </a:p>
          <a:p>
            <a:pPr lvl="1"/>
            <a:r>
              <a:rPr lang="en-IN" sz="1800" b="1" dirty="0" smtClean="0">
                <a:solidFill>
                  <a:srgbClr val="FF0000"/>
                </a:solidFill>
              </a:rPr>
              <a:t>Post-test</a:t>
            </a:r>
            <a:r>
              <a:rPr lang="en-IN" sz="1800" b="1" dirty="0" smtClean="0">
                <a:solidFill>
                  <a:schemeClr val="tx1"/>
                </a:solidFill>
              </a:rPr>
              <a:t> : loop condition appear at the end of the loop ( do-while )</a:t>
            </a:r>
          </a:p>
          <a:p>
            <a:pPr marL="0" indent="0">
              <a:buNone/>
            </a:pPr>
            <a:endParaRPr lang="en-IN" sz="2400" b="1" dirty="0" smtClean="0">
              <a:solidFill>
                <a:schemeClr val="tx1"/>
              </a:solidFill>
            </a:endParaRPr>
          </a:p>
          <a:p>
            <a:pPr lvl="1"/>
            <a:endParaRPr lang="en-IN" sz="1800" b="1" dirty="0">
              <a:solidFill>
                <a:schemeClr val="tx1"/>
              </a:solidFill>
            </a:endParaRPr>
          </a:p>
          <a:p>
            <a:endParaRPr lang="en-IN" sz="2400" b="1" dirty="0" smtClean="0">
              <a:solidFill>
                <a:schemeClr val="tx1"/>
              </a:solidFill>
            </a:endParaRPr>
          </a:p>
          <a:p>
            <a:pPr lvl="1"/>
            <a:endParaRPr lang="en-IN" sz="1800" b="1" dirty="0">
              <a:solidFill>
                <a:schemeClr val="tx1"/>
              </a:solidFill>
            </a:endParaRPr>
          </a:p>
          <a:p>
            <a:pPr lvl="1"/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09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8871" y="1290917"/>
            <a:ext cx="8915400" cy="4686065"/>
          </a:xfrm>
        </p:spPr>
        <p:txBody>
          <a:bodyPr>
            <a:normAutofit/>
          </a:bodyPr>
          <a:lstStyle/>
          <a:p>
            <a:pPr>
              <a:spcBef>
                <a:spcPts val="1500"/>
              </a:spcBef>
            </a:pPr>
            <a:r>
              <a:rPr lang="en-IN" sz="2800" b="1" dirty="0" smtClean="0">
                <a:solidFill>
                  <a:srgbClr val="FF0000"/>
                </a:solidFill>
              </a:rPr>
              <a:t>while loop</a:t>
            </a:r>
            <a:r>
              <a:rPr lang="en-IN" sz="2800" b="1" dirty="0" smtClean="0">
                <a:solidFill>
                  <a:schemeClr val="tx1"/>
                </a:solidFill>
              </a:rPr>
              <a:t> </a:t>
            </a:r>
            <a:endParaRPr lang="en-IN" sz="2800" b="1" dirty="0" smtClean="0">
              <a:solidFill>
                <a:srgbClr val="FF0000"/>
              </a:solidFill>
            </a:endParaRP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It is an entry controlled loop ( pre-test )</a:t>
            </a: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Syntax :</a:t>
            </a:r>
          </a:p>
          <a:p>
            <a:pPr marL="457200" lvl="1" indent="0">
              <a:spcBef>
                <a:spcPts val="1800"/>
              </a:spcBef>
              <a:buNone/>
            </a:pPr>
            <a:endParaRPr lang="en-IN" sz="2000" b="1" dirty="0" smtClean="0">
              <a:solidFill>
                <a:srgbClr val="FF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582487" y="3245692"/>
            <a:ext cx="8551677" cy="1938992"/>
            <a:chOff x="2353888" y="2533001"/>
            <a:chExt cx="8551677" cy="1938992"/>
          </a:xfrm>
        </p:grpSpPr>
        <p:sp>
          <p:nvSpPr>
            <p:cNvPr id="5" name="Rectangle 4"/>
            <p:cNvSpPr/>
            <p:nvPr/>
          </p:nvSpPr>
          <p:spPr>
            <a:xfrm>
              <a:off x="3626223" y="2533001"/>
              <a:ext cx="7279342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rgbClr val="0000CD"/>
                  </a:solidFill>
                </a:rPr>
                <a:t>while</a:t>
              </a:r>
              <a:r>
                <a:rPr lang="en-US" sz="20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2000" b="1" dirty="0">
                  <a:solidFill>
                    <a:srgbClr val="000000"/>
                  </a:solidFill>
                </a:rPr>
                <a:t>(</a:t>
              </a:r>
              <a:r>
                <a:rPr lang="en-US" sz="2000" b="1" i="1" dirty="0">
                  <a:solidFill>
                    <a:srgbClr val="000000"/>
                  </a:solidFill>
                </a:rPr>
                <a:t>condition</a:t>
              </a:r>
              <a:r>
                <a:rPr lang="en-US" sz="2000" b="1" dirty="0" smtClean="0">
                  <a:solidFill>
                    <a:srgbClr val="000000"/>
                  </a:solidFill>
                </a:rPr>
                <a:t>)</a:t>
              </a:r>
            </a:p>
            <a:p>
              <a:r>
                <a:rPr lang="en-US" sz="20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2000" b="1" dirty="0">
                  <a:solidFill>
                    <a:srgbClr val="000000"/>
                  </a:solidFill>
                </a:rPr>
                <a:t>{</a:t>
              </a:r>
              <a:br>
                <a:rPr lang="en-US" sz="2000" b="1" dirty="0">
                  <a:solidFill>
                    <a:srgbClr val="000000"/>
                  </a:solidFill>
                </a:rPr>
              </a:br>
              <a:r>
                <a:rPr lang="en-US" sz="2000" b="1" dirty="0">
                  <a:solidFill>
                    <a:srgbClr val="000000"/>
                  </a:solidFill>
                </a:rPr>
                <a:t>  </a:t>
              </a:r>
              <a:endParaRPr lang="en-US" sz="2000" b="1" dirty="0" smtClean="0">
                <a:solidFill>
                  <a:srgbClr val="000000"/>
                </a:solidFill>
              </a:endParaRPr>
            </a:p>
            <a:p>
              <a:r>
                <a:rPr lang="en-US" sz="2000" b="1" i="1" dirty="0">
                  <a:solidFill>
                    <a:srgbClr val="000000"/>
                  </a:solidFill>
                </a:rPr>
                <a:t>	</a:t>
              </a:r>
              <a:r>
                <a:rPr lang="en-US" b="1" i="1" dirty="0" smtClean="0">
                  <a:solidFill>
                    <a:srgbClr val="008000"/>
                  </a:solidFill>
                </a:rPr>
                <a:t>// </a:t>
              </a:r>
              <a:r>
                <a:rPr lang="en-US" b="1" i="1" dirty="0">
                  <a:solidFill>
                    <a:srgbClr val="008000"/>
                  </a:solidFill>
                </a:rPr>
                <a:t>block of code to be executed if the condition is true</a:t>
              </a:r>
              <a:r>
                <a:rPr lang="en-US" sz="2000" b="1" dirty="0">
                  <a:solidFill>
                    <a:srgbClr val="000000"/>
                  </a:solidFill>
                </a:rPr>
                <a:t/>
              </a:r>
              <a:br>
                <a:rPr lang="en-US" sz="2000" b="1" dirty="0">
                  <a:solidFill>
                    <a:srgbClr val="000000"/>
                  </a:solidFill>
                </a:rPr>
              </a:br>
              <a:endParaRPr lang="en-US" sz="2000" b="1" dirty="0" smtClean="0">
                <a:solidFill>
                  <a:srgbClr val="000000"/>
                </a:solidFill>
              </a:endParaRPr>
            </a:p>
            <a:p>
              <a:r>
                <a:rPr lang="en-US" sz="2000" b="1" dirty="0" smtClean="0"/>
                <a:t>  }</a:t>
              </a:r>
              <a:endParaRPr lang="en-IN" sz="2000" b="1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236258" y="3065929"/>
              <a:ext cx="38996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3236258" y="4276165"/>
              <a:ext cx="38996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5952562" y="2783540"/>
              <a:ext cx="40789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420970" y="2600816"/>
              <a:ext cx="30793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>
                  <a:solidFill>
                    <a:srgbClr val="FF0000"/>
                  </a:solidFill>
                </a:rPr>
                <a:t>Decision making condition</a:t>
              </a:r>
              <a:endParaRPr lang="en-IN" sz="1600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53888" y="4106888"/>
              <a:ext cx="8823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600" dirty="0" smtClean="0">
                  <a:solidFill>
                    <a:srgbClr val="FF0000"/>
                  </a:solidFill>
                </a:rPr>
                <a:t>End </a:t>
              </a:r>
              <a:endParaRPr lang="en-IN" sz="1600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353888" y="2896652"/>
              <a:ext cx="8823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600" dirty="0" smtClean="0">
                  <a:solidFill>
                    <a:srgbClr val="FF0000"/>
                  </a:solidFill>
                </a:rPr>
                <a:t>Start</a:t>
              </a:r>
              <a:endParaRPr lang="en-IN" sz="1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214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126" y="1264555"/>
            <a:ext cx="5045950" cy="4719386"/>
          </a:xfrm>
        </p:spPr>
      </p:pic>
    </p:spTree>
    <p:extLst>
      <p:ext uri="{BB962C8B-B14F-4D97-AF65-F5344CB8AC3E}">
        <p14:creationId xmlns:p14="http://schemas.microsoft.com/office/powerpoint/2010/main" val="22361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8871" y="1290917"/>
            <a:ext cx="8915400" cy="4686065"/>
          </a:xfrm>
        </p:spPr>
        <p:txBody>
          <a:bodyPr>
            <a:normAutofit/>
          </a:bodyPr>
          <a:lstStyle/>
          <a:p>
            <a:pPr marL="0" indent="0">
              <a:spcBef>
                <a:spcPts val="1500"/>
              </a:spcBef>
              <a:buNone/>
            </a:pPr>
            <a:endParaRPr lang="en-IN" sz="2800" b="1" dirty="0" smtClean="0">
              <a:solidFill>
                <a:srgbClr val="FF0000"/>
              </a:solidFill>
            </a:endParaRPr>
          </a:p>
          <a:p>
            <a:pPr marL="457200" lvl="1" indent="0">
              <a:spcBef>
                <a:spcPts val="1800"/>
              </a:spcBef>
              <a:buNone/>
            </a:pPr>
            <a:endParaRPr lang="en-IN" sz="2000" b="1" dirty="0" smtClean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8682" y="1551368"/>
            <a:ext cx="72793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CD"/>
                </a:solidFill>
              </a:rPr>
              <a:t>while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b="1" i="1" dirty="0">
                <a:solidFill>
                  <a:srgbClr val="000000"/>
                </a:solidFill>
              </a:rPr>
              <a:t>condition</a:t>
            </a:r>
            <a:r>
              <a:rPr lang="en-US" b="1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{</a:t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>  </a:t>
            </a:r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b="1" i="1" dirty="0">
                <a:solidFill>
                  <a:srgbClr val="000000"/>
                </a:solidFill>
              </a:rPr>
              <a:t>	</a:t>
            </a:r>
            <a:r>
              <a:rPr lang="en-US" b="1" dirty="0" smtClean="0">
                <a:solidFill>
                  <a:srgbClr val="008000"/>
                </a:solidFill>
              </a:rPr>
              <a:t>// statement part</a:t>
            </a:r>
          </a:p>
          <a:p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b="1" dirty="0" smtClean="0"/>
              <a:t> }</a:t>
            </a:r>
            <a:endParaRPr lang="en-IN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379259" y="3544591"/>
            <a:ext cx="7014884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u="sng" dirty="0" smtClean="0">
                <a:solidFill>
                  <a:srgbClr val="FF0000"/>
                </a:solidFill>
              </a:rPr>
              <a:t>Steps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/>
              <a:t>Condition </a:t>
            </a:r>
            <a:r>
              <a:rPr lang="en-IN" dirty="0">
                <a:solidFill>
                  <a:srgbClr val="FF0000"/>
                </a:solidFill>
              </a:rPr>
              <a:t>check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If it is </a:t>
            </a:r>
            <a:r>
              <a:rPr lang="en-IN" dirty="0">
                <a:solidFill>
                  <a:srgbClr val="FF0000"/>
                </a:solidFill>
              </a:rPr>
              <a:t>true</a:t>
            </a:r>
            <a:r>
              <a:rPr lang="en-IN" dirty="0"/>
              <a:t>, the statement part </a:t>
            </a:r>
            <a:r>
              <a:rPr lang="en-IN" dirty="0" smtClean="0">
                <a:solidFill>
                  <a:srgbClr val="FF0000"/>
                </a:solidFill>
              </a:rPr>
              <a:t>executed</a:t>
            </a:r>
            <a:r>
              <a:rPr lang="en-IN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>
                <a:solidFill>
                  <a:srgbClr val="FF0000"/>
                </a:solidFill>
              </a:rPr>
              <a:t>Repeat</a:t>
            </a:r>
            <a:r>
              <a:rPr lang="en-IN" dirty="0" smtClean="0"/>
              <a:t> the statement part.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>
                <a:solidFill>
                  <a:srgbClr val="FF0000"/>
                </a:solidFill>
              </a:rPr>
              <a:t>Exit</a:t>
            </a:r>
            <a:r>
              <a:rPr lang="en-IN" dirty="0" smtClean="0"/>
              <a:t> from the loop whenever the condition goes to </a:t>
            </a:r>
            <a:r>
              <a:rPr lang="en-IN" dirty="0" smtClean="0">
                <a:solidFill>
                  <a:srgbClr val="FF0000"/>
                </a:solidFill>
              </a:rPr>
              <a:t>fault</a:t>
            </a:r>
            <a:r>
              <a:rPr lang="en-IN" dirty="0" smtClean="0"/>
              <a:t> state</a:t>
            </a:r>
            <a:endParaRPr lang="en-IN" dirty="0"/>
          </a:p>
          <a:p>
            <a:endParaRPr lang="en-IN" dirty="0" smtClean="0"/>
          </a:p>
        </p:txBody>
      </p:sp>
      <p:sp>
        <p:nvSpPr>
          <p:cNvPr id="4" name="Rectangle 3"/>
          <p:cNvSpPr/>
          <p:nvPr/>
        </p:nvSpPr>
        <p:spPr>
          <a:xfrm>
            <a:off x="4201555" y="3505271"/>
            <a:ext cx="6865374" cy="273216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72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8871" y="1290917"/>
            <a:ext cx="8915400" cy="4686065"/>
          </a:xfrm>
        </p:spPr>
        <p:txBody>
          <a:bodyPr>
            <a:normAutofit/>
          </a:bodyPr>
          <a:lstStyle/>
          <a:p>
            <a:pPr>
              <a:spcBef>
                <a:spcPts val="1500"/>
              </a:spcBef>
            </a:pPr>
            <a:r>
              <a:rPr lang="en-IN" sz="2800" b="1" dirty="0" smtClean="0">
                <a:solidFill>
                  <a:srgbClr val="FF0000"/>
                </a:solidFill>
              </a:rPr>
              <a:t>for loop</a:t>
            </a:r>
            <a:r>
              <a:rPr lang="en-IN" sz="2800" b="1" dirty="0" smtClean="0">
                <a:solidFill>
                  <a:schemeClr val="tx1"/>
                </a:solidFill>
              </a:rPr>
              <a:t> </a:t>
            </a:r>
            <a:endParaRPr lang="en-IN" sz="2800" b="1" dirty="0" smtClean="0">
              <a:solidFill>
                <a:srgbClr val="FF0000"/>
              </a:solidFill>
            </a:endParaRP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It is an entry controlled loop ( pre-test )</a:t>
            </a: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For loop is a repetition control statement.</a:t>
            </a:r>
            <a:endParaRPr lang="en-IN" sz="2000" b="1" dirty="0" smtClean="0">
              <a:solidFill>
                <a:schemeClr val="tx1"/>
              </a:solidFill>
            </a:endParaRP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Syntax :</a:t>
            </a:r>
          </a:p>
          <a:p>
            <a:pPr marL="457200" lvl="1" indent="0">
              <a:spcBef>
                <a:spcPts val="1800"/>
              </a:spcBef>
              <a:buNone/>
            </a:pPr>
            <a:endParaRPr lang="en-IN" sz="2000" b="1" dirty="0" smtClean="0">
              <a:solidFill>
                <a:srgbClr val="FF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582487" y="3797019"/>
            <a:ext cx="8551677" cy="1938992"/>
            <a:chOff x="2353888" y="2533001"/>
            <a:chExt cx="8551677" cy="1938992"/>
          </a:xfrm>
        </p:grpSpPr>
        <p:sp>
          <p:nvSpPr>
            <p:cNvPr id="5" name="Rectangle 4"/>
            <p:cNvSpPr/>
            <p:nvPr/>
          </p:nvSpPr>
          <p:spPr>
            <a:xfrm>
              <a:off x="3626223" y="2533001"/>
              <a:ext cx="7279342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rgbClr val="0000CD"/>
                  </a:solidFill>
                </a:rPr>
                <a:t>for </a:t>
              </a:r>
              <a:r>
                <a:rPr lang="en-US" sz="2000" b="1" dirty="0" smtClean="0">
                  <a:solidFill>
                    <a:srgbClr val="000000"/>
                  </a:solidFill>
                </a:rPr>
                <a:t>(initialization ; </a:t>
              </a:r>
              <a:r>
                <a:rPr lang="en-US" sz="2000" b="1" i="1" dirty="0" smtClean="0">
                  <a:solidFill>
                    <a:srgbClr val="000000"/>
                  </a:solidFill>
                </a:rPr>
                <a:t>condition ; update</a:t>
              </a:r>
              <a:r>
                <a:rPr lang="en-US" sz="2000" b="1" dirty="0" smtClean="0">
                  <a:solidFill>
                    <a:srgbClr val="000000"/>
                  </a:solidFill>
                </a:rPr>
                <a:t>)</a:t>
              </a:r>
            </a:p>
            <a:p>
              <a:r>
                <a:rPr lang="en-US" sz="20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2000" b="1" dirty="0">
                  <a:solidFill>
                    <a:srgbClr val="000000"/>
                  </a:solidFill>
                </a:rPr>
                <a:t>{</a:t>
              </a:r>
              <a:br>
                <a:rPr lang="en-US" sz="2000" b="1" dirty="0">
                  <a:solidFill>
                    <a:srgbClr val="000000"/>
                  </a:solidFill>
                </a:rPr>
              </a:br>
              <a:r>
                <a:rPr lang="en-US" sz="2000" b="1" dirty="0">
                  <a:solidFill>
                    <a:srgbClr val="000000"/>
                  </a:solidFill>
                </a:rPr>
                <a:t>  </a:t>
              </a:r>
              <a:endParaRPr lang="en-US" sz="2000" b="1" dirty="0" smtClean="0">
                <a:solidFill>
                  <a:srgbClr val="000000"/>
                </a:solidFill>
              </a:endParaRPr>
            </a:p>
            <a:p>
              <a:r>
                <a:rPr lang="en-US" sz="2000" b="1" i="1" dirty="0">
                  <a:solidFill>
                    <a:srgbClr val="000000"/>
                  </a:solidFill>
                </a:rPr>
                <a:t>	</a:t>
              </a:r>
              <a:r>
                <a:rPr lang="en-US" b="1" i="1" dirty="0" smtClean="0">
                  <a:solidFill>
                    <a:srgbClr val="008000"/>
                  </a:solidFill>
                </a:rPr>
                <a:t>// body of the for loop</a:t>
              </a:r>
              <a:r>
                <a:rPr lang="en-US" sz="2000" b="1" dirty="0">
                  <a:solidFill>
                    <a:srgbClr val="000000"/>
                  </a:solidFill>
                </a:rPr>
                <a:t/>
              </a:r>
              <a:br>
                <a:rPr lang="en-US" sz="2000" b="1" dirty="0">
                  <a:solidFill>
                    <a:srgbClr val="000000"/>
                  </a:solidFill>
                </a:rPr>
              </a:br>
              <a:endParaRPr lang="en-US" sz="2000" b="1" dirty="0" smtClean="0">
                <a:solidFill>
                  <a:srgbClr val="000000"/>
                </a:solidFill>
              </a:endParaRPr>
            </a:p>
            <a:p>
              <a:r>
                <a:rPr lang="en-US" sz="2000" b="1" dirty="0" smtClean="0"/>
                <a:t>  }</a:t>
              </a:r>
              <a:endParaRPr lang="en-IN" sz="2000" b="1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236258" y="3065929"/>
              <a:ext cx="38996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3236258" y="4276165"/>
              <a:ext cx="38996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353888" y="4106888"/>
              <a:ext cx="8823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600" dirty="0" smtClean="0">
                  <a:solidFill>
                    <a:srgbClr val="FF0000"/>
                  </a:solidFill>
                </a:rPr>
                <a:t>End </a:t>
              </a:r>
              <a:endParaRPr lang="en-IN" sz="1600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353888" y="2896652"/>
              <a:ext cx="8823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600" dirty="0" smtClean="0">
                  <a:solidFill>
                    <a:srgbClr val="FF0000"/>
                  </a:solidFill>
                </a:rPr>
                <a:t>Start</a:t>
              </a:r>
              <a:endParaRPr lang="en-IN" sz="1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052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877" y="624110"/>
            <a:ext cx="4099112" cy="555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9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914400"/>
            <a:ext cx="8915400" cy="4996822"/>
          </a:xfrm>
        </p:spPr>
        <p:txBody>
          <a:bodyPr>
            <a:normAutofit/>
          </a:bodyPr>
          <a:lstStyle/>
          <a:p>
            <a:endParaRPr lang="en-IN" sz="2400" b="1" dirty="0" smtClean="0">
              <a:solidFill>
                <a:schemeClr val="tx1"/>
              </a:solidFill>
            </a:endParaRPr>
          </a:p>
          <a:p>
            <a:r>
              <a:rPr lang="en-IN" sz="2400" b="1" dirty="0" smtClean="0">
                <a:solidFill>
                  <a:srgbClr val="FF0000"/>
                </a:solidFill>
              </a:rPr>
              <a:t>Decision making </a:t>
            </a:r>
            <a:r>
              <a:rPr lang="en-IN" sz="2400" b="1" dirty="0" smtClean="0">
                <a:solidFill>
                  <a:schemeClr val="tx1"/>
                </a:solidFill>
              </a:rPr>
              <a:t>statement</a:t>
            </a:r>
          </a:p>
          <a:p>
            <a:pPr marL="342900" lvl="1" indent="-342900"/>
            <a:r>
              <a:rPr lang="en-IN" sz="2000" b="1" dirty="0">
                <a:solidFill>
                  <a:schemeClr val="tx1"/>
                </a:solidFill>
              </a:rPr>
              <a:t>This statement execute at one time when a condition will be executed.</a:t>
            </a:r>
          </a:p>
          <a:p>
            <a:pPr marL="457200" lvl="1" indent="0">
              <a:buNone/>
            </a:pPr>
            <a:endParaRPr lang="en-IN" sz="2000" b="1" dirty="0" smtClean="0">
              <a:solidFill>
                <a:schemeClr val="tx1"/>
              </a:solidFill>
            </a:endParaRPr>
          </a:p>
          <a:p>
            <a:pPr lvl="1"/>
            <a:r>
              <a:rPr lang="en-IN" sz="2000" b="1" dirty="0" smtClean="0">
                <a:solidFill>
                  <a:srgbClr val="FF0000"/>
                </a:solidFill>
              </a:rPr>
              <a:t>If</a:t>
            </a:r>
          </a:p>
          <a:p>
            <a:pPr lvl="1"/>
            <a:r>
              <a:rPr lang="en-IN" sz="2000" b="1" dirty="0" smtClean="0">
                <a:solidFill>
                  <a:srgbClr val="FF0000"/>
                </a:solidFill>
              </a:rPr>
              <a:t>if else</a:t>
            </a:r>
          </a:p>
          <a:p>
            <a:pPr lvl="1"/>
            <a:r>
              <a:rPr lang="en-IN" sz="2000" b="1" dirty="0" smtClean="0">
                <a:solidFill>
                  <a:srgbClr val="FF0000"/>
                </a:solidFill>
              </a:rPr>
              <a:t>Conditional operator</a:t>
            </a:r>
          </a:p>
          <a:p>
            <a:pPr lvl="1"/>
            <a:r>
              <a:rPr lang="en-IN" sz="2000" b="1" dirty="0" smtClean="0">
                <a:solidFill>
                  <a:srgbClr val="FF0000"/>
                </a:solidFill>
              </a:rPr>
              <a:t>Nested </a:t>
            </a:r>
            <a:r>
              <a:rPr lang="en-IN" sz="2000" b="1" dirty="0" smtClean="0">
                <a:solidFill>
                  <a:srgbClr val="FF0000"/>
                </a:solidFill>
              </a:rPr>
              <a:t>if</a:t>
            </a:r>
          </a:p>
          <a:p>
            <a:pPr lvl="1"/>
            <a:r>
              <a:rPr lang="en-IN" sz="2000" b="1" dirty="0" smtClean="0">
                <a:solidFill>
                  <a:srgbClr val="FF0000"/>
                </a:solidFill>
              </a:rPr>
              <a:t>else if ladder</a:t>
            </a:r>
          </a:p>
          <a:p>
            <a:pPr lvl="1"/>
            <a:r>
              <a:rPr lang="en-IN" sz="2000" b="1" dirty="0" smtClean="0">
                <a:solidFill>
                  <a:srgbClr val="FF0000"/>
                </a:solidFill>
              </a:rPr>
              <a:t>switch</a:t>
            </a:r>
            <a:endParaRPr lang="en-IN" sz="2000" b="1" dirty="0" smtClean="0">
              <a:solidFill>
                <a:srgbClr val="FF0000"/>
              </a:solidFill>
            </a:endParaRPr>
          </a:p>
          <a:p>
            <a:pPr lvl="1"/>
            <a:endParaRPr lang="en-IN" sz="1800" b="1" dirty="0">
              <a:solidFill>
                <a:schemeClr val="tx1"/>
              </a:solidFill>
            </a:endParaRPr>
          </a:p>
          <a:p>
            <a:endParaRPr lang="en-IN" sz="2400" b="1" dirty="0" smtClean="0">
              <a:solidFill>
                <a:schemeClr val="tx1"/>
              </a:solidFill>
            </a:endParaRPr>
          </a:p>
          <a:p>
            <a:pPr lvl="1"/>
            <a:endParaRPr lang="en-IN" sz="1800" b="1" dirty="0">
              <a:solidFill>
                <a:schemeClr val="tx1"/>
              </a:solidFill>
            </a:endParaRPr>
          </a:p>
          <a:p>
            <a:pPr lvl="1"/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49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8871" y="1290917"/>
            <a:ext cx="8915400" cy="4686065"/>
          </a:xfrm>
        </p:spPr>
        <p:txBody>
          <a:bodyPr>
            <a:normAutofit/>
          </a:bodyPr>
          <a:lstStyle/>
          <a:p>
            <a:pPr marL="0" indent="0">
              <a:spcBef>
                <a:spcPts val="1500"/>
              </a:spcBef>
              <a:buNone/>
            </a:pPr>
            <a:endParaRPr lang="en-IN" sz="2800" b="1" dirty="0" smtClean="0">
              <a:solidFill>
                <a:srgbClr val="FF0000"/>
              </a:solidFill>
            </a:endParaRPr>
          </a:p>
          <a:p>
            <a:pPr marL="457200" lvl="1" indent="0">
              <a:spcBef>
                <a:spcPts val="1800"/>
              </a:spcBef>
              <a:buNone/>
            </a:pPr>
            <a:endParaRPr lang="en-IN" sz="2000" b="1" dirty="0" smtClean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8682" y="1551368"/>
            <a:ext cx="727934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CD"/>
                </a:solidFill>
              </a:rPr>
              <a:t>for </a:t>
            </a:r>
            <a:r>
              <a:rPr lang="en-US" b="1" dirty="0">
                <a:solidFill>
                  <a:srgbClr val="000000"/>
                </a:solidFill>
              </a:rPr>
              <a:t>(initialization ; </a:t>
            </a:r>
            <a:r>
              <a:rPr lang="en-US" b="1" i="1" dirty="0">
                <a:solidFill>
                  <a:srgbClr val="000000"/>
                </a:solidFill>
              </a:rPr>
              <a:t>condition ; update</a:t>
            </a:r>
            <a:r>
              <a:rPr lang="en-US" b="1" dirty="0">
                <a:solidFill>
                  <a:srgbClr val="000000"/>
                </a:solidFill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</a:rPr>
              <a:t> {</a:t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>  </a:t>
            </a:r>
          </a:p>
          <a:p>
            <a:r>
              <a:rPr lang="en-US" b="1" i="1" dirty="0">
                <a:solidFill>
                  <a:srgbClr val="000000"/>
                </a:solidFill>
              </a:rPr>
              <a:t>	</a:t>
            </a:r>
            <a:r>
              <a:rPr lang="en-US" b="1" i="1" dirty="0">
                <a:solidFill>
                  <a:srgbClr val="008000"/>
                </a:solidFill>
              </a:rPr>
              <a:t>// body of the for loop</a:t>
            </a:r>
            <a:r>
              <a:rPr lang="en-US" b="1" dirty="0">
                <a:solidFill>
                  <a:srgbClr val="000000"/>
                </a:solidFill>
              </a:rPr>
              <a:t/>
            </a:r>
            <a:br>
              <a:rPr lang="en-US" b="1" dirty="0">
                <a:solidFill>
                  <a:srgbClr val="000000"/>
                </a:solidFill>
              </a:rPr>
            </a:br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/>
              <a:t>  }</a:t>
            </a:r>
            <a:endParaRPr lang="en-IN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92582" y="3739385"/>
            <a:ext cx="942797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u="sng" dirty="0" smtClean="0">
                <a:solidFill>
                  <a:srgbClr val="FF0000"/>
                </a:solidFill>
              </a:rPr>
              <a:t>Steps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/>
              <a:t>Initiate the variable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/>
              <a:t>Check the condition</a:t>
            </a:r>
            <a:endParaRPr lang="en-IN"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If it is </a:t>
            </a:r>
            <a:r>
              <a:rPr lang="en-IN" dirty="0">
                <a:solidFill>
                  <a:srgbClr val="FF0000"/>
                </a:solidFill>
              </a:rPr>
              <a:t>true</a:t>
            </a:r>
            <a:r>
              <a:rPr lang="en-IN" dirty="0"/>
              <a:t>, </a:t>
            </a:r>
            <a:r>
              <a:rPr lang="en-IN" dirty="0" smtClean="0"/>
              <a:t>execute the body part at onetime.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/>
              <a:t>Update the variable by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/>
              <a:t>Again check the condition, and repeat the step until the condition is false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IN" dirty="0" smtClean="0"/>
          </a:p>
          <a:p>
            <a:endParaRPr lang="en-IN" dirty="0" smtClean="0"/>
          </a:p>
        </p:txBody>
      </p:sp>
      <p:sp>
        <p:nvSpPr>
          <p:cNvPr id="7" name="Rectangle 6"/>
          <p:cNvSpPr/>
          <p:nvPr/>
        </p:nvSpPr>
        <p:spPr>
          <a:xfrm>
            <a:off x="2057400" y="3647396"/>
            <a:ext cx="9716947" cy="2914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81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8871" y="1290917"/>
            <a:ext cx="8915400" cy="4686065"/>
          </a:xfrm>
        </p:spPr>
        <p:txBody>
          <a:bodyPr>
            <a:normAutofit/>
          </a:bodyPr>
          <a:lstStyle/>
          <a:p>
            <a:pPr>
              <a:spcBef>
                <a:spcPts val="1500"/>
              </a:spcBef>
            </a:pPr>
            <a:r>
              <a:rPr lang="en-IN" sz="2800" b="1" dirty="0" smtClean="0">
                <a:solidFill>
                  <a:srgbClr val="FF0000"/>
                </a:solidFill>
              </a:rPr>
              <a:t>do-while loop</a:t>
            </a:r>
            <a:r>
              <a:rPr lang="en-IN" sz="2800" b="1" dirty="0" smtClean="0">
                <a:solidFill>
                  <a:schemeClr val="tx1"/>
                </a:solidFill>
              </a:rPr>
              <a:t> </a:t>
            </a:r>
            <a:endParaRPr lang="en-IN" sz="2800" b="1" dirty="0" smtClean="0">
              <a:solidFill>
                <a:srgbClr val="FF0000"/>
              </a:solidFill>
            </a:endParaRP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It is an exit controlled loop ( post-test )</a:t>
            </a: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The statement will be executed at ones without depending the condition</a:t>
            </a:r>
            <a:endParaRPr lang="en-IN" sz="2000" b="1" dirty="0" smtClean="0">
              <a:solidFill>
                <a:schemeClr val="tx1"/>
              </a:solidFill>
            </a:endParaRP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Syntax :</a:t>
            </a:r>
          </a:p>
          <a:p>
            <a:pPr marL="457200" lvl="1" indent="0">
              <a:spcBef>
                <a:spcPts val="1800"/>
              </a:spcBef>
              <a:buNone/>
            </a:pPr>
            <a:endParaRPr lang="en-IN" sz="2000" b="1" dirty="0" smtClean="0">
              <a:solidFill>
                <a:srgbClr val="FF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582487" y="3797019"/>
            <a:ext cx="8551677" cy="1938992"/>
            <a:chOff x="2353888" y="2533001"/>
            <a:chExt cx="8551677" cy="1938992"/>
          </a:xfrm>
        </p:grpSpPr>
        <p:sp>
          <p:nvSpPr>
            <p:cNvPr id="5" name="Rectangle 4"/>
            <p:cNvSpPr/>
            <p:nvPr/>
          </p:nvSpPr>
          <p:spPr>
            <a:xfrm>
              <a:off x="3626223" y="2533001"/>
              <a:ext cx="7279342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rgbClr val="0000CD"/>
                  </a:solidFill>
                </a:rPr>
                <a:t>do</a:t>
              </a:r>
              <a:endParaRPr lang="en-US" sz="2000" b="1" dirty="0" smtClean="0">
                <a:solidFill>
                  <a:srgbClr val="000000"/>
                </a:solidFill>
              </a:endParaRPr>
            </a:p>
            <a:p>
              <a:r>
                <a:rPr lang="en-US" sz="20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2000" b="1" dirty="0">
                  <a:solidFill>
                    <a:srgbClr val="000000"/>
                  </a:solidFill>
                </a:rPr>
                <a:t>{</a:t>
              </a:r>
              <a:br>
                <a:rPr lang="en-US" sz="2000" b="1" dirty="0">
                  <a:solidFill>
                    <a:srgbClr val="000000"/>
                  </a:solidFill>
                </a:rPr>
              </a:br>
              <a:r>
                <a:rPr lang="en-US" sz="2000" b="1" dirty="0">
                  <a:solidFill>
                    <a:srgbClr val="000000"/>
                  </a:solidFill>
                </a:rPr>
                <a:t>  </a:t>
              </a:r>
              <a:endParaRPr lang="en-US" sz="2000" b="1" dirty="0" smtClean="0">
                <a:solidFill>
                  <a:srgbClr val="000000"/>
                </a:solidFill>
              </a:endParaRPr>
            </a:p>
            <a:p>
              <a:r>
                <a:rPr lang="en-US" sz="2000" b="1" i="1" dirty="0">
                  <a:solidFill>
                    <a:srgbClr val="000000"/>
                  </a:solidFill>
                </a:rPr>
                <a:t>	</a:t>
              </a:r>
              <a:r>
                <a:rPr lang="en-US" b="1" i="1" dirty="0" smtClean="0">
                  <a:solidFill>
                    <a:srgbClr val="008000"/>
                  </a:solidFill>
                </a:rPr>
                <a:t>// body of the for loop</a:t>
              </a:r>
              <a:r>
                <a:rPr lang="en-US" sz="2000" b="1" dirty="0">
                  <a:solidFill>
                    <a:srgbClr val="000000"/>
                  </a:solidFill>
                </a:rPr>
                <a:t/>
              </a:r>
              <a:br>
                <a:rPr lang="en-US" sz="2000" b="1" dirty="0">
                  <a:solidFill>
                    <a:srgbClr val="000000"/>
                  </a:solidFill>
                </a:rPr>
              </a:br>
              <a:endParaRPr lang="en-US" sz="2000" b="1" dirty="0" smtClean="0">
                <a:solidFill>
                  <a:srgbClr val="000000"/>
                </a:solidFill>
              </a:endParaRPr>
            </a:p>
            <a:p>
              <a:r>
                <a:rPr lang="en-US" sz="2000" b="1" dirty="0" smtClean="0"/>
                <a:t>  }</a:t>
              </a:r>
              <a:r>
                <a:rPr lang="en-US" sz="2000" b="1" dirty="0">
                  <a:solidFill>
                    <a:srgbClr val="000000"/>
                  </a:solidFill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</a:rPr>
                <a:t>(</a:t>
              </a:r>
              <a:r>
                <a:rPr lang="en-US" sz="2000" b="1" i="1" dirty="0" smtClean="0">
                  <a:solidFill>
                    <a:srgbClr val="000000"/>
                  </a:solidFill>
                </a:rPr>
                <a:t>condition</a:t>
              </a:r>
              <a:r>
                <a:rPr lang="en-US" sz="2000" b="1" dirty="0" smtClean="0">
                  <a:solidFill>
                    <a:srgbClr val="000000"/>
                  </a:solidFill>
                </a:rPr>
                <a:t>);</a:t>
              </a:r>
              <a:endParaRPr lang="en-IN" sz="2000" b="1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236258" y="3065929"/>
              <a:ext cx="38996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3236258" y="4276165"/>
              <a:ext cx="38996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353888" y="4106888"/>
              <a:ext cx="8823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600" dirty="0" smtClean="0">
                  <a:solidFill>
                    <a:srgbClr val="FF0000"/>
                  </a:solidFill>
                </a:rPr>
                <a:t>End </a:t>
              </a:r>
              <a:endParaRPr lang="en-IN" sz="1600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353888" y="2896652"/>
              <a:ext cx="8823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600" dirty="0" smtClean="0">
                  <a:solidFill>
                    <a:srgbClr val="FF0000"/>
                  </a:solidFill>
                </a:rPr>
                <a:t>Start</a:t>
              </a:r>
              <a:endParaRPr lang="en-IN" sz="1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765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583" y="1264555"/>
            <a:ext cx="3906524" cy="404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5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8871" y="1290917"/>
            <a:ext cx="8915400" cy="4686065"/>
          </a:xfrm>
        </p:spPr>
        <p:txBody>
          <a:bodyPr>
            <a:normAutofit/>
          </a:bodyPr>
          <a:lstStyle/>
          <a:p>
            <a:pPr marL="0" indent="0">
              <a:spcBef>
                <a:spcPts val="1500"/>
              </a:spcBef>
              <a:buNone/>
            </a:pPr>
            <a:endParaRPr lang="en-IN" sz="2800" b="1" dirty="0" smtClean="0">
              <a:solidFill>
                <a:srgbClr val="FF0000"/>
              </a:solidFill>
            </a:endParaRPr>
          </a:p>
          <a:p>
            <a:pPr marL="457200" lvl="1" indent="0">
              <a:spcBef>
                <a:spcPts val="1800"/>
              </a:spcBef>
              <a:buNone/>
            </a:pPr>
            <a:endParaRPr lang="en-IN" sz="2000" b="1" dirty="0" smtClean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8682" y="1338320"/>
            <a:ext cx="727934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CD"/>
                </a:solidFill>
              </a:rPr>
              <a:t>do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 {</a:t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>  </a:t>
            </a:r>
          </a:p>
          <a:p>
            <a:r>
              <a:rPr lang="en-US" b="1" i="1" dirty="0">
                <a:solidFill>
                  <a:srgbClr val="000000"/>
                </a:solidFill>
              </a:rPr>
              <a:t>	</a:t>
            </a:r>
            <a:r>
              <a:rPr lang="en-US" b="1" i="1" dirty="0">
                <a:solidFill>
                  <a:srgbClr val="008000"/>
                </a:solidFill>
              </a:rPr>
              <a:t>// body of the for loop</a:t>
            </a:r>
            <a:r>
              <a:rPr lang="en-US" b="1" dirty="0">
                <a:solidFill>
                  <a:srgbClr val="000000"/>
                </a:solidFill>
              </a:rPr>
              <a:t/>
            </a:r>
            <a:br>
              <a:rPr lang="en-US" b="1" dirty="0">
                <a:solidFill>
                  <a:srgbClr val="000000"/>
                </a:solidFill>
              </a:rPr>
            </a:br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/>
              <a:t>  }</a:t>
            </a:r>
            <a:r>
              <a:rPr lang="en-US" b="1" dirty="0">
                <a:solidFill>
                  <a:srgbClr val="000000"/>
                </a:solidFill>
              </a:rPr>
              <a:t> (</a:t>
            </a:r>
            <a:r>
              <a:rPr lang="en-US" b="1" i="1" dirty="0">
                <a:solidFill>
                  <a:srgbClr val="000000"/>
                </a:solidFill>
              </a:rPr>
              <a:t>condition</a:t>
            </a:r>
            <a:r>
              <a:rPr lang="en-US" b="1" dirty="0">
                <a:solidFill>
                  <a:srgbClr val="000000"/>
                </a:solidFill>
              </a:rPr>
              <a:t>);</a:t>
            </a:r>
            <a:endParaRPr lang="en-IN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901312" y="3793173"/>
            <a:ext cx="4605759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u="sng" dirty="0" smtClean="0">
                <a:solidFill>
                  <a:srgbClr val="FF0000"/>
                </a:solidFill>
              </a:rPr>
              <a:t>Steps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>
                <a:solidFill>
                  <a:srgbClr val="FF0000"/>
                </a:solidFill>
              </a:rPr>
              <a:t>Execute</a:t>
            </a:r>
            <a:r>
              <a:rPr lang="en-IN" dirty="0" smtClean="0"/>
              <a:t> the </a:t>
            </a:r>
            <a:r>
              <a:rPr lang="en-IN" dirty="0" smtClean="0">
                <a:solidFill>
                  <a:srgbClr val="FF0000"/>
                </a:solidFill>
              </a:rPr>
              <a:t>body</a:t>
            </a:r>
            <a:r>
              <a:rPr lang="en-IN" dirty="0" smtClean="0"/>
              <a:t> part at ones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>
                <a:solidFill>
                  <a:srgbClr val="FF0000"/>
                </a:solidFill>
              </a:rPr>
              <a:t>Check</a:t>
            </a:r>
            <a:r>
              <a:rPr lang="en-IN" dirty="0" smtClean="0"/>
              <a:t> the condition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/>
              <a:t>If it is </a:t>
            </a:r>
            <a:r>
              <a:rPr lang="en-IN" dirty="0" smtClean="0">
                <a:solidFill>
                  <a:srgbClr val="FF0000"/>
                </a:solidFill>
              </a:rPr>
              <a:t>true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FF0000"/>
                </a:solidFill>
              </a:rPr>
              <a:t>repeat</a:t>
            </a:r>
            <a:r>
              <a:rPr lang="en-IN" dirty="0" smtClean="0"/>
              <a:t> the loop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/>
              <a:t>If it is </a:t>
            </a:r>
            <a:r>
              <a:rPr lang="en-IN" dirty="0" smtClean="0">
                <a:solidFill>
                  <a:srgbClr val="FF0000"/>
                </a:solidFill>
              </a:rPr>
              <a:t>false,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end</a:t>
            </a:r>
            <a:r>
              <a:rPr lang="en-IN" dirty="0" smtClean="0"/>
              <a:t> the loop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IN" dirty="0" smtClean="0"/>
          </a:p>
          <a:p>
            <a:endParaRPr lang="en-IN" dirty="0" smtClean="0"/>
          </a:p>
        </p:txBody>
      </p:sp>
      <p:sp>
        <p:nvSpPr>
          <p:cNvPr id="7" name="Rectangle 6"/>
          <p:cNvSpPr/>
          <p:nvPr/>
        </p:nvSpPr>
        <p:spPr>
          <a:xfrm>
            <a:off x="4666130" y="3701185"/>
            <a:ext cx="5419165" cy="2632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84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9027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Poppins"/>
              </a:rPr>
              <a:t>Jump </a:t>
            </a:r>
            <a:r>
              <a:rPr lang="en-IN" dirty="0" smtClean="0">
                <a:latin typeface="Poppins"/>
              </a:rPr>
              <a:t>Statements</a:t>
            </a:r>
            <a:endParaRPr lang="en-IN" dirty="0">
              <a:latin typeface="Poppin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207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914400"/>
            <a:ext cx="8915400" cy="4996822"/>
          </a:xfrm>
        </p:spPr>
        <p:txBody>
          <a:bodyPr>
            <a:normAutofit/>
          </a:bodyPr>
          <a:lstStyle/>
          <a:p>
            <a:endParaRPr lang="en-IN" sz="2400" b="1" dirty="0" smtClean="0">
              <a:solidFill>
                <a:schemeClr val="tx1"/>
              </a:solidFill>
            </a:endParaRPr>
          </a:p>
          <a:p>
            <a:r>
              <a:rPr lang="en-IN" sz="2400" b="1" dirty="0" smtClean="0">
                <a:solidFill>
                  <a:srgbClr val="FF0000"/>
                </a:solidFill>
              </a:rPr>
              <a:t>Jump </a:t>
            </a:r>
            <a:r>
              <a:rPr lang="en-IN" sz="2400" b="1" dirty="0" smtClean="0">
                <a:solidFill>
                  <a:schemeClr val="tx1"/>
                </a:solidFill>
              </a:rPr>
              <a:t>statement</a:t>
            </a:r>
          </a:p>
          <a:p>
            <a:pPr marL="342900" lvl="1" indent="-342900"/>
            <a:r>
              <a:rPr lang="en-IN" sz="2000" b="1" dirty="0" smtClean="0">
                <a:solidFill>
                  <a:schemeClr val="tx1"/>
                </a:solidFill>
              </a:rPr>
              <a:t>Used to transfer the program control with in a function </a:t>
            </a:r>
            <a:r>
              <a:rPr lang="en-IN" sz="2000" b="1" dirty="0" smtClean="0">
                <a:solidFill>
                  <a:srgbClr val="FF0000"/>
                </a:solidFill>
              </a:rPr>
              <a:t>unconditionally</a:t>
            </a:r>
            <a:endParaRPr lang="en-IN" sz="2000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IN" sz="2000" b="1" dirty="0" smtClean="0">
              <a:solidFill>
                <a:schemeClr val="tx1"/>
              </a:solidFill>
            </a:endParaRPr>
          </a:p>
          <a:p>
            <a:pPr lvl="1"/>
            <a:r>
              <a:rPr lang="en-IN" sz="2000" b="1" dirty="0" err="1" smtClean="0">
                <a:solidFill>
                  <a:srgbClr val="FF0000"/>
                </a:solidFill>
              </a:rPr>
              <a:t>goto</a:t>
            </a:r>
            <a:endParaRPr lang="en-IN" sz="2000" b="1" dirty="0" smtClean="0">
              <a:solidFill>
                <a:srgbClr val="FF0000"/>
              </a:solidFill>
            </a:endParaRPr>
          </a:p>
          <a:p>
            <a:pPr lvl="1"/>
            <a:r>
              <a:rPr lang="en-IN" sz="2000" b="1" dirty="0" smtClean="0">
                <a:solidFill>
                  <a:srgbClr val="FF0000"/>
                </a:solidFill>
              </a:rPr>
              <a:t>break</a:t>
            </a:r>
          </a:p>
          <a:p>
            <a:pPr lvl="1"/>
            <a:r>
              <a:rPr lang="en-IN" sz="2000" b="1" dirty="0" smtClean="0">
                <a:solidFill>
                  <a:srgbClr val="FF0000"/>
                </a:solidFill>
              </a:rPr>
              <a:t>continue</a:t>
            </a:r>
            <a:endParaRPr lang="en-IN" sz="2000" b="1" dirty="0" smtClean="0">
              <a:solidFill>
                <a:srgbClr val="FF0000"/>
              </a:solidFill>
            </a:endParaRPr>
          </a:p>
          <a:p>
            <a:pPr lvl="1"/>
            <a:endParaRPr lang="en-IN" sz="1800" b="1" dirty="0">
              <a:solidFill>
                <a:schemeClr val="tx1"/>
              </a:solidFill>
            </a:endParaRPr>
          </a:p>
          <a:p>
            <a:endParaRPr lang="en-IN" sz="2400" b="1" dirty="0" smtClean="0">
              <a:solidFill>
                <a:schemeClr val="tx1"/>
              </a:solidFill>
            </a:endParaRPr>
          </a:p>
          <a:p>
            <a:pPr lvl="1"/>
            <a:endParaRPr lang="en-IN" sz="1800" b="1" dirty="0">
              <a:solidFill>
                <a:schemeClr val="tx1"/>
              </a:solidFill>
            </a:endParaRPr>
          </a:p>
          <a:p>
            <a:pPr lvl="1"/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25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8871" y="1290917"/>
            <a:ext cx="8915400" cy="4686065"/>
          </a:xfrm>
        </p:spPr>
        <p:txBody>
          <a:bodyPr>
            <a:normAutofit/>
          </a:bodyPr>
          <a:lstStyle/>
          <a:p>
            <a:pPr>
              <a:spcBef>
                <a:spcPts val="1500"/>
              </a:spcBef>
            </a:pPr>
            <a:r>
              <a:rPr lang="en-IN" sz="2800" b="1" dirty="0" err="1" smtClean="0">
                <a:solidFill>
                  <a:srgbClr val="FF0000"/>
                </a:solidFill>
              </a:rPr>
              <a:t>goto</a:t>
            </a:r>
            <a:endParaRPr lang="en-IN" sz="2800" b="1" dirty="0" smtClean="0">
              <a:solidFill>
                <a:srgbClr val="FF0000"/>
              </a:solidFill>
            </a:endParaRP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Can be used any ware in the program</a:t>
            </a: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It transfer the control from one part to another part </a:t>
            </a:r>
            <a:r>
              <a:rPr lang="en-IN" sz="2000" b="1" dirty="0" smtClean="0">
                <a:solidFill>
                  <a:schemeClr val="tx1"/>
                </a:solidFill>
              </a:rPr>
              <a:t>of the program without any condition</a:t>
            </a: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A </a:t>
            </a:r>
            <a:r>
              <a:rPr lang="en-IN" sz="2000" b="1" dirty="0" err="1" smtClean="0">
                <a:solidFill>
                  <a:schemeClr val="tx1"/>
                </a:solidFill>
              </a:rPr>
              <a:t>goto</a:t>
            </a:r>
            <a:r>
              <a:rPr lang="en-IN" sz="2000" b="1" dirty="0" smtClean="0">
                <a:solidFill>
                  <a:schemeClr val="tx1"/>
                </a:solidFill>
              </a:rPr>
              <a:t> statement can be do both forward and backward reference</a:t>
            </a: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Syntax :</a:t>
            </a:r>
          </a:p>
          <a:p>
            <a:pPr marL="457200" lvl="1" indent="0">
              <a:spcBef>
                <a:spcPts val="1800"/>
              </a:spcBef>
              <a:buNone/>
            </a:pPr>
            <a:endParaRPr lang="en-IN" sz="2000" b="1" dirty="0" smtClean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02739" y="4765207"/>
            <a:ext cx="72793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0000CD"/>
                </a:solidFill>
              </a:rPr>
              <a:t>goto</a:t>
            </a:r>
            <a:r>
              <a:rPr lang="en-US" sz="2000" b="1" dirty="0" smtClean="0">
                <a:solidFill>
                  <a:srgbClr val="0000CD"/>
                </a:solidFill>
              </a:rPr>
              <a:t> </a:t>
            </a:r>
            <a:r>
              <a:rPr lang="en-US" sz="2000" b="1" dirty="0" smtClean="0"/>
              <a:t>label ;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47409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8175812" y="5351929"/>
            <a:ext cx="1586753" cy="5378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04" y="1641072"/>
            <a:ext cx="4239953" cy="4499909"/>
          </a:xfrm>
        </p:spPr>
      </p:pic>
    </p:spTree>
    <p:extLst>
      <p:ext uri="{BB962C8B-B14F-4D97-AF65-F5344CB8AC3E}">
        <p14:creationId xmlns:p14="http://schemas.microsoft.com/office/powerpoint/2010/main" val="379449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329" y="1264555"/>
            <a:ext cx="6296741" cy="4560140"/>
          </a:xfrm>
        </p:spPr>
      </p:pic>
    </p:spTree>
    <p:extLst>
      <p:ext uri="{BB962C8B-B14F-4D97-AF65-F5344CB8AC3E}">
        <p14:creationId xmlns:p14="http://schemas.microsoft.com/office/powerpoint/2010/main" val="258132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914400"/>
            <a:ext cx="8915400" cy="499682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2400" b="1" dirty="0" smtClean="0">
              <a:solidFill>
                <a:schemeClr val="tx1"/>
              </a:solidFill>
            </a:endParaRPr>
          </a:p>
          <a:p>
            <a:r>
              <a:rPr lang="en-IN" sz="2400" b="1" dirty="0" smtClean="0">
                <a:solidFill>
                  <a:srgbClr val="FF0000"/>
                </a:solidFill>
              </a:rPr>
              <a:t>Looping </a:t>
            </a:r>
            <a:r>
              <a:rPr lang="en-IN" sz="2400" b="1" dirty="0" smtClean="0">
                <a:solidFill>
                  <a:schemeClr val="tx1"/>
                </a:solidFill>
              </a:rPr>
              <a:t>statement / </a:t>
            </a:r>
            <a:r>
              <a:rPr lang="en-IN" sz="2400" b="1" dirty="0" smtClean="0">
                <a:solidFill>
                  <a:srgbClr val="FF0000"/>
                </a:solidFill>
              </a:rPr>
              <a:t>Iteration </a:t>
            </a:r>
            <a:r>
              <a:rPr lang="en-IN" sz="2400" b="1" dirty="0" smtClean="0">
                <a:solidFill>
                  <a:schemeClr val="tx1"/>
                </a:solidFill>
              </a:rPr>
              <a:t>statement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Used to execute a block of statement at multiple times</a:t>
            </a:r>
          </a:p>
          <a:p>
            <a:pPr lvl="1"/>
            <a:endParaRPr lang="en-IN" sz="2000" b="1" dirty="0" smtClean="0">
              <a:solidFill>
                <a:srgbClr val="FF0000"/>
              </a:solidFill>
            </a:endParaRPr>
          </a:p>
          <a:p>
            <a:pPr lvl="1"/>
            <a:r>
              <a:rPr lang="en-IN" sz="2000" b="1" dirty="0" smtClean="0">
                <a:solidFill>
                  <a:srgbClr val="FF0000"/>
                </a:solidFill>
              </a:rPr>
              <a:t>while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>
                <a:solidFill>
                  <a:schemeClr val="tx1"/>
                </a:solidFill>
              </a:rPr>
              <a:t>statement</a:t>
            </a:r>
          </a:p>
          <a:p>
            <a:pPr lvl="1"/>
            <a:r>
              <a:rPr lang="en-IN" sz="2000" b="1" dirty="0">
                <a:solidFill>
                  <a:srgbClr val="FF0000"/>
                </a:solidFill>
              </a:rPr>
              <a:t>do-while</a:t>
            </a:r>
            <a:r>
              <a:rPr lang="en-IN" sz="2000" b="1" dirty="0">
                <a:solidFill>
                  <a:schemeClr val="tx1"/>
                </a:solidFill>
              </a:rPr>
              <a:t> statement</a:t>
            </a:r>
          </a:p>
          <a:p>
            <a:pPr lvl="1"/>
            <a:r>
              <a:rPr lang="en-IN" sz="2000" b="1" dirty="0">
                <a:solidFill>
                  <a:srgbClr val="FF0000"/>
                </a:solidFill>
              </a:rPr>
              <a:t>for</a:t>
            </a:r>
            <a:r>
              <a:rPr lang="en-IN" sz="2000" b="1" dirty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chemeClr val="tx1"/>
                </a:solidFill>
              </a:rPr>
              <a:t>statement</a:t>
            </a:r>
            <a:endParaRPr lang="en-IN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2000" b="1" dirty="0" smtClean="0">
              <a:solidFill>
                <a:schemeClr val="tx1"/>
              </a:solidFill>
            </a:endParaRPr>
          </a:p>
          <a:p>
            <a:r>
              <a:rPr lang="en-IN" sz="2000" b="1" dirty="0" smtClean="0">
                <a:solidFill>
                  <a:schemeClr val="tx1"/>
                </a:solidFill>
              </a:rPr>
              <a:t>2 types loops</a:t>
            </a:r>
          </a:p>
          <a:p>
            <a:pPr lvl="1"/>
            <a:r>
              <a:rPr lang="en-IN" sz="1800" b="1" dirty="0" smtClean="0">
                <a:solidFill>
                  <a:srgbClr val="FF0000"/>
                </a:solidFill>
              </a:rPr>
              <a:t>Pre-test</a:t>
            </a:r>
            <a:r>
              <a:rPr lang="en-IN" sz="1800" b="1" dirty="0" smtClean="0">
                <a:solidFill>
                  <a:schemeClr val="tx1"/>
                </a:solidFill>
              </a:rPr>
              <a:t>  : loop condition appear at beginning. ( while, for )</a:t>
            </a:r>
          </a:p>
          <a:p>
            <a:pPr lvl="1"/>
            <a:r>
              <a:rPr lang="en-IN" sz="1800" b="1" dirty="0" smtClean="0">
                <a:solidFill>
                  <a:srgbClr val="FF0000"/>
                </a:solidFill>
              </a:rPr>
              <a:t>Post-test</a:t>
            </a:r>
            <a:r>
              <a:rPr lang="en-IN" sz="1800" b="1" dirty="0" smtClean="0">
                <a:solidFill>
                  <a:schemeClr val="tx1"/>
                </a:solidFill>
              </a:rPr>
              <a:t> : loop condition appear at the end of the loop ( do-while )</a:t>
            </a:r>
          </a:p>
          <a:p>
            <a:pPr marL="0" indent="0">
              <a:buNone/>
            </a:pPr>
            <a:endParaRPr lang="en-IN" sz="2400" b="1" dirty="0" smtClean="0">
              <a:solidFill>
                <a:schemeClr val="tx1"/>
              </a:solidFill>
            </a:endParaRPr>
          </a:p>
          <a:p>
            <a:pPr lvl="1"/>
            <a:endParaRPr lang="en-IN" sz="1800" b="1" dirty="0">
              <a:solidFill>
                <a:schemeClr val="tx1"/>
              </a:solidFill>
            </a:endParaRPr>
          </a:p>
          <a:p>
            <a:endParaRPr lang="en-IN" sz="2400" b="1" dirty="0" smtClean="0">
              <a:solidFill>
                <a:schemeClr val="tx1"/>
              </a:solidFill>
            </a:endParaRPr>
          </a:p>
          <a:p>
            <a:pPr lvl="1"/>
            <a:endParaRPr lang="en-IN" sz="1800" b="1" dirty="0">
              <a:solidFill>
                <a:schemeClr val="tx1"/>
              </a:solidFill>
            </a:endParaRPr>
          </a:p>
          <a:p>
            <a:pPr lvl="1"/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68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8871" y="1290917"/>
            <a:ext cx="8915400" cy="4686065"/>
          </a:xfrm>
        </p:spPr>
        <p:txBody>
          <a:bodyPr>
            <a:normAutofit/>
          </a:bodyPr>
          <a:lstStyle/>
          <a:p>
            <a:pPr>
              <a:spcBef>
                <a:spcPts val="1500"/>
              </a:spcBef>
            </a:pPr>
            <a:r>
              <a:rPr lang="en-IN" sz="2800" b="1" dirty="0" smtClean="0">
                <a:solidFill>
                  <a:srgbClr val="FF0000"/>
                </a:solidFill>
              </a:rPr>
              <a:t>Break</a:t>
            </a:r>
            <a:endParaRPr lang="en-IN" sz="2800" b="1" dirty="0" smtClean="0">
              <a:solidFill>
                <a:srgbClr val="FF0000"/>
              </a:solidFill>
            </a:endParaRP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used in loop and switch statements</a:t>
            </a: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It is used to exit immediately from a loop or switch statement</a:t>
            </a: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It can be used to end an infinite loop</a:t>
            </a:r>
            <a:endParaRPr lang="en-IN" sz="2000" b="1" dirty="0" smtClean="0">
              <a:solidFill>
                <a:schemeClr val="tx1"/>
              </a:solidFill>
            </a:endParaRPr>
          </a:p>
          <a:p>
            <a:pPr lvl="1">
              <a:spcBef>
                <a:spcPts val="1800"/>
              </a:spcBef>
            </a:pPr>
            <a:endParaRPr lang="en-IN" sz="2000" b="1" dirty="0" smtClean="0">
              <a:solidFill>
                <a:schemeClr val="tx1"/>
              </a:solidFill>
            </a:endParaRP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Syntax :</a:t>
            </a:r>
          </a:p>
          <a:p>
            <a:pPr marL="457200" lvl="1" indent="0">
              <a:spcBef>
                <a:spcPts val="1800"/>
              </a:spcBef>
              <a:buNone/>
            </a:pPr>
            <a:endParaRPr lang="en-IN" sz="2000" b="1" dirty="0" smtClean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02739" y="4765207"/>
            <a:ext cx="72793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CD"/>
                </a:solidFill>
              </a:rPr>
              <a:t>break</a:t>
            </a:r>
            <a:r>
              <a:rPr lang="en-US" sz="2000" b="1" dirty="0" smtClean="0"/>
              <a:t> ;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95084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978" y="1459530"/>
            <a:ext cx="4252828" cy="4484069"/>
          </a:xfrm>
        </p:spPr>
      </p:pic>
      <p:sp>
        <p:nvSpPr>
          <p:cNvPr id="5" name="Rectangle 4"/>
          <p:cNvSpPr/>
          <p:nvPr/>
        </p:nvSpPr>
        <p:spPr>
          <a:xfrm>
            <a:off x="7267699" y="5499845"/>
            <a:ext cx="2051109" cy="5378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47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8871" y="1290917"/>
            <a:ext cx="8915400" cy="4686065"/>
          </a:xfrm>
        </p:spPr>
        <p:txBody>
          <a:bodyPr>
            <a:normAutofit/>
          </a:bodyPr>
          <a:lstStyle/>
          <a:p>
            <a:pPr>
              <a:spcBef>
                <a:spcPts val="1500"/>
              </a:spcBef>
            </a:pPr>
            <a:r>
              <a:rPr lang="en-IN" sz="2800" b="1" dirty="0" smtClean="0">
                <a:solidFill>
                  <a:srgbClr val="FF0000"/>
                </a:solidFill>
              </a:rPr>
              <a:t>continue</a:t>
            </a:r>
            <a:endParaRPr lang="en-IN" sz="2800" b="1" dirty="0" smtClean="0">
              <a:solidFill>
                <a:srgbClr val="FF0000"/>
              </a:solidFill>
            </a:endParaRP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It is used to continue a program immediately</a:t>
            </a: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Also used to skip the iteration of loop</a:t>
            </a:r>
            <a:endParaRPr lang="en-IN" sz="2000" b="1" dirty="0" smtClean="0">
              <a:solidFill>
                <a:schemeClr val="tx1"/>
              </a:solidFill>
            </a:endParaRP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Opposite action of break statement</a:t>
            </a:r>
            <a:endParaRPr lang="en-IN" sz="2000" b="1" dirty="0" smtClean="0">
              <a:solidFill>
                <a:schemeClr val="tx1"/>
              </a:solidFill>
            </a:endParaRPr>
          </a:p>
          <a:p>
            <a:pPr lvl="1">
              <a:spcBef>
                <a:spcPts val="1800"/>
              </a:spcBef>
            </a:pPr>
            <a:endParaRPr lang="en-IN" sz="2000" b="1" dirty="0" smtClean="0">
              <a:solidFill>
                <a:schemeClr val="tx1"/>
              </a:solidFill>
            </a:endParaRP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Syntax :</a:t>
            </a:r>
          </a:p>
          <a:p>
            <a:pPr marL="457200" lvl="1" indent="0">
              <a:spcBef>
                <a:spcPts val="1800"/>
              </a:spcBef>
              <a:buNone/>
            </a:pPr>
            <a:endParaRPr lang="en-IN" sz="2000" b="1" dirty="0" smtClean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02739" y="4765207"/>
            <a:ext cx="72793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CD"/>
                </a:solidFill>
              </a:rPr>
              <a:t>continue </a:t>
            </a:r>
            <a:r>
              <a:rPr lang="en-US" sz="2000" b="1" dirty="0" smtClean="0"/>
              <a:t>;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7636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7267699" y="4961965"/>
            <a:ext cx="2051109" cy="5378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119" y="1009523"/>
            <a:ext cx="3657972" cy="449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1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1871" y="2891118"/>
            <a:ext cx="8942294" cy="28776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Teaching materials Prepared by </a:t>
            </a:r>
          </a:p>
          <a:p>
            <a:pPr marL="0" indent="0" algn="ctr">
              <a:buNone/>
            </a:pPr>
            <a:endParaRPr lang="en-IN" sz="1800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IN" sz="1800" dirty="0" smtClean="0">
                <a:solidFill>
                  <a:schemeClr val="tx1"/>
                </a:solidFill>
              </a:rPr>
              <a:t>RIDHUN DEV</a:t>
            </a:r>
          </a:p>
          <a:p>
            <a:pPr marL="0" indent="0" algn="ctr"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Lecture IHRD College</a:t>
            </a:r>
          </a:p>
          <a:p>
            <a:pPr marL="0" indent="0" algn="ctr"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+1 / +2 Computer Science</a:t>
            </a:r>
          </a:p>
          <a:p>
            <a:pPr marL="0" indent="0" algn="ctr"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8089552581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2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914400"/>
            <a:ext cx="8915400" cy="4996822"/>
          </a:xfrm>
        </p:spPr>
        <p:txBody>
          <a:bodyPr>
            <a:normAutofit/>
          </a:bodyPr>
          <a:lstStyle/>
          <a:p>
            <a:endParaRPr lang="en-IN" sz="2400" b="1" dirty="0" smtClean="0">
              <a:solidFill>
                <a:schemeClr val="tx1"/>
              </a:solidFill>
            </a:endParaRPr>
          </a:p>
          <a:p>
            <a:r>
              <a:rPr lang="en-IN" sz="2400" b="1" dirty="0" smtClean="0">
                <a:solidFill>
                  <a:srgbClr val="FF0000"/>
                </a:solidFill>
              </a:rPr>
              <a:t>Jump </a:t>
            </a:r>
            <a:r>
              <a:rPr lang="en-IN" sz="2400" b="1" dirty="0" smtClean="0">
                <a:solidFill>
                  <a:schemeClr val="tx1"/>
                </a:solidFill>
              </a:rPr>
              <a:t>statement</a:t>
            </a:r>
          </a:p>
          <a:p>
            <a:pPr marL="342900" lvl="1" indent="-342900"/>
            <a:r>
              <a:rPr lang="en-IN" sz="2000" b="1" dirty="0" smtClean="0">
                <a:solidFill>
                  <a:schemeClr val="tx1"/>
                </a:solidFill>
              </a:rPr>
              <a:t>Used to transfer the program control with in a function unconditionally</a:t>
            </a:r>
            <a:endParaRPr lang="en-IN" sz="2000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IN" sz="2000" b="1" dirty="0" smtClean="0">
              <a:solidFill>
                <a:schemeClr val="tx1"/>
              </a:solidFill>
            </a:endParaRPr>
          </a:p>
          <a:p>
            <a:pPr lvl="1"/>
            <a:r>
              <a:rPr lang="en-IN" sz="2000" b="1" dirty="0" err="1" smtClean="0">
                <a:solidFill>
                  <a:srgbClr val="FF0000"/>
                </a:solidFill>
              </a:rPr>
              <a:t>goto</a:t>
            </a:r>
            <a:endParaRPr lang="en-IN" sz="2000" b="1" dirty="0" smtClean="0">
              <a:solidFill>
                <a:srgbClr val="FF0000"/>
              </a:solidFill>
            </a:endParaRPr>
          </a:p>
          <a:p>
            <a:pPr lvl="1"/>
            <a:r>
              <a:rPr lang="en-IN" sz="2000" b="1" dirty="0" smtClean="0">
                <a:solidFill>
                  <a:srgbClr val="FF0000"/>
                </a:solidFill>
              </a:rPr>
              <a:t>break</a:t>
            </a:r>
          </a:p>
          <a:p>
            <a:pPr lvl="1"/>
            <a:r>
              <a:rPr lang="en-IN" sz="2000" b="1" dirty="0" smtClean="0">
                <a:solidFill>
                  <a:srgbClr val="FF0000"/>
                </a:solidFill>
              </a:rPr>
              <a:t>continue</a:t>
            </a:r>
            <a:endParaRPr lang="en-IN" sz="2000" b="1" dirty="0" smtClean="0">
              <a:solidFill>
                <a:srgbClr val="FF0000"/>
              </a:solidFill>
            </a:endParaRPr>
          </a:p>
          <a:p>
            <a:pPr lvl="1"/>
            <a:endParaRPr lang="en-IN" sz="1800" b="1" dirty="0">
              <a:solidFill>
                <a:schemeClr val="tx1"/>
              </a:solidFill>
            </a:endParaRPr>
          </a:p>
          <a:p>
            <a:endParaRPr lang="en-IN" sz="2400" b="1" dirty="0" smtClean="0">
              <a:solidFill>
                <a:schemeClr val="tx1"/>
              </a:solidFill>
            </a:endParaRPr>
          </a:p>
          <a:p>
            <a:pPr lvl="1"/>
            <a:endParaRPr lang="en-IN" sz="1800" b="1" dirty="0">
              <a:solidFill>
                <a:schemeClr val="tx1"/>
              </a:solidFill>
            </a:endParaRPr>
          </a:p>
          <a:p>
            <a:pPr lvl="1"/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49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Poppins"/>
              </a:rPr>
              <a:t>Decision making Statements</a:t>
            </a:r>
            <a:endParaRPr lang="en-IN" dirty="0">
              <a:latin typeface="Poppin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825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8871" y="1290917"/>
            <a:ext cx="8915400" cy="4686065"/>
          </a:xfrm>
        </p:spPr>
        <p:txBody>
          <a:bodyPr>
            <a:normAutofit/>
          </a:bodyPr>
          <a:lstStyle/>
          <a:p>
            <a:pPr>
              <a:spcBef>
                <a:spcPts val="1500"/>
              </a:spcBef>
            </a:pPr>
            <a:r>
              <a:rPr lang="en-IN" sz="2800" b="1" dirty="0" smtClean="0">
                <a:solidFill>
                  <a:srgbClr val="FF0000"/>
                </a:solidFill>
              </a:rPr>
              <a:t>If</a:t>
            </a:r>
            <a:r>
              <a:rPr lang="en-I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N" sz="2800" b="1" dirty="0" smtClean="0">
                <a:solidFill>
                  <a:srgbClr val="FF0000"/>
                </a:solidFill>
              </a:rPr>
              <a:t>statement</a:t>
            </a:r>
            <a:endParaRPr lang="en-IN" sz="2800" b="1" dirty="0" smtClean="0">
              <a:solidFill>
                <a:srgbClr val="FF0000"/>
              </a:solidFill>
            </a:endParaRP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Syntax :</a:t>
            </a:r>
            <a:endParaRPr lang="en-IN" sz="2000" b="1" dirty="0" smtClean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26223" y="2533001"/>
            <a:ext cx="72793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CD"/>
                </a:solidFill>
              </a:rPr>
              <a:t>if</a:t>
            </a:r>
            <a:r>
              <a:rPr lang="en-US" sz="2000" b="1" dirty="0">
                <a:solidFill>
                  <a:srgbClr val="000000"/>
                </a:solidFill>
              </a:rPr>
              <a:t> (</a:t>
            </a:r>
            <a:r>
              <a:rPr lang="en-US" sz="2000" b="1" i="1" dirty="0">
                <a:solidFill>
                  <a:srgbClr val="000000"/>
                </a:solidFill>
              </a:rPr>
              <a:t>condition</a:t>
            </a:r>
            <a:r>
              <a:rPr lang="en-US" sz="2000" b="1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rgbClr val="000000"/>
                </a:solidFill>
              </a:rPr>
              <a:t>{</a:t>
            </a:r>
            <a:br>
              <a:rPr lang="en-US" sz="2000" b="1" dirty="0">
                <a:solidFill>
                  <a:srgbClr val="000000"/>
                </a:solidFill>
              </a:rPr>
            </a:br>
            <a:r>
              <a:rPr lang="en-US" sz="2000" b="1" dirty="0">
                <a:solidFill>
                  <a:srgbClr val="000000"/>
                </a:solidFill>
              </a:rPr>
              <a:t>  </a:t>
            </a:r>
            <a:endParaRPr lang="en-US" sz="2000" b="1" dirty="0" smtClean="0">
              <a:solidFill>
                <a:srgbClr val="000000"/>
              </a:solidFill>
            </a:endParaRPr>
          </a:p>
          <a:p>
            <a:r>
              <a:rPr lang="en-US" sz="2000" b="1" i="1" dirty="0">
                <a:solidFill>
                  <a:srgbClr val="000000"/>
                </a:solidFill>
              </a:rPr>
              <a:t>	</a:t>
            </a:r>
            <a:r>
              <a:rPr lang="en-US" b="1" i="1" dirty="0" smtClean="0">
                <a:solidFill>
                  <a:srgbClr val="008000"/>
                </a:solidFill>
              </a:rPr>
              <a:t>// </a:t>
            </a:r>
            <a:r>
              <a:rPr lang="en-US" b="1" i="1" dirty="0">
                <a:solidFill>
                  <a:srgbClr val="008000"/>
                </a:solidFill>
              </a:rPr>
              <a:t>block of code to be executed if the condition is true</a:t>
            </a:r>
            <a:r>
              <a:rPr lang="en-US" sz="2000" b="1" dirty="0">
                <a:solidFill>
                  <a:srgbClr val="000000"/>
                </a:solidFill>
              </a:rPr>
              <a:t/>
            </a:r>
            <a:br>
              <a:rPr lang="en-US" sz="2000" b="1" dirty="0">
                <a:solidFill>
                  <a:srgbClr val="000000"/>
                </a:solidFill>
              </a:rPr>
            </a:br>
            <a:endParaRPr lang="en-US" sz="2000" b="1" dirty="0" smtClean="0">
              <a:solidFill>
                <a:srgbClr val="000000"/>
              </a:solidFill>
            </a:endParaRPr>
          </a:p>
          <a:p>
            <a:r>
              <a:rPr lang="en-US" sz="2000" b="1" dirty="0" smtClean="0"/>
              <a:t>}</a:t>
            </a:r>
            <a:endParaRPr lang="en-IN" sz="2000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236258" y="3065929"/>
            <a:ext cx="38996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36258" y="4276165"/>
            <a:ext cx="38996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428129" y="2810434"/>
            <a:ext cx="40789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96537" y="2627710"/>
            <a:ext cx="3079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rgbClr val="FF0000"/>
                </a:solidFill>
              </a:rPr>
              <a:t>Decision making condition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3888" y="4106888"/>
            <a:ext cx="882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dirty="0" smtClean="0">
                <a:solidFill>
                  <a:srgbClr val="FF0000"/>
                </a:solidFill>
              </a:rPr>
              <a:t>End 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53888" y="2896652"/>
            <a:ext cx="882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dirty="0" smtClean="0">
                <a:solidFill>
                  <a:srgbClr val="FF0000"/>
                </a:solidFill>
              </a:rPr>
              <a:t>Start</a:t>
            </a:r>
            <a:endParaRPr lang="en-I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94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004" y="1396250"/>
            <a:ext cx="2335305" cy="401036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56"/>
          <a:stretch/>
        </p:blipFill>
        <p:spPr>
          <a:xfrm>
            <a:off x="2592925" y="2017615"/>
            <a:ext cx="4182125" cy="276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6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8871" y="1290917"/>
            <a:ext cx="8915400" cy="4686065"/>
          </a:xfrm>
        </p:spPr>
        <p:txBody>
          <a:bodyPr>
            <a:normAutofit/>
          </a:bodyPr>
          <a:lstStyle/>
          <a:p>
            <a:pPr marL="0" indent="0">
              <a:spcBef>
                <a:spcPts val="1500"/>
              </a:spcBef>
              <a:buNone/>
            </a:pPr>
            <a:endParaRPr lang="en-IN" sz="2800" b="1" dirty="0" smtClean="0">
              <a:solidFill>
                <a:srgbClr val="FF0000"/>
              </a:solidFill>
            </a:endParaRPr>
          </a:p>
          <a:p>
            <a:pPr marL="457200" lvl="1" indent="0">
              <a:spcBef>
                <a:spcPts val="1800"/>
              </a:spcBef>
              <a:buNone/>
            </a:pPr>
            <a:endParaRPr lang="en-IN" sz="2000" b="1" dirty="0" smtClean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8682" y="1551368"/>
            <a:ext cx="72793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CD"/>
                </a:solidFill>
              </a:rPr>
              <a:t>if</a:t>
            </a:r>
            <a:r>
              <a:rPr lang="en-US" b="1" dirty="0">
                <a:solidFill>
                  <a:srgbClr val="000000"/>
                </a:solidFill>
              </a:rPr>
              <a:t> (</a:t>
            </a:r>
            <a:r>
              <a:rPr lang="en-US" b="1" i="1" dirty="0">
                <a:solidFill>
                  <a:srgbClr val="000000"/>
                </a:solidFill>
              </a:rPr>
              <a:t>condition</a:t>
            </a:r>
            <a:r>
              <a:rPr lang="en-US" b="1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{</a:t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>  </a:t>
            </a:r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b="1" i="1" dirty="0">
                <a:solidFill>
                  <a:srgbClr val="000000"/>
                </a:solidFill>
              </a:rPr>
              <a:t>	</a:t>
            </a:r>
            <a:r>
              <a:rPr lang="en-US" b="1" dirty="0" smtClean="0">
                <a:solidFill>
                  <a:srgbClr val="008000"/>
                </a:solidFill>
              </a:rPr>
              <a:t>// statement part</a:t>
            </a:r>
          </a:p>
          <a:p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b="1" dirty="0" smtClean="0"/>
              <a:t>}</a:t>
            </a:r>
            <a:endParaRPr lang="en-IN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201555" y="3505271"/>
            <a:ext cx="7192588" cy="2119961"/>
            <a:chOff x="4093979" y="3760764"/>
            <a:chExt cx="7192588" cy="2119961"/>
          </a:xfrm>
        </p:grpSpPr>
        <p:sp>
          <p:nvSpPr>
            <p:cNvPr id="2" name="TextBox 1"/>
            <p:cNvSpPr txBox="1"/>
            <p:nvPr/>
          </p:nvSpPr>
          <p:spPr>
            <a:xfrm>
              <a:off x="4271683" y="3803233"/>
              <a:ext cx="7014884" cy="2077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2000" b="1" u="sng" dirty="0" smtClean="0">
                  <a:solidFill>
                    <a:srgbClr val="FF0000"/>
                  </a:solidFill>
                </a:rPr>
                <a:t>Steps</a:t>
              </a:r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IN" dirty="0" smtClean="0"/>
                <a:t>Condition </a:t>
              </a:r>
              <a:r>
                <a:rPr lang="en-IN" dirty="0">
                  <a:solidFill>
                    <a:srgbClr val="FF0000"/>
                  </a:solidFill>
                </a:rPr>
                <a:t>check</a:t>
              </a:r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IN" dirty="0"/>
                <a:t>If it is </a:t>
              </a:r>
              <a:r>
                <a:rPr lang="en-IN" dirty="0">
                  <a:solidFill>
                    <a:srgbClr val="FF0000"/>
                  </a:solidFill>
                </a:rPr>
                <a:t>true</a:t>
              </a:r>
              <a:r>
                <a:rPr lang="en-IN" dirty="0"/>
                <a:t>, the statement part </a:t>
              </a:r>
              <a:r>
                <a:rPr lang="en-IN" dirty="0">
                  <a:solidFill>
                    <a:srgbClr val="FF0000"/>
                  </a:solidFill>
                </a:rPr>
                <a:t>executed</a:t>
              </a:r>
              <a:r>
                <a:rPr lang="en-IN" dirty="0"/>
                <a:t>.</a:t>
              </a:r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IN" dirty="0"/>
                <a:t>If it is </a:t>
              </a:r>
              <a:r>
                <a:rPr lang="en-IN" dirty="0">
                  <a:solidFill>
                    <a:srgbClr val="FF0000"/>
                  </a:solidFill>
                </a:rPr>
                <a:t>false</a:t>
              </a:r>
              <a:r>
                <a:rPr lang="en-IN" dirty="0"/>
                <a:t> the statement part </a:t>
              </a:r>
              <a:r>
                <a:rPr lang="en-IN" dirty="0">
                  <a:solidFill>
                    <a:srgbClr val="FF0000"/>
                  </a:solidFill>
                </a:rPr>
                <a:t>does not executed</a:t>
              </a:r>
            </a:p>
            <a:p>
              <a:endParaRPr lang="en-IN" dirty="0" smtClean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093979" y="3760764"/>
              <a:ext cx="6690562" cy="2021471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16892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FFFFFF"/>
      </a:accent2>
      <a:accent3>
        <a:srgbClr val="000000"/>
      </a:accent3>
      <a:accent4>
        <a:srgbClr val="FFFFFF"/>
      </a:accent4>
      <a:accent5>
        <a:srgbClr val="000000"/>
      </a:accent5>
      <a:accent6>
        <a:srgbClr val="FFFFFF"/>
      </a:accent6>
      <a:hlink>
        <a:srgbClr val="000000"/>
      </a:hlink>
      <a:folHlink>
        <a:srgbClr val="FFFFFF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1193</TotalTime>
  <Words>820</Words>
  <Application>Microsoft Office PowerPoint</Application>
  <PresentationFormat>Widescreen</PresentationFormat>
  <Paragraphs>264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 Unicode MS</vt:lpstr>
      <vt:lpstr>Arial</vt:lpstr>
      <vt:lpstr>Century Gothic</vt:lpstr>
      <vt:lpstr>Poppins</vt:lpstr>
      <vt:lpstr>Wingdings 3</vt:lpstr>
      <vt:lpstr>Wisp</vt:lpstr>
      <vt:lpstr>Control Statements</vt:lpstr>
      <vt:lpstr>PowerPoint Presentation</vt:lpstr>
      <vt:lpstr>PowerPoint Presentation</vt:lpstr>
      <vt:lpstr>PowerPoint Presentation</vt:lpstr>
      <vt:lpstr>PowerPoint Presentation</vt:lpstr>
      <vt:lpstr>Decision making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Iteration / Loop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Jump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Representation &amp; Boolean Algebra</dc:title>
  <dc:creator>Windows User</dc:creator>
  <cp:lastModifiedBy>Windows User</cp:lastModifiedBy>
  <cp:revision>139</cp:revision>
  <dcterms:created xsi:type="dcterms:W3CDTF">2020-05-15T11:23:56Z</dcterms:created>
  <dcterms:modified xsi:type="dcterms:W3CDTF">2021-06-03T08:12:13Z</dcterms:modified>
</cp:coreProperties>
</file>