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331" r:id="rId3"/>
    <p:sldId id="330" r:id="rId4"/>
    <p:sldId id="266" r:id="rId5"/>
    <p:sldId id="332" r:id="rId6"/>
    <p:sldId id="333" r:id="rId7"/>
    <p:sldId id="334" r:id="rId8"/>
    <p:sldId id="336" r:id="rId9"/>
    <p:sldId id="337" r:id="rId10"/>
    <p:sldId id="335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7" r:id="rId20"/>
    <p:sldId id="348" r:id="rId21"/>
    <p:sldId id="349" r:id="rId22"/>
    <p:sldId id="350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9" r:id="rId39"/>
    <p:sldId id="370" r:id="rId40"/>
    <p:sldId id="368" r:id="rId41"/>
    <p:sldId id="371" r:id="rId42"/>
    <p:sldId id="372" r:id="rId43"/>
    <p:sldId id="374" r:id="rId44"/>
    <p:sldId id="375" r:id="rId45"/>
    <p:sldId id="379" r:id="rId46"/>
    <p:sldId id="37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A023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Structure </a:t>
            </a:r>
            <a:r>
              <a:rPr lang="en-IN" dirty="0">
                <a:latin typeface="Poppins"/>
              </a:rPr>
              <a:t>and 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904" y="1649506"/>
            <a:ext cx="4534017" cy="3777622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rite a program to store Students information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Structure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55" y="3143359"/>
            <a:ext cx="2480151" cy="2390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27" y="514744"/>
            <a:ext cx="5440691" cy="3642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5647"/>
          <a:stretch/>
        </p:blipFill>
        <p:spPr>
          <a:xfrm>
            <a:off x="5957727" y="4210270"/>
            <a:ext cx="6050497" cy="26477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1125" y="3143359"/>
            <a:ext cx="186877" cy="241766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91829" y="487851"/>
            <a:ext cx="204857" cy="63967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1837299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/>
              <a:t>Nested structure  [ </a:t>
            </a:r>
            <a:r>
              <a:rPr lang="en-IN" sz="2400" dirty="0" err="1" smtClean="0"/>
              <a:t>def</a:t>
            </a:r>
            <a:r>
              <a:rPr lang="en-IN" sz="2400" dirty="0" smtClean="0"/>
              <a:t> 1 ]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endParaRPr lang="en-IN" sz="1600" dirty="0" smtClean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A </a:t>
            </a:r>
            <a:r>
              <a:rPr lang="en-IN" sz="1800" dirty="0" smtClean="0">
                <a:solidFill>
                  <a:srgbClr val="FF0000"/>
                </a:solidFill>
              </a:rPr>
              <a:t>structure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declare</a:t>
            </a:r>
            <a:r>
              <a:rPr lang="en-IN" sz="1800" dirty="0" smtClean="0">
                <a:solidFill>
                  <a:schemeClr val="tx1"/>
                </a:solidFill>
              </a:rPr>
              <a:t> with the </a:t>
            </a: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another </a:t>
            </a:r>
            <a:r>
              <a:rPr lang="en-IN" sz="1800" dirty="0" smtClean="0">
                <a:solidFill>
                  <a:srgbClr val="FF0000"/>
                </a:solidFill>
              </a:rPr>
              <a:t>structure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rgbClr val="FF0000"/>
                </a:solidFill>
              </a:rPr>
              <a:t>datatype</a:t>
            </a:r>
            <a:endParaRPr lang="en-IN" sz="18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42446" y="4664338"/>
            <a:ext cx="4061664" cy="921196"/>
            <a:chOff x="2823882" y="2957819"/>
            <a:chExt cx="4061664" cy="921196"/>
          </a:xfrm>
        </p:grpSpPr>
        <p:grpSp>
          <p:nvGrpSpPr>
            <p:cNvPr id="7" name="Group 6"/>
            <p:cNvGrpSpPr/>
            <p:nvPr/>
          </p:nvGrpSpPr>
          <p:grpSpPr>
            <a:xfrm>
              <a:off x="3751729" y="2957819"/>
              <a:ext cx="3133817" cy="551864"/>
              <a:chOff x="3671047" y="3092289"/>
              <a:chExt cx="3133817" cy="5518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</a:t>
                  </a:r>
                  <a:r>
                    <a:rPr lang="en-IN" dirty="0" smtClean="0"/>
                    <a:t>oll</a:t>
                  </a:r>
                  <a:endParaRPr lang="en-IN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03460" y="3092824"/>
                <a:ext cx="1492624" cy="551329"/>
                <a:chOff x="3575613" y="3092824"/>
                <a:chExt cx="1492624" cy="55132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671047" y="3092824"/>
                  <a:ext cx="1278123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575613" y="3186952"/>
                  <a:ext cx="1492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Name[10]</a:t>
                  </a:r>
                  <a:endParaRPr lang="en-IN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877017" y="3092289"/>
                <a:ext cx="927847" cy="551329"/>
                <a:chOff x="4021323" y="3092289"/>
                <a:chExt cx="927847" cy="55132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21323" y="3092289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021323" y="3186417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dob</a:t>
                  </a:r>
                  <a:endParaRPr lang="en-IN" dirty="0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9576" y="3509683"/>
              <a:ext cx="127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7699" y="3509148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date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80" y="2751699"/>
            <a:ext cx="2524220" cy="344118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375211" y="2902774"/>
            <a:ext cx="4061664" cy="921196"/>
            <a:chOff x="2823882" y="2957819"/>
            <a:chExt cx="4061664" cy="921196"/>
          </a:xfrm>
        </p:grpSpPr>
        <p:grpSp>
          <p:nvGrpSpPr>
            <p:cNvPr id="42" name="Group 41"/>
            <p:cNvGrpSpPr/>
            <p:nvPr/>
          </p:nvGrpSpPr>
          <p:grpSpPr>
            <a:xfrm>
              <a:off x="3751729" y="2957819"/>
              <a:ext cx="3133817" cy="551864"/>
              <a:chOff x="3671047" y="3092289"/>
              <a:chExt cx="3133817" cy="5518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day</a:t>
                  </a:r>
                  <a:endParaRPr lang="en-IN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503460" y="3092824"/>
                <a:ext cx="1492624" cy="551329"/>
                <a:chOff x="3575613" y="3092824"/>
                <a:chExt cx="1492624" cy="551329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671047" y="3092824"/>
                  <a:ext cx="1278123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75613" y="3186952"/>
                  <a:ext cx="1492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month</a:t>
                  </a:r>
                  <a:endParaRPr lang="en-IN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877017" y="3092289"/>
                <a:ext cx="927847" cy="551329"/>
                <a:chOff x="4021323" y="3092289"/>
                <a:chExt cx="927847" cy="551329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021323" y="3092289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021323" y="3186417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year</a:t>
                  </a:r>
                  <a:endParaRPr lang="en-IN" dirty="0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79576" y="3509683"/>
              <a:ext cx="127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57699" y="3509148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7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1837299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/>
              <a:t>Nested structure  [ </a:t>
            </a:r>
            <a:r>
              <a:rPr lang="en-IN" sz="2400" dirty="0" err="1" smtClean="0"/>
              <a:t>def</a:t>
            </a:r>
            <a:r>
              <a:rPr lang="en-IN" sz="2400" dirty="0" smtClean="0"/>
              <a:t> 2 ]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42446" y="4664338"/>
            <a:ext cx="4061664" cy="921196"/>
            <a:chOff x="2823882" y="2957819"/>
            <a:chExt cx="4061664" cy="921196"/>
          </a:xfrm>
        </p:grpSpPr>
        <p:grpSp>
          <p:nvGrpSpPr>
            <p:cNvPr id="7" name="Group 6"/>
            <p:cNvGrpSpPr/>
            <p:nvPr/>
          </p:nvGrpSpPr>
          <p:grpSpPr>
            <a:xfrm>
              <a:off x="3751729" y="2957819"/>
              <a:ext cx="3133817" cy="551864"/>
              <a:chOff x="3671047" y="3092289"/>
              <a:chExt cx="3133817" cy="5518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</a:t>
                  </a:r>
                  <a:r>
                    <a:rPr lang="en-IN" dirty="0" smtClean="0"/>
                    <a:t>oll</a:t>
                  </a:r>
                  <a:endParaRPr lang="en-IN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03460" y="3092824"/>
                <a:ext cx="1492624" cy="551329"/>
                <a:chOff x="3575613" y="3092824"/>
                <a:chExt cx="1492624" cy="55132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671047" y="3092824"/>
                  <a:ext cx="1278123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575613" y="3186952"/>
                  <a:ext cx="1492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Name[10]</a:t>
                  </a:r>
                  <a:endParaRPr lang="en-IN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877017" y="3092289"/>
                <a:ext cx="927847" cy="551329"/>
                <a:chOff x="4021323" y="3092289"/>
                <a:chExt cx="927847" cy="55132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21323" y="3092289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021323" y="3186417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dob</a:t>
                  </a:r>
                  <a:endParaRPr lang="en-IN" dirty="0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9576" y="3509683"/>
              <a:ext cx="127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7699" y="3509148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date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75211" y="2902774"/>
            <a:ext cx="4061664" cy="921196"/>
            <a:chOff x="2823882" y="2957819"/>
            <a:chExt cx="4061664" cy="921196"/>
          </a:xfrm>
        </p:grpSpPr>
        <p:grpSp>
          <p:nvGrpSpPr>
            <p:cNvPr id="42" name="Group 41"/>
            <p:cNvGrpSpPr/>
            <p:nvPr/>
          </p:nvGrpSpPr>
          <p:grpSpPr>
            <a:xfrm>
              <a:off x="3751729" y="2957819"/>
              <a:ext cx="3133817" cy="551864"/>
              <a:chOff x="3671047" y="3092289"/>
              <a:chExt cx="3133817" cy="5518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day</a:t>
                  </a:r>
                  <a:endParaRPr lang="en-IN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503460" y="3092824"/>
                <a:ext cx="1492624" cy="551329"/>
                <a:chOff x="3575613" y="3092824"/>
                <a:chExt cx="1492624" cy="551329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671047" y="3092824"/>
                  <a:ext cx="1278123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75613" y="3186952"/>
                  <a:ext cx="1492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month</a:t>
                  </a:r>
                  <a:endParaRPr lang="en-IN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877017" y="3092289"/>
                <a:ext cx="927847" cy="551329"/>
                <a:chOff x="4021323" y="3092289"/>
                <a:chExt cx="927847" cy="551329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021323" y="3092289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021323" y="3186417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year</a:t>
                  </a:r>
                  <a:endParaRPr lang="en-IN" dirty="0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79576" y="3509683"/>
              <a:ext cx="127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57699" y="3509148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44" y="2183834"/>
            <a:ext cx="2891402" cy="44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vs.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976" y="2133600"/>
            <a:ext cx="4693024" cy="377762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Derived</a:t>
            </a:r>
            <a:r>
              <a:rPr lang="en-IN" dirty="0" smtClean="0"/>
              <a:t> data type</a:t>
            </a:r>
          </a:p>
          <a:p>
            <a:r>
              <a:rPr lang="en-IN" dirty="0" smtClean="0"/>
              <a:t>Collection of </a:t>
            </a:r>
            <a:r>
              <a:rPr lang="en-IN" dirty="0" smtClean="0">
                <a:solidFill>
                  <a:srgbClr val="FF0000"/>
                </a:solidFill>
              </a:rPr>
              <a:t>same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type</a:t>
            </a:r>
            <a:r>
              <a:rPr lang="en-IN" dirty="0" smtClean="0"/>
              <a:t> of data</a:t>
            </a:r>
          </a:p>
          <a:p>
            <a:r>
              <a:rPr lang="en-US" dirty="0"/>
              <a:t>E</a:t>
            </a:r>
            <a:r>
              <a:rPr lang="en-US" dirty="0" smtClean="0"/>
              <a:t>lements </a:t>
            </a:r>
            <a:r>
              <a:rPr lang="en-US" dirty="0"/>
              <a:t>are accessed by using an integer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</a:p>
          <a:p>
            <a:r>
              <a:rPr lang="en-US" dirty="0">
                <a:solidFill>
                  <a:srgbClr val="FF0000"/>
                </a:solidFill>
              </a:rPr>
              <a:t>multidimensional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 : when an array element contain another array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8768" y="2133600"/>
            <a:ext cx="42687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48768" y="2133600"/>
            <a:ext cx="475775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User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defend</a:t>
            </a:r>
            <a:r>
              <a:rPr lang="en-IN" dirty="0" smtClean="0"/>
              <a:t> data type</a:t>
            </a:r>
          </a:p>
          <a:p>
            <a:r>
              <a:rPr lang="en-IN" dirty="0"/>
              <a:t>Collection of </a:t>
            </a:r>
            <a:r>
              <a:rPr lang="en-IN" dirty="0" smtClean="0">
                <a:solidFill>
                  <a:srgbClr val="FF0000"/>
                </a:solidFill>
              </a:rPr>
              <a:t>different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type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data</a:t>
            </a:r>
          </a:p>
          <a:p>
            <a:r>
              <a:rPr lang="en-US" dirty="0"/>
              <a:t>Elements are accessed by using </a:t>
            </a:r>
            <a:r>
              <a:rPr lang="en-IN" dirty="0" smtClean="0">
                <a:solidFill>
                  <a:srgbClr val="FF0000"/>
                </a:solidFill>
              </a:rPr>
              <a:t>dot</a:t>
            </a:r>
            <a:r>
              <a:rPr lang="en-IN" dirty="0" smtClean="0"/>
              <a:t>(.) operator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Nested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structure</a:t>
            </a:r>
            <a:r>
              <a:rPr lang="en-IN" dirty="0" smtClean="0"/>
              <a:t> : when a structure element contain another structure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7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Pointer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95154"/>
            <a:ext cx="8915400" cy="1837299"/>
          </a:xfrm>
        </p:spPr>
        <p:txBody>
          <a:bodyPr>
            <a:no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and address </a:t>
            </a:r>
          </a:p>
          <a:p>
            <a:pPr lvl="1"/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Every variable is a memory </a:t>
            </a:r>
            <a:r>
              <a:rPr lang="en-IN" sz="1800" dirty="0" smtClean="0">
                <a:solidFill>
                  <a:srgbClr val="FF0000"/>
                </a:solidFill>
              </a:rPr>
              <a:t>location</a:t>
            </a:r>
          </a:p>
          <a:p>
            <a:pPr lvl="1"/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Every 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location has unique </a:t>
            </a:r>
            <a:r>
              <a:rPr lang="en-IN" sz="1800" dirty="0">
                <a:solidFill>
                  <a:srgbClr val="FF0000"/>
                </a:solidFill>
              </a:rPr>
              <a:t>address</a:t>
            </a:r>
          </a:p>
          <a:p>
            <a:pPr lvl="1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address can be accessed using </a:t>
            </a:r>
            <a:r>
              <a:rPr lang="en-IN" sz="1800" dirty="0">
                <a:solidFill>
                  <a:srgbClr val="FF0000"/>
                </a:solidFill>
              </a:rPr>
              <a:t>ampersand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 &amp; ) operator</a:t>
            </a:r>
          </a:p>
          <a:p>
            <a:pPr lvl="2"/>
            <a:endParaRPr lang="en-IN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793224" y="1372718"/>
            <a:ext cx="3711388" cy="920661"/>
            <a:chOff x="2823882" y="2958354"/>
            <a:chExt cx="3711388" cy="920661"/>
          </a:xfrm>
        </p:grpSpPr>
        <p:grpSp>
          <p:nvGrpSpPr>
            <p:cNvPr id="21" name="Group 20"/>
            <p:cNvGrpSpPr/>
            <p:nvPr/>
          </p:nvGrpSpPr>
          <p:grpSpPr>
            <a:xfrm>
              <a:off x="3751729" y="2958354"/>
              <a:ext cx="2783541" cy="551329"/>
              <a:chOff x="3671047" y="3092824"/>
              <a:chExt cx="2783541" cy="55132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10</a:t>
                  </a:r>
                  <a:endParaRPr lang="en-IN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98894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5</a:t>
                  </a:r>
                  <a:endParaRPr lang="en-IN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26741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IN" dirty="0"/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1001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9576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1002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7423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1003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err="1" smtClean="0"/>
                <a:t>var</a:t>
              </a:r>
              <a:endParaRPr lang="en-IN" dirty="0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2589212" y="3201970"/>
            <a:ext cx="8915400" cy="2359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Pointer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Is a </a:t>
            </a:r>
            <a:r>
              <a:rPr lang="en-IN" sz="1900" dirty="0" smtClean="0">
                <a:solidFill>
                  <a:srgbClr val="FF0000"/>
                </a:solidFill>
              </a:rPr>
              <a:t>variable</a:t>
            </a:r>
            <a:r>
              <a:rPr lang="en-IN" sz="1900" dirty="0" smtClean="0">
                <a:solidFill>
                  <a:schemeClr val="tx1"/>
                </a:solidFill>
              </a:rPr>
              <a:t> used to </a:t>
            </a:r>
            <a:r>
              <a:rPr lang="en-IN" sz="1900" dirty="0" smtClean="0">
                <a:solidFill>
                  <a:srgbClr val="FF0000"/>
                </a:solidFill>
              </a:rPr>
              <a:t>store</a:t>
            </a:r>
            <a:r>
              <a:rPr lang="en-IN" sz="1900" dirty="0" smtClean="0">
                <a:solidFill>
                  <a:schemeClr val="tx1"/>
                </a:solidFill>
              </a:rPr>
              <a:t> the </a:t>
            </a:r>
            <a:r>
              <a:rPr lang="en-IN" sz="1900" dirty="0" smtClean="0">
                <a:solidFill>
                  <a:srgbClr val="FF0000"/>
                </a:solidFill>
              </a:rPr>
              <a:t>address</a:t>
            </a:r>
            <a:r>
              <a:rPr lang="en-IN" sz="1900" dirty="0" smtClean="0">
                <a:solidFill>
                  <a:schemeClr val="tx1"/>
                </a:solidFill>
              </a:rPr>
              <a:t> of an </a:t>
            </a:r>
            <a:r>
              <a:rPr lang="en-IN" sz="1900" dirty="0" smtClean="0">
                <a:solidFill>
                  <a:srgbClr val="FF0000"/>
                </a:solidFill>
              </a:rPr>
              <a:t>another</a:t>
            </a:r>
            <a:r>
              <a:rPr lang="en-IN" sz="1900" dirty="0" smtClean="0">
                <a:solidFill>
                  <a:schemeClr val="tx1"/>
                </a:solidFill>
              </a:rPr>
              <a:t> </a:t>
            </a:r>
            <a:r>
              <a:rPr lang="en-IN" sz="1900" dirty="0" smtClean="0">
                <a:solidFill>
                  <a:srgbClr val="FF0000"/>
                </a:solidFill>
              </a:rPr>
              <a:t>variable</a:t>
            </a:r>
          </a:p>
          <a:p>
            <a:pPr lvl="1"/>
            <a:r>
              <a:rPr lang="en-IN" sz="1900" dirty="0">
                <a:solidFill>
                  <a:srgbClr val="FF0000"/>
                </a:solidFill>
              </a:rPr>
              <a:t>Derived</a:t>
            </a:r>
            <a:r>
              <a:rPr lang="en-IN" sz="1900" dirty="0">
                <a:solidFill>
                  <a:schemeClr val="tx1"/>
                </a:solidFill>
              </a:rPr>
              <a:t> data </a:t>
            </a:r>
            <a:r>
              <a:rPr lang="en-IN" sz="1900" dirty="0" smtClean="0">
                <a:solidFill>
                  <a:schemeClr val="tx1"/>
                </a:solidFill>
              </a:rPr>
              <a:t>type</a:t>
            </a:r>
          </a:p>
          <a:p>
            <a:pPr lvl="1"/>
            <a:r>
              <a:rPr lang="en-IN" sz="1900" dirty="0" err="1" smtClean="0">
                <a:solidFill>
                  <a:schemeClr val="tx1"/>
                </a:solidFill>
              </a:rPr>
              <a:t>Def</a:t>
            </a:r>
            <a:r>
              <a:rPr lang="en-IN" sz="1900" dirty="0" smtClean="0">
                <a:solidFill>
                  <a:schemeClr val="tx1"/>
                </a:solidFill>
              </a:rPr>
              <a:t> 1 : Pointer is used to point the address of a memory location</a:t>
            </a:r>
          </a:p>
          <a:p>
            <a:pPr lvl="1"/>
            <a:r>
              <a:rPr lang="en-IN" sz="1900" dirty="0" err="1" smtClean="0">
                <a:solidFill>
                  <a:schemeClr val="tx1"/>
                </a:solidFill>
              </a:rPr>
              <a:t>Def</a:t>
            </a:r>
            <a:r>
              <a:rPr lang="en-IN" sz="1900" dirty="0" smtClean="0">
                <a:solidFill>
                  <a:schemeClr val="tx1"/>
                </a:solidFill>
              </a:rPr>
              <a:t> 2 </a:t>
            </a:r>
            <a:r>
              <a:rPr lang="en-IN" sz="1900" dirty="0">
                <a:solidFill>
                  <a:schemeClr val="tx1"/>
                </a:solidFill>
              </a:rPr>
              <a:t>: Pointer is used to </a:t>
            </a:r>
            <a:r>
              <a:rPr lang="en-IN" sz="1900" dirty="0" smtClean="0">
                <a:solidFill>
                  <a:schemeClr val="tx1"/>
                </a:solidFill>
              </a:rPr>
              <a:t>hold the </a:t>
            </a:r>
            <a:r>
              <a:rPr lang="en-IN" sz="1900" dirty="0">
                <a:solidFill>
                  <a:schemeClr val="tx1"/>
                </a:solidFill>
              </a:rPr>
              <a:t>address of a memory </a:t>
            </a: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689260" y="3921193"/>
            <a:ext cx="1855694" cy="920661"/>
            <a:chOff x="2823882" y="2958354"/>
            <a:chExt cx="1855694" cy="920661"/>
          </a:xfrm>
        </p:grpSpPr>
        <p:grpSp>
          <p:nvGrpSpPr>
            <p:cNvPr id="36" name="Group 35"/>
            <p:cNvGrpSpPr/>
            <p:nvPr/>
          </p:nvGrpSpPr>
          <p:grpSpPr>
            <a:xfrm>
              <a:off x="3751729" y="2958354"/>
              <a:ext cx="927847" cy="551329"/>
              <a:chOff x="3671047" y="3092824"/>
              <a:chExt cx="927847" cy="55132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671047" y="3092824"/>
                <a:ext cx="927847" cy="5513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671047" y="3186952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1001</a:t>
                </a:r>
                <a:endParaRPr lang="en-IN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2001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p</a:t>
              </a:r>
              <a:endParaRPr lang="en-IN" dirty="0"/>
            </a:p>
          </p:txBody>
        </p:sp>
      </p:grpSp>
      <p:cxnSp>
        <p:nvCxnSpPr>
          <p:cNvPr id="4" name="Curved Connector 3"/>
          <p:cNvCxnSpPr/>
          <p:nvPr/>
        </p:nvCxnSpPr>
        <p:spPr>
          <a:xfrm rot="16200000" flipV="1">
            <a:off x="9539866" y="2261062"/>
            <a:ext cx="1514899" cy="1470167"/>
          </a:xfrm>
          <a:prstGeom prst="curvedConnector3">
            <a:avLst>
              <a:gd name="adj1" fmla="val 88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9212"/>
            <a:ext cx="8915400" cy="4203446"/>
          </a:xfrm>
        </p:spPr>
        <p:txBody>
          <a:bodyPr/>
          <a:lstStyle/>
          <a:p>
            <a:r>
              <a:rPr lang="en-IN" sz="2400" dirty="0" smtClean="0"/>
              <a:t>Declaration syntax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Pointer </a:t>
            </a:r>
            <a:r>
              <a:rPr lang="en-IN" sz="2400" dirty="0"/>
              <a:t>declaration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Pointer </a:t>
            </a:r>
            <a:r>
              <a:rPr lang="en-IN" sz="2400" dirty="0"/>
              <a:t>declaration and initialization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8" y="1716602"/>
            <a:ext cx="4641820" cy="738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20" y="3398568"/>
            <a:ext cx="5446899" cy="950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20" y="5118455"/>
            <a:ext cx="3437592" cy="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&amp; - </a:t>
            </a:r>
            <a:r>
              <a:rPr lang="en-IN" sz="3200" dirty="0" smtClean="0"/>
              <a:t>Address of operator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* - </a:t>
            </a:r>
            <a:r>
              <a:rPr lang="en-IN" sz="3200" dirty="0" smtClean="0"/>
              <a:t>Dereference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403259" cy="377762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&amp;</a:t>
            </a:r>
            <a:r>
              <a:rPr lang="en-IN" dirty="0" smtClean="0"/>
              <a:t> </a:t>
            </a:r>
            <a:r>
              <a:rPr lang="en-IN" sz="2000" dirty="0" smtClean="0"/>
              <a:t>Operator </a:t>
            </a:r>
          </a:p>
          <a:p>
            <a:r>
              <a:rPr lang="en-IN" sz="2000" dirty="0" smtClean="0"/>
              <a:t>Get the address of a variable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24" y="3385413"/>
            <a:ext cx="3014194" cy="29078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92471" y="2133600"/>
            <a:ext cx="440325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FF0000"/>
                </a:solidFill>
              </a:rPr>
              <a:t>*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Operator</a:t>
            </a:r>
          </a:p>
          <a:p>
            <a:r>
              <a:rPr lang="en-IN" sz="2000" dirty="0" smtClean="0"/>
              <a:t>Store the address of another variable</a:t>
            </a:r>
          </a:p>
          <a:p>
            <a:r>
              <a:rPr lang="en-IN" sz="2000" dirty="0" smtClean="0"/>
              <a:t>Make a variable into a pointer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82" y="3834429"/>
            <a:ext cx="3187541" cy="23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49" y="2245158"/>
            <a:ext cx="8426726" cy="35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4365"/>
            <a:ext cx="8915400" cy="460685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Write a program to </a:t>
            </a:r>
            <a:r>
              <a:rPr lang="en-IN" sz="2000" dirty="0" smtClean="0">
                <a:solidFill>
                  <a:srgbClr val="FF0000"/>
                </a:solidFill>
              </a:rPr>
              <a:t>add</a:t>
            </a:r>
            <a:r>
              <a:rPr lang="en-IN" sz="2000" dirty="0" smtClean="0"/>
              <a:t> two numbers using pointer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5" y="1941198"/>
            <a:ext cx="4784680" cy="36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529" y="1598613"/>
            <a:ext cx="8210083" cy="42624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Structure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>
                <a:solidFill>
                  <a:schemeClr val="tx1"/>
                </a:solidFill>
              </a:rPr>
              <a:t>Pointer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>
                <a:solidFill>
                  <a:schemeClr val="tx1"/>
                </a:solidFill>
              </a:rPr>
              <a:t>Methods of memory allocation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>
                <a:solidFill>
                  <a:schemeClr val="tx1"/>
                </a:solidFill>
              </a:rPr>
              <a:t>Operations on pointers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>
                <a:solidFill>
                  <a:schemeClr val="tx1"/>
                </a:solidFill>
              </a:rPr>
              <a:t>Pointer and Array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>
                <a:solidFill>
                  <a:schemeClr val="tx1"/>
                </a:solidFill>
              </a:rPr>
              <a:t>Pointer and String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>
                <a:solidFill>
                  <a:schemeClr val="tx1"/>
                </a:solidFill>
              </a:rPr>
              <a:t>Pointer and Structure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4365"/>
            <a:ext cx="8915400" cy="460685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Write a program to </a:t>
            </a:r>
            <a:r>
              <a:rPr lang="en-IN" sz="2000" dirty="0" smtClean="0">
                <a:solidFill>
                  <a:srgbClr val="FF0000"/>
                </a:solidFill>
              </a:rPr>
              <a:t>swap</a:t>
            </a:r>
            <a:r>
              <a:rPr lang="en-IN" sz="2000" dirty="0" smtClean="0"/>
              <a:t> two numbers using pointer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19" y="2113208"/>
            <a:ext cx="3192276" cy="3241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959" y="2921711"/>
            <a:ext cx="2329499" cy="13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Memory Allocation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858061"/>
            <a:ext cx="8915399" cy="112628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  Static </a:t>
            </a:r>
            <a:r>
              <a:rPr lang="en-US" sz="2000" dirty="0">
                <a:solidFill>
                  <a:schemeClr val="tx1"/>
                </a:solidFill>
              </a:rPr>
              <a:t>memory allocation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  Dynamic </a:t>
            </a:r>
            <a:r>
              <a:rPr lang="en-US" sz="2000" dirty="0">
                <a:solidFill>
                  <a:schemeClr val="tx1"/>
                </a:solidFill>
              </a:rPr>
              <a:t>memory </a:t>
            </a:r>
            <a:r>
              <a:rPr lang="en-US" sz="2000" dirty="0" smtClean="0">
                <a:solidFill>
                  <a:schemeClr val="tx1"/>
                </a:solidFill>
              </a:rPr>
              <a:t>allocation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954" y="1072473"/>
            <a:ext cx="9324882" cy="4524011"/>
          </a:xfrm>
        </p:spPr>
        <p:txBody>
          <a:bodyPr>
            <a:no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memory allocation</a:t>
            </a:r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Variable </a:t>
            </a:r>
            <a:r>
              <a:rPr lang="en-IN" sz="1800" dirty="0" smtClean="0">
                <a:solidFill>
                  <a:srgbClr val="FF0000"/>
                </a:solidFill>
              </a:rPr>
              <a:t>memory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allocation</a:t>
            </a:r>
            <a:r>
              <a:rPr lang="en-IN" sz="1800" dirty="0" smtClean="0">
                <a:solidFill>
                  <a:schemeClr val="tx1"/>
                </a:solidFill>
              </a:rPr>
              <a:t> during </a:t>
            </a:r>
            <a:r>
              <a:rPr lang="en-IN" sz="1800" dirty="0" smtClean="0">
                <a:solidFill>
                  <a:srgbClr val="FF0000"/>
                </a:solidFill>
              </a:rPr>
              <a:t>compilation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time</a:t>
            </a:r>
            <a:r>
              <a:rPr lang="en-IN" sz="1800" dirty="0" smtClean="0">
                <a:solidFill>
                  <a:schemeClr val="tx1"/>
                </a:solidFill>
              </a:rPr>
              <a:t> is known as static memory allocation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It is </a:t>
            </a:r>
            <a:r>
              <a:rPr lang="en-IN" sz="1800" dirty="0" smtClean="0">
                <a:solidFill>
                  <a:srgbClr val="FF0000"/>
                </a:solidFill>
              </a:rPr>
              <a:t>fixed</a:t>
            </a:r>
            <a:r>
              <a:rPr lang="en-IN" sz="1800" dirty="0" smtClean="0">
                <a:solidFill>
                  <a:schemeClr val="tx1"/>
                </a:solidFill>
              </a:rPr>
              <a:t> memory : once memory allocated ,it is fixed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Cannot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expanded</a:t>
            </a:r>
            <a:r>
              <a:rPr lang="en-IN" sz="1800" dirty="0" smtClean="0">
                <a:solidFill>
                  <a:schemeClr val="tx1"/>
                </a:solidFill>
              </a:rPr>
              <a:t> or </a:t>
            </a:r>
            <a:r>
              <a:rPr lang="en-IN" sz="1800" dirty="0" smtClean="0">
                <a:solidFill>
                  <a:srgbClr val="FF0000"/>
                </a:solidFill>
              </a:rPr>
              <a:t>reduced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Ex : Arrays</a:t>
            </a:r>
          </a:p>
          <a:p>
            <a:pPr lvl="1"/>
            <a:r>
              <a:rPr lang="en-IN" sz="1800" dirty="0" err="1" smtClean="0">
                <a:solidFill>
                  <a:schemeClr val="tx1"/>
                </a:solidFill>
              </a:rPr>
              <a:t>Int</a:t>
            </a:r>
            <a:r>
              <a:rPr lang="en-IN" sz="1800" dirty="0" smtClean="0">
                <a:solidFill>
                  <a:schemeClr val="tx1"/>
                </a:solidFill>
              </a:rPr>
              <a:t> data[10] </a:t>
            </a:r>
            <a:r>
              <a:rPr lang="en-IN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2 byte  x  10  =  20 bytes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4832510"/>
            <a:ext cx="6328569" cy="10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954" y="1072473"/>
            <a:ext cx="9324882" cy="4524011"/>
          </a:xfrm>
        </p:spPr>
        <p:txBody>
          <a:bodyPr>
            <a:no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en-US" sz="2400" dirty="0">
                <a:solidFill>
                  <a:srgbClr val="FF0000"/>
                </a:solidFill>
              </a:rPr>
              <a:t>Dynamic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memory </a:t>
            </a:r>
            <a:r>
              <a:rPr lang="en-US" sz="2400" dirty="0">
                <a:solidFill>
                  <a:schemeClr val="tx1"/>
                </a:solidFill>
              </a:rPr>
              <a:t>allocation</a:t>
            </a:r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Variable </a:t>
            </a:r>
            <a:r>
              <a:rPr lang="en-IN" sz="1800" dirty="0" smtClean="0">
                <a:solidFill>
                  <a:srgbClr val="FF0000"/>
                </a:solidFill>
              </a:rPr>
              <a:t>memory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allocation</a:t>
            </a:r>
            <a:r>
              <a:rPr lang="en-IN" sz="1800" dirty="0" smtClean="0">
                <a:solidFill>
                  <a:schemeClr val="tx1"/>
                </a:solidFill>
              </a:rPr>
              <a:t> during </a:t>
            </a:r>
            <a:r>
              <a:rPr lang="en-IN" sz="1800" dirty="0" smtClean="0">
                <a:solidFill>
                  <a:srgbClr val="FF0000"/>
                </a:solidFill>
              </a:rPr>
              <a:t>execution</a:t>
            </a:r>
            <a:r>
              <a:rPr lang="en-IN" sz="1800" dirty="0" smtClean="0">
                <a:solidFill>
                  <a:schemeClr val="tx1"/>
                </a:solidFill>
              </a:rPr>
              <a:t> or </a:t>
            </a:r>
            <a:r>
              <a:rPr lang="en-IN" sz="1800" dirty="0" smtClean="0">
                <a:solidFill>
                  <a:srgbClr val="FF0000"/>
                </a:solidFill>
              </a:rPr>
              <a:t>run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time</a:t>
            </a:r>
            <a:r>
              <a:rPr lang="en-IN" sz="1800" dirty="0" smtClean="0">
                <a:solidFill>
                  <a:schemeClr val="tx1"/>
                </a:solidFill>
              </a:rPr>
              <a:t> is known as dynamic memory allocation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It is </a:t>
            </a:r>
            <a:r>
              <a:rPr lang="en-IN" sz="1800" dirty="0" smtClean="0">
                <a:solidFill>
                  <a:srgbClr val="FF0000"/>
                </a:solidFill>
              </a:rPr>
              <a:t>not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fixed</a:t>
            </a:r>
            <a:r>
              <a:rPr lang="en-IN" sz="1800" dirty="0" smtClean="0">
                <a:solidFill>
                  <a:schemeClr val="tx1"/>
                </a:solidFill>
              </a:rPr>
              <a:t> memory : once memory allocated ,it is not fixed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It </a:t>
            </a:r>
            <a:r>
              <a:rPr lang="en-IN" sz="1800" dirty="0" smtClean="0">
                <a:solidFill>
                  <a:srgbClr val="FF0000"/>
                </a:solidFill>
              </a:rPr>
              <a:t>can</a:t>
            </a:r>
            <a:r>
              <a:rPr lang="en-IN" sz="1800" dirty="0" smtClean="0">
                <a:solidFill>
                  <a:schemeClr val="tx1"/>
                </a:solidFill>
              </a:rPr>
              <a:t> be </a:t>
            </a:r>
            <a:r>
              <a:rPr lang="en-IN" sz="1800" dirty="0" smtClean="0">
                <a:solidFill>
                  <a:srgbClr val="FF0000"/>
                </a:solidFill>
              </a:rPr>
              <a:t>expanded</a:t>
            </a:r>
            <a:r>
              <a:rPr lang="en-IN" sz="1800" dirty="0" smtClean="0">
                <a:solidFill>
                  <a:schemeClr val="tx1"/>
                </a:solidFill>
              </a:rPr>
              <a:t> or </a:t>
            </a:r>
            <a:r>
              <a:rPr lang="en-IN" sz="1800" dirty="0" smtClean="0">
                <a:solidFill>
                  <a:srgbClr val="FF0000"/>
                </a:solidFill>
              </a:rPr>
              <a:t>reduced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It is done using </a:t>
            </a:r>
            <a:r>
              <a:rPr lang="en-IN" sz="1800" dirty="0" smtClean="0">
                <a:solidFill>
                  <a:srgbClr val="FF0000"/>
                </a:solidFill>
              </a:rPr>
              <a:t>NEW </a:t>
            </a:r>
            <a:r>
              <a:rPr lang="en-IN" sz="1800" dirty="0" smtClean="0">
                <a:solidFill>
                  <a:schemeClr val="tx1"/>
                </a:solidFill>
              </a:rPr>
              <a:t>and </a:t>
            </a:r>
            <a:r>
              <a:rPr lang="en-IN" sz="1800" dirty="0" smtClean="0">
                <a:solidFill>
                  <a:srgbClr val="FF0000"/>
                </a:solidFill>
              </a:rPr>
              <a:t>Delete</a:t>
            </a:r>
            <a:r>
              <a:rPr lang="en-IN" sz="1800" dirty="0" smtClean="0">
                <a:solidFill>
                  <a:schemeClr val="tx1"/>
                </a:solidFill>
              </a:rPr>
              <a:t> operators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Ex : Pinter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46"/>
          <a:stretch/>
        </p:blipFill>
        <p:spPr>
          <a:xfrm>
            <a:off x="4437529" y="4706471"/>
            <a:ext cx="5909710" cy="10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060" y="1301073"/>
            <a:ext cx="9324882" cy="1813153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chemeClr val="tx1"/>
                </a:solidFill>
              </a:rPr>
              <a:t>NEW and DELETE Operators</a:t>
            </a:r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New</a:t>
            </a:r>
            <a:r>
              <a:rPr lang="en-IN" sz="1800" dirty="0" smtClean="0">
                <a:solidFill>
                  <a:schemeClr val="tx1"/>
                </a:solidFill>
              </a:rPr>
              <a:t> operator is used to </a:t>
            </a:r>
            <a:r>
              <a:rPr lang="en-IN" sz="1800" dirty="0" smtClean="0">
                <a:solidFill>
                  <a:srgbClr val="FF0000"/>
                </a:solidFill>
              </a:rPr>
              <a:t>allocate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memory</a:t>
            </a:r>
            <a:r>
              <a:rPr lang="en-IN" sz="1800" dirty="0" smtClean="0">
                <a:solidFill>
                  <a:schemeClr val="tx1"/>
                </a:solidFill>
              </a:rPr>
              <a:t> during </a:t>
            </a:r>
            <a:r>
              <a:rPr lang="en-IN" sz="1800" dirty="0" smtClean="0">
                <a:solidFill>
                  <a:srgbClr val="FF0000"/>
                </a:solidFill>
              </a:rPr>
              <a:t>runtime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Unary operator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85" y="2876189"/>
            <a:ext cx="3550620" cy="89770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74060" y="4124955"/>
            <a:ext cx="9324882" cy="1813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Delete</a:t>
            </a:r>
            <a:r>
              <a:rPr lang="en-IN" sz="1800" dirty="0" smtClean="0">
                <a:solidFill>
                  <a:schemeClr val="tx1"/>
                </a:solidFill>
              </a:rPr>
              <a:t> operator is used to </a:t>
            </a:r>
            <a:r>
              <a:rPr lang="en-IN" sz="1800" dirty="0" smtClean="0">
                <a:solidFill>
                  <a:srgbClr val="FF0000"/>
                </a:solidFill>
              </a:rPr>
              <a:t>delete</a:t>
            </a:r>
            <a:r>
              <a:rPr lang="en-IN" sz="1800" dirty="0" smtClean="0">
                <a:solidFill>
                  <a:schemeClr val="tx1"/>
                </a:solidFill>
              </a:rPr>
              <a:t> or </a:t>
            </a:r>
            <a:r>
              <a:rPr lang="en-IN" sz="1800" dirty="0" smtClean="0">
                <a:solidFill>
                  <a:srgbClr val="FF0000"/>
                </a:solidFill>
              </a:rPr>
              <a:t>de-allocate</a:t>
            </a:r>
            <a:r>
              <a:rPr lang="en-IN" sz="1800" dirty="0" smtClean="0">
                <a:solidFill>
                  <a:schemeClr val="tx1"/>
                </a:solidFill>
              </a:rPr>
              <a:t> the memory during </a:t>
            </a:r>
            <a:r>
              <a:rPr lang="en-IN" sz="1800" dirty="0" smtClean="0">
                <a:solidFill>
                  <a:srgbClr val="FF0000"/>
                </a:solidFill>
              </a:rPr>
              <a:t>runtime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Unary operator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85" y="5117969"/>
            <a:ext cx="2427313" cy="6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new &amp; delete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24" y="2133601"/>
            <a:ext cx="4820117" cy="3815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953" y="1801906"/>
            <a:ext cx="289765" cy="469302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653989"/>
            <a:ext cx="9324882" cy="298524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Orphaned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memory :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memory allocated using the </a:t>
            </a:r>
            <a:r>
              <a:rPr lang="en-US" sz="1800" dirty="0">
                <a:solidFill>
                  <a:srgbClr val="FF0000"/>
                </a:solidFill>
              </a:rPr>
              <a:t>new</a:t>
            </a:r>
            <a:r>
              <a:rPr lang="en-US" sz="1800" dirty="0">
                <a:solidFill>
                  <a:schemeClr val="tx1"/>
                </a:solidFill>
              </a:rPr>
              <a:t> operator </a:t>
            </a:r>
            <a:r>
              <a:rPr lang="en-US" sz="1800" dirty="0">
                <a:solidFill>
                  <a:srgbClr val="FF0000"/>
                </a:solidFill>
              </a:rPr>
              <a:t>forgot</a:t>
            </a:r>
            <a:r>
              <a:rPr lang="en-US" sz="1800" dirty="0">
                <a:solidFill>
                  <a:schemeClr val="tx1"/>
                </a:solidFill>
              </a:rPr>
              <a:t> to </a:t>
            </a:r>
            <a:r>
              <a:rPr lang="en-US" sz="1800" dirty="0">
                <a:solidFill>
                  <a:srgbClr val="FF0000"/>
                </a:solidFill>
              </a:rPr>
              <a:t>de-allocate</a:t>
            </a:r>
            <a:r>
              <a:rPr lang="en-US" sz="1800" dirty="0">
                <a:solidFill>
                  <a:schemeClr val="tx1"/>
                </a:solidFill>
              </a:rPr>
              <a:t> using </a:t>
            </a:r>
            <a:r>
              <a:rPr lang="en-US" sz="1800" dirty="0">
                <a:solidFill>
                  <a:srgbClr val="FF0000"/>
                </a:solidFill>
              </a:rPr>
              <a:t>delete</a:t>
            </a:r>
            <a:r>
              <a:rPr lang="en-US" sz="1800" dirty="0">
                <a:solidFill>
                  <a:schemeClr val="tx1"/>
                </a:solidFill>
              </a:rPr>
              <a:t> operator, the memory is kept left </a:t>
            </a:r>
            <a:r>
              <a:rPr lang="en-US" sz="1800" dirty="0">
                <a:solidFill>
                  <a:srgbClr val="FF0000"/>
                </a:solidFill>
              </a:rPr>
              <a:t>unused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Such memory blocks are called </a:t>
            </a:r>
            <a:r>
              <a:rPr lang="en-IN" sz="1800" dirty="0">
                <a:solidFill>
                  <a:srgbClr val="FF0000"/>
                </a:solidFill>
              </a:rPr>
              <a:t>Orphaned</a:t>
            </a:r>
            <a:r>
              <a:rPr lang="en-IN" sz="1800" dirty="0">
                <a:solidFill>
                  <a:schemeClr val="tx1"/>
                </a:solidFill>
              </a:rPr>
              <a:t> memory </a:t>
            </a:r>
            <a:endParaRPr lang="en-IN" sz="1800" dirty="0" smtClean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Each execution, the amount of orphaned blocks are increase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This </a:t>
            </a:r>
            <a:r>
              <a:rPr lang="en-IN" sz="1800" dirty="0" smtClean="0">
                <a:solidFill>
                  <a:srgbClr val="FF0000"/>
                </a:solidFill>
              </a:rPr>
              <a:t>situation</a:t>
            </a:r>
            <a:r>
              <a:rPr lang="en-IN" sz="1800" dirty="0" smtClean="0">
                <a:solidFill>
                  <a:schemeClr val="tx1"/>
                </a:solidFill>
              </a:rPr>
              <a:t> is called </a:t>
            </a:r>
            <a:r>
              <a:rPr lang="en-IN" sz="1800" dirty="0" smtClean="0">
                <a:solidFill>
                  <a:srgbClr val="FF0000"/>
                </a:solidFill>
              </a:rPr>
              <a:t>memory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leak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 smtClean="0"/>
              <a:t>Memory leak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86327" y="4818531"/>
            <a:ext cx="9324882" cy="1834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Reason</a:t>
            </a:r>
            <a:r>
              <a:rPr lang="en-IN" sz="2400" dirty="0" smtClean="0">
                <a:solidFill>
                  <a:schemeClr val="tx1"/>
                </a:solidFill>
              </a:rPr>
              <a:t> for memory leak: 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Forget</a:t>
            </a:r>
            <a:r>
              <a:rPr lang="en-IN" sz="1800" dirty="0" smtClean="0">
                <a:solidFill>
                  <a:schemeClr val="tx1"/>
                </a:solidFill>
              </a:rPr>
              <a:t> to </a:t>
            </a:r>
            <a:r>
              <a:rPr lang="en-IN" sz="1800" dirty="0" smtClean="0">
                <a:solidFill>
                  <a:srgbClr val="FF0000"/>
                </a:solidFill>
              </a:rPr>
              <a:t>delete</a:t>
            </a:r>
            <a:r>
              <a:rPr lang="en-IN" sz="1800" dirty="0" smtClean="0">
                <a:solidFill>
                  <a:schemeClr val="tx1"/>
                </a:solidFill>
              </a:rPr>
              <a:t> allocated memory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Multiple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allocation</a:t>
            </a:r>
            <a:r>
              <a:rPr lang="en-IN" sz="1800" dirty="0" smtClean="0">
                <a:solidFill>
                  <a:schemeClr val="tx1"/>
                </a:solidFill>
              </a:rPr>
              <a:t> to a pointer variable</a:t>
            </a: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21071" y="4268553"/>
            <a:ext cx="1855694" cy="920661"/>
            <a:chOff x="2823882" y="2958354"/>
            <a:chExt cx="1855694" cy="920661"/>
          </a:xfrm>
        </p:grpSpPr>
        <p:grpSp>
          <p:nvGrpSpPr>
            <p:cNvPr id="22" name="Group 21"/>
            <p:cNvGrpSpPr/>
            <p:nvPr/>
          </p:nvGrpSpPr>
          <p:grpSpPr>
            <a:xfrm>
              <a:off x="3751729" y="2958354"/>
              <a:ext cx="927847" cy="551329"/>
              <a:chOff x="3671047" y="3092824"/>
              <a:chExt cx="927847" cy="55132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671047" y="3092824"/>
                <a:ext cx="927847" cy="5513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71047" y="3186952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50</a:t>
                </a:r>
                <a:endParaRPr lang="en-IN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1</a:t>
              </a:r>
              <a:r>
                <a:rPr lang="en-IN" dirty="0" smtClean="0"/>
                <a:t>001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data</a:t>
              </a:r>
              <a:endParaRPr lang="en-IN" dirty="0"/>
            </a:p>
          </p:txBody>
        </p:sp>
      </p:grpSp>
      <p:cxnSp>
        <p:nvCxnSpPr>
          <p:cNvPr id="27" name="Curved Connector 26"/>
          <p:cNvCxnSpPr/>
          <p:nvPr/>
        </p:nvCxnSpPr>
        <p:spPr>
          <a:xfrm rot="16200000" flipV="1">
            <a:off x="10453822" y="4876041"/>
            <a:ext cx="446885" cy="4054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055441" y="5472959"/>
            <a:ext cx="1855694" cy="920661"/>
            <a:chOff x="2823882" y="2958354"/>
            <a:chExt cx="1855694" cy="920661"/>
          </a:xfrm>
        </p:grpSpPr>
        <p:grpSp>
          <p:nvGrpSpPr>
            <p:cNvPr id="29" name="Group 28"/>
            <p:cNvGrpSpPr/>
            <p:nvPr/>
          </p:nvGrpSpPr>
          <p:grpSpPr>
            <a:xfrm>
              <a:off x="3751729" y="2958354"/>
              <a:ext cx="927847" cy="551329"/>
              <a:chOff x="3671047" y="3092824"/>
              <a:chExt cx="927847" cy="55132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671047" y="3092824"/>
                <a:ext cx="927847" cy="5513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71047" y="3186952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1001</a:t>
                </a:r>
                <a:endParaRPr lang="en-IN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2001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p</a:t>
              </a:r>
              <a:endParaRPr lang="en-I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648918" y="5368510"/>
            <a:ext cx="1855694" cy="920661"/>
            <a:chOff x="2823882" y="2958354"/>
            <a:chExt cx="1855694" cy="920661"/>
          </a:xfrm>
        </p:grpSpPr>
        <p:grpSp>
          <p:nvGrpSpPr>
            <p:cNvPr id="35" name="Group 34"/>
            <p:cNvGrpSpPr/>
            <p:nvPr/>
          </p:nvGrpSpPr>
          <p:grpSpPr>
            <a:xfrm>
              <a:off x="3751729" y="2958354"/>
              <a:ext cx="927847" cy="551329"/>
              <a:chOff x="3671047" y="3092824"/>
              <a:chExt cx="927847" cy="55132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71047" y="3092824"/>
                <a:ext cx="927847" cy="5513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671047" y="3186952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1001</a:t>
                </a:r>
                <a:endParaRPr lang="en-IN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3</a:t>
              </a:r>
              <a:r>
                <a:rPr lang="en-IN" dirty="0" smtClean="0"/>
                <a:t>001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/>
                <a:t>q</a:t>
              </a:r>
            </a:p>
          </p:txBody>
        </p:sp>
      </p:grpSp>
      <p:cxnSp>
        <p:nvCxnSpPr>
          <p:cNvPr id="45" name="Curved Connector 44"/>
          <p:cNvCxnSpPr/>
          <p:nvPr/>
        </p:nvCxnSpPr>
        <p:spPr>
          <a:xfrm rot="5400000" flipH="1" flipV="1">
            <a:off x="9289565" y="4941487"/>
            <a:ext cx="513191" cy="400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Operations on pointers</a:t>
            </a:r>
            <a:endParaRPr lang="en-IN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43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412188"/>
            <a:ext cx="4054814" cy="298524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Arithmetic</a:t>
            </a:r>
            <a:r>
              <a:rPr lang="en-IN" sz="2400" dirty="0" smtClean="0">
                <a:solidFill>
                  <a:schemeClr val="tx1"/>
                </a:solidFill>
              </a:rPr>
              <a:t> operation</a:t>
            </a:r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Integer </a:t>
            </a:r>
            <a:r>
              <a:rPr lang="en-IN" sz="1800" dirty="0" smtClean="0">
                <a:solidFill>
                  <a:srgbClr val="FF0000"/>
                </a:solidFill>
              </a:rPr>
              <a:t>addition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Integer </a:t>
            </a:r>
            <a:r>
              <a:rPr lang="en-IN" sz="1800" dirty="0" smtClean="0">
                <a:solidFill>
                  <a:srgbClr val="FF0000"/>
                </a:solidFill>
              </a:rPr>
              <a:t>subtraction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5114" b="6098"/>
          <a:stretch/>
        </p:blipFill>
        <p:spPr>
          <a:xfrm>
            <a:off x="2980619" y="2904811"/>
            <a:ext cx="2591406" cy="2735888"/>
          </a:xfrm>
          <a:prstGeom prst="rect">
            <a:avLst/>
          </a:prstGeom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6856115" y="1412188"/>
            <a:ext cx="4054814" cy="2985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Relational</a:t>
            </a:r>
            <a:r>
              <a:rPr lang="en-IN" sz="2400" dirty="0" smtClean="0">
                <a:solidFill>
                  <a:schemeClr val="tx1"/>
                </a:solidFill>
              </a:rPr>
              <a:t> operation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Equal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to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Not equal to</a:t>
            </a: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968" y="2915594"/>
            <a:ext cx="2343532" cy="12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Pointer and Array</a:t>
            </a:r>
            <a:endParaRPr lang="en-IN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46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Structure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653989"/>
            <a:ext cx="9324882" cy="298524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chemeClr val="tx1"/>
                </a:solidFill>
              </a:rPr>
              <a:t>Pointer </a:t>
            </a:r>
            <a:r>
              <a:rPr lang="en-IN" sz="2400" dirty="0" smtClean="0">
                <a:solidFill>
                  <a:srgbClr val="FF0000"/>
                </a:solidFill>
              </a:rPr>
              <a:t>array</a:t>
            </a:r>
            <a:endParaRPr lang="en-IN" sz="2400" dirty="0">
              <a:solidFill>
                <a:srgbClr val="FF0000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Array </a:t>
            </a:r>
            <a:r>
              <a:rPr lang="en-IN" sz="1800" dirty="0" smtClean="0">
                <a:solidFill>
                  <a:srgbClr val="FF0000"/>
                </a:solidFill>
              </a:rPr>
              <a:t>name</a:t>
            </a:r>
            <a:r>
              <a:rPr lang="en-IN" sz="1800" dirty="0" smtClean="0">
                <a:solidFill>
                  <a:schemeClr val="tx1"/>
                </a:solidFill>
              </a:rPr>
              <a:t> is treated as </a:t>
            </a:r>
            <a:r>
              <a:rPr lang="en-IN" sz="1800" dirty="0" smtClean="0">
                <a:solidFill>
                  <a:srgbClr val="FF0000"/>
                </a:solidFill>
              </a:rPr>
              <a:t>pointer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Pointer points the </a:t>
            </a:r>
            <a:r>
              <a:rPr lang="en-IN" sz="1800" dirty="0" smtClean="0">
                <a:solidFill>
                  <a:srgbClr val="FF0000"/>
                </a:solidFill>
              </a:rPr>
              <a:t>First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element</a:t>
            </a:r>
            <a:r>
              <a:rPr lang="en-IN" sz="1800" dirty="0" smtClean="0">
                <a:solidFill>
                  <a:schemeClr val="tx1"/>
                </a:solidFill>
              </a:rPr>
              <a:t> of the array</a:t>
            </a:r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01" y="3254189"/>
            <a:ext cx="4449732" cy="239357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020865" y="2843796"/>
            <a:ext cx="3711388" cy="920661"/>
            <a:chOff x="2823882" y="2958354"/>
            <a:chExt cx="3711388" cy="920661"/>
          </a:xfrm>
        </p:grpSpPr>
        <p:grpSp>
          <p:nvGrpSpPr>
            <p:cNvPr id="41" name="Group 40"/>
            <p:cNvGrpSpPr/>
            <p:nvPr/>
          </p:nvGrpSpPr>
          <p:grpSpPr>
            <a:xfrm>
              <a:off x="3751729" y="2958354"/>
              <a:ext cx="2783541" cy="551329"/>
              <a:chOff x="3671047" y="3092824"/>
              <a:chExt cx="2783541" cy="55132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10</a:t>
                  </a:r>
                  <a:endParaRPr lang="en-IN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598894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4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526741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7</a:t>
                  </a: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1001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79576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1002</a:t>
              </a:r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07423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1003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data</a:t>
              </a:r>
              <a:endParaRPr lang="en-I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37858" y="4840426"/>
            <a:ext cx="1855694" cy="920661"/>
            <a:chOff x="2823882" y="2958354"/>
            <a:chExt cx="1855694" cy="920661"/>
          </a:xfrm>
        </p:grpSpPr>
        <p:grpSp>
          <p:nvGrpSpPr>
            <p:cNvPr id="57" name="Group 56"/>
            <p:cNvGrpSpPr/>
            <p:nvPr/>
          </p:nvGrpSpPr>
          <p:grpSpPr>
            <a:xfrm>
              <a:off x="3751729" y="2958354"/>
              <a:ext cx="927847" cy="551329"/>
              <a:chOff x="3671047" y="3092824"/>
              <a:chExt cx="927847" cy="55132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671047" y="3092824"/>
                <a:ext cx="927847" cy="5513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71047" y="3186952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1001</a:t>
                </a:r>
                <a:endParaRPr lang="en-IN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2001</a:t>
              </a:r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p</a:t>
              </a:r>
              <a:endParaRPr lang="en-IN" dirty="0"/>
            </a:p>
          </p:txBody>
        </p:sp>
      </p:grpSp>
      <p:cxnSp>
        <p:nvCxnSpPr>
          <p:cNvPr id="62" name="Curved Connector 61"/>
          <p:cNvCxnSpPr>
            <a:endCxn id="42" idx="2"/>
          </p:cNvCxnSpPr>
          <p:nvPr/>
        </p:nvCxnSpPr>
        <p:spPr>
          <a:xfrm rot="16200000" flipV="1">
            <a:off x="9406005" y="3771088"/>
            <a:ext cx="875704" cy="8624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3543850" y="3646858"/>
            <a:ext cx="2137955" cy="2985246"/>
          </a:xfrm>
        </p:spPr>
        <p:txBody>
          <a:bodyPr>
            <a:noAutofit/>
          </a:bodyPr>
          <a:lstStyle/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Data[0]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Data[1]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Data[2]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Data[3]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97216" y="1905250"/>
            <a:ext cx="4639235" cy="3181119"/>
            <a:chOff x="4256648" y="1444669"/>
            <a:chExt cx="4639235" cy="3181119"/>
          </a:xfrm>
        </p:grpSpPr>
        <p:grpSp>
          <p:nvGrpSpPr>
            <p:cNvPr id="4" name="Group 3"/>
            <p:cNvGrpSpPr/>
            <p:nvPr/>
          </p:nvGrpSpPr>
          <p:grpSpPr>
            <a:xfrm>
              <a:off x="4256648" y="1444669"/>
              <a:ext cx="4639235" cy="920661"/>
              <a:chOff x="2823882" y="2958354"/>
              <a:chExt cx="4639235" cy="9206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51729" y="2958354"/>
                <a:ext cx="3711388" cy="551329"/>
                <a:chOff x="3671047" y="3092824"/>
                <a:chExt cx="3711388" cy="55132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671047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 smtClean="0"/>
                      <a:t>10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598894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6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5526741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 smtClean="0"/>
                      <a:t>4</a:t>
                    </a:r>
                    <a:endParaRPr lang="en-IN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454588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 smtClean="0"/>
                      <a:t>8</a:t>
                    </a:r>
                    <a:endParaRPr lang="en-IN" dirty="0"/>
                  </a:p>
                </p:txBody>
              </p:sp>
            </p:grpSp>
          </p:grpSp>
          <p:sp>
            <p:nvSpPr>
              <p:cNvPr id="6" name="TextBox 5"/>
              <p:cNvSpPr txBox="1"/>
              <p:nvPr/>
            </p:nvSpPr>
            <p:spPr>
              <a:xfrm>
                <a:off x="3751729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[0]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79576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[1]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607423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[2]</a:t>
                </a:r>
                <a:endParaRPr lang="en-IN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35270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[3]</a:t>
                </a:r>
                <a:endParaRPr lang="en-IN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23882" y="3214774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dirty="0" smtClean="0"/>
                  <a:t>Dara</a:t>
                </a:r>
                <a:endParaRPr lang="en-IN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5648418" y="2459460"/>
              <a:ext cx="0" cy="969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576265" y="2459460"/>
              <a:ext cx="0" cy="1399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504765" y="2439840"/>
              <a:ext cx="0" cy="180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419818" y="2433667"/>
              <a:ext cx="0" cy="219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948518" y="3429000"/>
              <a:ext cx="699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48518" y="3859306"/>
              <a:ext cx="16277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948518" y="4249270"/>
              <a:ext cx="2555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948518" y="4625788"/>
              <a:ext cx="3471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369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3544145" y="3646858"/>
            <a:ext cx="3106142" cy="2985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800" dirty="0" smtClean="0">
                <a:solidFill>
                  <a:schemeClr val="tx1"/>
                </a:solidFill>
              </a:rPr>
              <a:t>*(Data)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*(</a:t>
            </a:r>
            <a:r>
              <a:rPr lang="en-IN" sz="1800" dirty="0" smtClean="0">
                <a:solidFill>
                  <a:schemeClr val="tx1"/>
                </a:solidFill>
              </a:rPr>
              <a:t>Data + 1)</a:t>
            </a:r>
            <a:endParaRPr lang="en-IN" sz="1800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*(</a:t>
            </a:r>
            <a:r>
              <a:rPr lang="en-IN" sz="1800" dirty="0" smtClean="0">
                <a:solidFill>
                  <a:schemeClr val="tx1"/>
                </a:solidFill>
              </a:rPr>
              <a:t>Data + 2)</a:t>
            </a:r>
            <a:endParaRPr lang="en-IN" sz="1800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*(</a:t>
            </a:r>
            <a:r>
              <a:rPr lang="en-IN" sz="1800" dirty="0" smtClean="0">
                <a:solidFill>
                  <a:schemeClr val="tx1"/>
                </a:solidFill>
              </a:rPr>
              <a:t>Data + 3)</a:t>
            </a:r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97216" y="1905250"/>
            <a:ext cx="4639235" cy="3181119"/>
            <a:chOff x="4256648" y="1444669"/>
            <a:chExt cx="4639235" cy="3181119"/>
          </a:xfrm>
        </p:grpSpPr>
        <p:grpSp>
          <p:nvGrpSpPr>
            <p:cNvPr id="4" name="Group 3"/>
            <p:cNvGrpSpPr/>
            <p:nvPr/>
          </p:nvGrpSpPr>
          <p:grpSpPr>
            <a:xfrm>
              <a:off x="4256648" y="1444669"/>
              <a:ext cx="4639235" cy="920661"/>
              <a:chOff x="2823882" y="2958354"/>
              <a:chExt cx="4639235" cy="9206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51729" y="2958354"/>
                <a:ext cx="3711388" cy="551329"/>
                <a:chOff x="3671047" y="3092824"/>
                <a:chExt cx="3711388" cy="55132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671047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 smtClean="0"/>
                      <a:t>10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598894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6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5526741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 smtClean="0"/>
                      <a:t>4</a:t>
                    </a:r>
                    <a:endParaRPr lang="en-IN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454588" y="3092824"/>
                  <a:ext cx="927847" cy="551329"/>
                  <a:chOff x="3671047" y="3092824"/>
                  <a:chExt cx="927847" cy="551329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671047" y="3092824"/>
                    <a:ext cx="927847" cy="5513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671047" y="3186952"/>
                    <a:ext cx="9278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 smtClean="0"/>
                      <a:t>8</a:t>
                    </a:r>
                    <a:endParaRPr lang="en-IN" dirty="0"/>
                  </a:p>
                </p:txBody>
              </p:sp>
            </p:grpSp>
          </p:grpSp>
          <p:sp>
            <p:nvSpPr>
              <p:cNvPr id="6" name="TextBox 5"/>
              <p:cNvSpPr txBox="1"/>
              <p:nvPr/>
            </p:nvSpPr>
            <p:spPr>
              <a:xfrm>
                <a:off x="3751729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[0]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79576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[1]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607423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[2]</a:t>
                </a:r>
                <a:endParaRPr lang="en-IN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35270" y="3509683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[3]</a:t>
                </a:r>
                <a:endParaRPr lang="en-IN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23882" y="3214774"/>
                <a:ext cx="92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dirty="0" smtClean="0"/>
                  <a:t>Dara</a:t>
                </a:r>
                <a:endParaRPr lang="en-IN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5648418" y="2459460"/>
              <a:ext cx="0" cy="969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576265" y="2459460"/>
              <a:ext cx="0" cy="1399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504765" y="2439840"/>
              <a:ext cx="0" cy="180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419818" y="2433667"/>
              <a:ext cx="0" cy="219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948518" y="3429000"/>
              <a:ext cx="699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48518" y="3859306"/>
              <a:ext cx="16277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948518" y="4249270"/>
              <a:ext cx="2555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948518" y="4625788"/>
              <a:ext cx="3471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57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add 10 students make using pointer array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21" y="2827524"/>
            <a:ext cx="6570032" cy="28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9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Pointer and String</a:t>
            </a:r>
            <a:endParaRPr lang="en-IN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25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653989"/>
            <a:ext cx="9324882" cy="298524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chemeClr val="tx1"/>
                </a:solidFill>
              </a:rPr>
              <a:t>Pointer </a:t>
            </a:r>
            <a:r>
              <a:rPr lang="en-IN" sz="2400" dirty="0" smtClean="0">
                <a:solidFill>
                  <a:srgbClr val="FF0000"/>
                </a:solidFill>
              </a:rPr>
              <a:t>String</a:t>
            </a:r>
            <a:endParaRPr lang="en-IN" sz="2400" dirty="0">
              <a:solidFill>
                <a:srgbClr val="FF0000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String is an </a:t>
            </a:r>
            <a:r>
              <a:rPr lang="en-IN" sz="1800" dirty="0" smtClean="0">
                <a:solidFill>
                  <a:srgbClr val="FF0000"/>
                </a:solidFill>
              </a:rPr>
              <a:t>array</a:t>
            </a:r>
            <a:r>
              <a:rPr lang="en-IN" sz="1800" dirty="0" smtClean="0">
                <a:solidFill>
                  <a:schemeClr val="tx1"/>
                </a:solidFill>
              </a:rPr>
              <a:t> of </a:t>
            </a:r>
            <a:r>
              <a:rPr lang="en-IN" sz="1800" dirty="0" smtClean="0">
                <a:solidFill>
                  <a:srgbClr val="FF0000"/>
                </a:solidFill>
              </a:rPr>
              <a:t>character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Array </a:t>
            </a:r>
            <a:r>
              <a:rPr lang="en-IN" sz="1800" dirty="0" smtClean="0">
                <a:solidFill>
                  <a:srgbClr val="FF0000"/>
                </a:solidFill>
              </a:rPr>
              <a:t>name</a:t>
            </a:r>
            <a:r>
              <a:rPr lang="en-IN" sz="1800" dirty="0" smtClean="0">
                <a:solidFill>
                  <a:schemeClr val="tx1"/>
                </a:solidFill>
              </a:rPr>
              <a:t> considered as string </a:t>
            </a:r>
            <a:r>
              <a:rPr lang="en-IN" sz="1800" dirty="0" smtClean="0">
                <a:solidFill>
                  <a:srgbClr val="FF0000"/>
                </a:solidFill>
              </a:rPr>
              <a:t>variable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No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need</a:t>
            </a:r>
            <a:r>
              <a:rPr lang="en-IN" sz="1800" dirty="0" smtClean="0">
                <a:solidFill>
                  <a:schemeClr val="tx1"/>
                </a:solidFill>
              </a:rPr>
              <a:t> to use </a:t>
            </a:r>
            <a:r>
              <a:rPr lang="en-IN" sz="1800" dirty="0" smtClean="0">
                <a:solidFill>
                  <a:srgbClr val="FF0000"/>
                </a:solidFill>
              </a:rPr>
              <a:t>&amp;</a:t>
            </a:r>
            <a:r>
              <a:rPr lang="en-IN" sz="1800" dirty="0" smtClean="0">
                <a:solidFill>
                  <a:schemeClr val="tx1"/>
                </a:solidFill>
              </a:rPr>
              <a:t> to assign pointer variable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24" y="3604370"/>
            <a:ext cx="4966226" cy="20433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16624" y="5230906"/>
            <a:ext cx="3182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653989"/>
            <a:ext cx="9324882" cy="298524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Advantages</a:t>
            </a:r>
            <a:r>
              <a:rPr lang="en-IN" sz="2400" dirty="0" smtClean="0">
                <a:solidFill>
                  <a:schemeClr val="tx1"/>
                </a:solidFill>
              </a:rPr>
              <a:t> of character pointer</a:t>
            </a:r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No need to specify the </a:t>
            </a:r>
            <a:r>
              <a:rPr lang="en-IN" sz="1800" dirty="0" smtClean="0">
                <a:solidFill>
                  <a:srgbClr val="FF0000"/>
                </a:solidFill>
              </a:rPr>
              <a:t>size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Assignment operator </a:t>
            </a:r>
            <a:r>
              <a:rPr lang="en-IN" sz="1800" dirty="0" smtClean="0">
                <a:solidFill>
                  <a:srgbClr val="FF0000"/>
                </a:solidFill>
              </a:rPr>
              <a:t>(=)</a:t>
            </a:r>
            <a:r>
              <a:rPr lang="en-IN" sz="1800" dirty="0" smtClean="0">
                <a:solidFill>
                  <a:schemeClr val="tx1"/>
                </a:solidFill>
              </a:rPr>
              <a:t> is used to </a:t>
            </a:r>
          </a:p>
          <a:p>
            <a:pPr marL="457200" lvl="1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    </a:t>
            </a:r>
            <a:r>
              <a:rPr lang="en-IN" sz="1800" dirty="0" smtClean="0">
                <a:solidFill>
                  <a:srgbClr val="FF0000"/>
                </a:solidFill>
              </a:rPr>
              <a:t>copy</a:t>
            </a:r>
            <a:r>
              <a:rPr lang="en-IN" sz="1800" dirty="0" smtClean="0">
                <a:solidFill>
                  <a:schemeClr val="tx1"/>
                </a:solidFill>
              </a:rPr>
              <a:t> a string ( No need </a:t>
            </a:r>
            <a:r>
              <a:rPr lang="en-IN" sz="1800" dirty="0" err="1" smtClean="0">
                <a:solidFill>
                  <a:srgbClr val="FF0000"/>
                </a:solidFill>
              </a:rPr>
              <a:t>strcpy</a:t>
            </a:r>
            <a:r>
              <a:rPr lang="en-IN" sz="1800" dirty="0" smtClean="0">
                <a:solidFill>
                  <a:srgbClr val="FF0000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1567" b="40800"/>
          <a:stretch/>
        </p:blipFill>
        <p:spPr>
          <a:xfrm>
            <a:off x="8153400" y="1762123"/>
            <a:ext cx="3895165" cy="12096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40" y="3418635"/>
            <a:ext cx="6054751" cy="1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653989"/>
            <a:ext cx="9324882" cy="298524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Array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dirty="0" smtClean="0">
                <a:solidFill>
                  <a:srgbClr val="FF0000"/>
                </a:solidFill>
              </a:rPr>
              <a:t>strings</a:t>
            </a: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Declare a </a:t>
            </a:r>
            <a:r>
              <a:rPr lang="en-IN" sz="1800" dirty="0" smtClean="0">
                <a:solidFill>
                  <a:srgbClr val="FF0000"/>
                </a:solidFill>
              </a:rPr>
              <a:t>character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array</a:t>
            </a:r>
            <a:r>
              <a:rPr lang="en-IN" sz="1800" dirty="0" smtClean="0">
                <a:solidFill>
                  <a:schemeClr val="tx1"/>
                </a:solidFill>
              </a:rPr>
              <a:t> as </a:t>
            </a:r>
            <a:r>
              <a:rPr lang="en-IN" sz="1800" dirty="0" smtClean="0">
                <a:solidFill>
                  <a:srgbClr val="FF0000"/>
                </a:solidFill>
              </a:rPr>
              <a:t>pointer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58" y="2685553"/>
            <a:ext cx="7739197" cy="6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Array V/s pointer string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5581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Normal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string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array</a:t>
            </a:r>
            <a:r>
              <a:rPr lang="en-IN" dirty="0" smtClean="0"/>
              <a:t> declaration and initialization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74" y="4258236"/>
            <a:ext cx="7337824" cy="6235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3641953"/>
            <a:ext cx="8915400" cy="55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pointer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string</a:t>
            </a: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array</a:t>
            </a:r>
            <a:r>
              <a:rPr lang="en-IN" dirty="0" smtClean="0"/>
              <a:t> </a:t>
            </a:r>
            <a:r>
              <a:rPr lang="en-IN" dirty="0"/>
              <a:t>declaration and initialization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15" y="2918012"/>
            <a:ext cx="7660734" cy="5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93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75" y="2454368"/>
            <a:ext cx="7585505" cy="26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1837299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Array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Derived data type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Used to store group of </a:t>
            </a:r>
            <a:r>
              <a:rPr lang="en-IN" sz="1800" dirty="0" smtClean="0">
                <a:solidFill>
                  <a:srgbClr val="FF0000"/>
                </a:solidFill>
              </a:rPr>
              <a:t>similar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type</a:t>
            </a:r>
            <a:r>
              <a:rPr lang="en-IN" sz="1800" dirty="0" smtClean="0">
                <a:solidFill>
                  <a:schemeClr val="tx1"/>
                </a:solidFill>
              </a:rPr>
              <a:t> of data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65377" y="1372718"/>
            <a:ext cx="4639235" cy="920661"/>
            <a:chOff x="2823882" y="2958354"/>
            <a:chExt cx="4639235" cy="920661"/>
          </a:xfrm>
        </p:grpSpPr>
        <p:grpSp>
          <p:nvGrpSpPr>
            <p:cNvPr id="21" name="Group 20"/>
            <p:cNvGrpSpPr/>
            <p:nvPr/>
          </p:nvGrpSpPr>
          <p:grpSpPr>
            <a:xfrm>
              <a:off x="3751729" y="2958354"/>
              <a:ext cx="3711388" cy="551329"/>
              <a:chOff x="3671047" y="3092824"/>
              <a:chExt cx="3711388" cy="55132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10</a:t>
                  </a:r>
                  <a:endParaRPr lang="en-IN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98894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5</a:t>
                  </a:r>
                  <a:endParaRPr lang="en-IN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26741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IN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454588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0</a:t>
                  </a:r>
                  <a:endParaRPr lang="en-IN" dirty="0"/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A[0]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9576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A[1]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7423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A[2]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35270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A[3]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A</a:t>
              </a:r>
              <a:endParaRPr lang="en-IN" dirty="0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2589212" y="3503809"/>
            <a:ext cx="8915400" cy="1837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Structure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Derived data type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Used to store group of </a:t>
            </a:r>
            <a:r>
              <a:rPr lang="en-IN" sz="1800" dirty="0" smtClean="0">
                <a:solidFill>
                  <a:srgbClr val="FF0000"/>
                </a:solidFill>
              </a:rPr>
              <a:t>different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types</a:t>
            </a:r>
            <a:r>
              <a:rPr lang="en-IN" sz="1800" dirty="0" smtClean="0">
                <a:solidFill>
                  <a:schemeClr val="tx1"/>
                </a:solidFill>
              </a:rPr>
              <a:t> of data</a:t>
            </a:r>
          </a:p>
          <a:p>
            <a:pPr lvl="1"/>
            <a:r>
              <a:rPr lang="en-IN" sz="1800" dirty="0" err="1" smtClean="0">
                <a:solidFill>
                  <a:schemeClr val="tx1"/>
                </a:solidFill>
              </a:rPr>
              <a:t>Def</a:t>
            </a:r>
            <a:r>
              <a:rPr lang="en-IN" sz="1800" dirty="0" smtClean="0">
                <a:solidFill>
                  <a:schemeClr val="tx1"/>
                </a:solidFill>
              </a:rPr>
              <a:t> : used to represent a </a:t>
            </a:r>
            <a:r>
              <a:rPr lang="en-IN" sz="1800" dirty="0" smtClean="0">
                <a:solidFill>
                  <a:srgbClr val="FF0000"/>
                </a:solidFill>
              </a:rPr>
              <a:t>collection</a:t>
            </a:r>
            <a:r>
              <a:rPr lang="en-IN" sz="1800" dirty="0" smtClean="0">
                <a:solidFill>
                  <a:schemeClr val="tx1"/>
                </a:solidFill>
              </a:rPr>
              <a:t> of </a:t>
            </a:r>
            <a:r>
              <a:rPr lang="en-IN" sz="1800" dirty="0" smtClean="0">
                <a:solidFill>
                  <a:srgbClr val="FF0000"/>
                </a:solidFill>
              </a:rPr>
              <a:t>logically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related</a:t>
            </a:r>
            <a:r>
              <a:rPr lang="en-IN" sz="1800" dirty="0" smtClean="0">
                <a:solidFill>
                  <a:schemeClr val="tx1"/>
                </a:solidFill>
              </a:rPr>
              <a:t> data items</a:t>
            </a: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5377" y="3501797"/>
            <a:ext cx="4639235" cy="920661"/>
            <a:chOff x="2823882" y="2958354"/>
            <a:chExt cx="4639235" cy="920661"/>
          </a:xfrm>
        </p:grpSpPr>
        <p:grpSp>
          <p:nvGrpSpPr>
            <p:cNvPr id="30" name="Group 29"/>
            <p:cNvGrpSpPr/>
            <p:nvPr/>
          </p:nvGrpSpPr>
          <p:grpSpPr>
            <a:xfrm>
              <a:off x="3751729" y="2958354"/>
              <a:ext cx="3711388" cy="551329"/>
              <a:chOff x="3671047" y="3092824"/>
              <a:chExt cx="3711388" cy="55132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</a:t>
                  </a:r>
                  <a:r>
                    <a:rPr lang="en-IN" dirty="0" smtClean="0"/>
                    <a:t>oll</a:t>
                  </a:r>
                  <a:endParaRPr lang="en-IN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598894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N</a:t>
                  </a:r>
                  <a:r>
                    <a:rPr lang="en-IN" dirty="0" smtClean="0"/>
                    <a:t>ame</a:t>
                  </a:r>
                  <a:endParaRPr lang="en-IN" dirty="0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26741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DOB</a:t>
                  </a:r>
                  <a:endParaRPr lang="en-IN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454588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err="1" smtClean="0"/>
                    <a:t>Addre</a:t>
                  </a:r>
                  <a:endParaRPr lang="en-IN" dirty="0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9576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07423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35270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4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Pointer and Structure</a:t>
            </a:r>
            <a:endParaRPr lang="en-IN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030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452282"/>
            <a:ext cx="9324882" cy="3186953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Structure</a:t>
            </a:r>
            <a:r>
              <a:rPr lang="en-IN" sz="2400" dirty="0" smtClean="0">
                <a:solidFill>
                  <a:schemeClr val="tx1"/>
                </a:solidFill>
              </a:rPr>
              <a:t> pointer</a:t>
            </a:r>
          </a:p>
          <a:p>
            <a:pPr marL="742950" lvl="2" indent="-342900"/>
            <a:r>
              <a:rPr lang="en-IN" sz="2000" dirty="0" smtClean="0">
                <a:solidFill>
                  <a:schemeClr val="tx1"/>
                </a:solidFill>
              </a:rPr>
              <a:t>A </a:t>
            </a:r>
            <a:r>
              <a:rPr lang="en-IN" sz="2000" dirty="0" smtClean="0">
                <a:solidFill>
                  <a:srgbClr val="FF0000"/>
                </a:solidFill>
              </a:rPr>
              <a:t>pointer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declare</a:t>
            </a:r>
            <a:r>
              <a:rPr lang="en-IN" sz="2000" dirty="0" smtClean="0">
                <a:solidFill>
                  <a:schemeClr val="tx1"/>
                </a:solidFill>
              </a:rPr>
              <a:t> with a </a:t>
            </a:r>
            <a:r>
              <a:rPr lang="en-IN" sz="2000" dirty="0" smtClean="0">
                <a:solidFill>
                  <a:srgbClr val="FF0000"/>
                </a:solidFill>
              </a:rPr>
              <a:t>structure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name</a:t>
            </a:r>
            <a:r>
              <a:rPr lang="en-IN" sz="2000" dirty="0" smtClean="0">
                <a:solidFill>
                  <a:schemeClr val="tx1"/>
                </a:solidFill>
              </a:rPr>
              <a:t> is known as structure pointer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47" y="2713782"/>
            <a:ext cx="2706221" cy="31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452282"/>
            <a:ext cx="9324882" cy="3186953"/>
          </a:xfrm>
        </p:spPr>
        <p:txBody>
          <a:bodyPr>
            <a:noAutofit/>
          </a:bodyPr>
          <a:lstStyle/>
          <a:p>
            <a:pPr marL="742950" lvl="2" indent="-342900"/>
            <a:r>
              <a:rPr lang="en-IN" sz="2000" dirty="0" smtClean="0">
                <a:solidFill>
                  <a:schemeClr val="tx1"/>
                </a:solidFill>
              </a:rPr>
              <a:t>Using </a:t>
            </a:r>
            <a:r>
              <a:rPr lang="en-IN" sz="2000" dirty="0" err="1" smtClean="0">
                <a:solidFill>
                  <a:srgbClr val="FF0000"/>
                </a:solidFill>
              </a:rPr>
              <a:t>Struct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variable and pointer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46" y="2386852"/>
            <a:ext cx="2694613" cy="1694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41" y="2386852"/>
            <a:ext cx="4327711" cy="3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452282"/>
            <a:ext cx="9324882" cy="3186953"/>
          </a:xfrm>
        </p:spPr>
        <p:txBody>
          <a:bodyPr>
            <a:noAutofit/>
          </a:bodyPr>
          <a:lstStyle/>
          <a:p>
            <a:pPr marL="742950" lvl="2" indent="-342900"/>
            <a:r>
              <a:rPr lang="en-IN" sz="2000" dirty="0" smtClean="0">
                <a:solidFill>
                  <a:schemeClr val="tx1"/>
                </a:solidFill>
              </a:rPr>
              <a:t>Using dynamic memory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2319615"/>
            <a:ext cx="2642543" cy="16615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91" y="2319616"/>
            <a:ext cx="4604430" cy="31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327" y="1452282"/>
            <a:ext cx="9324882" cy="3186953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 smtClean="0">
                <a:solidFill>
                  <a:srgbClr val="FF0000"/>
                </a:solidFill>
              </a:rPr>
              <a:t>Self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Referential</a:t>
            </a:r>
            <a:r>
              <a:rPr lang="en-IN" sz="2400" dirty="0" smtClean="0">
                <a:solidFill>
                  <a:schemeClr val="tx1"/>
                </a:solidFill>
              </a:rPr>
              <a:t> Structure </a:t>
            </a: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Is a </a:t>
            </a:r>
            <a:r>
              <a:rPr lang="en-IN" sz="1800" dirty="0" smtClean="0">
                <a:solidFill>
                  <a:srgbClr val="FF0000"/>
                </a:solidFill>
              </a:rPr>
              <a:t>structure</a:t>
            </a:r>
            <a:r>
              <a:rPr lang="en-IN" sz="1800" dirty="0" smtClean="0">
                <a:solidFill>
                  <a:schemeClr val="tx1"/>
                </a:solidFill>
              </a:rPr>
              <a:t> which one of the element is a </a:t>
            </a:r>
            <a:r>
              <a:rPr lang="en-IN" sz="1800" dirty="0" smtClean="0">
                <a:solidFill>
                  <a:srgbClr val="FF0000"/>
                </a:solidFill>
              </a:rPr>
              <a:t>pointer</a:t>
            </a:r>
            <a:r>
              <a:rPr lang="en-IN" sz="1800" dirty="0" smtClean="0">
                <a:solidFill>
                  <a:schemeClr val="tx1"/>
                </a:solidFill>
              </a:rPr>
              <a:t> to the </a:t>
            </a:r>
            <a:r>
              <a:rPr lang="en-IN" sz="1800" dirty="0" smtClean="0">
                <a:solidFill>
                  <a:srgbClr val="FF0000"/>
                </a:solidFill>
              </a:rPr>
              <a:t>same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23" y="2637863"/>
            <a:ext cx="3191036" cy="21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614" y="2343306"/>
            <a:ext cx="9324882" cy="1879505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400" dirty="0">
                <a:solidFill>
                  <a:schemeClr val="tx1"/>
                </a:solidFill>
              </a:rPr>
              <a:t>Reference operator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Used to access </a:t>
            </a:r>
            <a:r>
              <a:rPr lang="en-IN" sz="1800" dirty="0" smtClean="0">
                <a:solidFill>
                  <a:srgbClr val="FF0000"/>
                </a:solidFill>
              </a:rPr>
              <a:t>data </a:t>
            </a:r>
            <a:endParaRPr lang="en-IN" sz="1800" dirty="0">
              <a:solidFill>
                <a:srgbClr val="FF0000"/>
              </a:solidFill>
            </a:endParaRP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Arrow like symbol ( -&gt; )</a:t>
            </a: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syntax</a:t>
            </a:r>
          </a:p>
          <a:p>
            <a:pPr marL="400050" lvl="2" indent="0">
              <a:buNone/>
            </a:pPr>
            <a:endParaRPr lang="en-IN" sz="1800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89212" y="869480"/>
            <a:ext cx="8911687" cy="67693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IN" sz="3200" dirty="0">
                <a:solidFill>
                  <a:schemeClr val="tx1"/>
                </a:solidFill>
                <a:latin typeface="+mj-lt"/>
              </a:rPr>
              <a:t>Reference operator  V/s  Dot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32" y="4252202"/>
            <a:ext cx="2825017" cy="61043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8458" y="2343306"/>
            <a:ext cx="9324882" cy="1879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IN" sz="2400" dirty="0" smtClean="0">
                <a:solidFill>
                  <a:schemeClr val="tx1"/>
                </a:solidFill>
              </a:rPr>
              <a:t>Dot operator </a:t>
            </a: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Used to access </a:t>
            </a:r>
            <a:r>
              <a:rPr lang="en-IN" sz="1800" dirty="0" smtClean="0">
                <a:solidFill>
                  <a:srgbClr val="FF0000"/>
                </a:solidFill>
              </a:rPr>
              <a:t>address</a:t>
            </a:r>
          </a:p>
          <a:p>
            <a:pPr marL="742950" lvl="2" indent="-342900"/>
            <a:r>
              <a:rPr lang="en-IN" sz="1800" dirty="0">
                <a:solidFill>
                  <a:schemeClr val="tx1"/>
                </a:solidFill>
              </a:rPr>
              <a:t>d</a:t>
            </a:r>
            <a:r>
              <a:rPr lang="en-IN" sz="1800" dirty="0" smtClean="0">
                <a:solidFill>
                  <a:schemeClr val="tx1"/>
                </a:solidFill>
              </a:rPr>
              <a:t>ot symbol ( . )</a:t>
            </a:r>
          </a:p>
          <a:p>
            <a:pPr marL="742950" lvl="2" indent="-342900"/>
            <a:r>
              <a:rPr lang="en-IN" sz="1800" dirty="0" smtClean="0">
                <a:solidFill>
                  <a:schemeClr val="tx1"/>
                </a:solidFill>
              </a:rPr>
              <a:t>syntax</a:t>
            </a:r>
          </a:p>
          <a:p>
            <a:pPr marL="400050" lvl="2" indent="0">
              <a:buFont typeface="Wingdings 3" charset="2"/>
              <a:buNone/>
            </a:pPr>
            <a:endParaRPr lang="en-IN" sz="18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79" y="4139658"/>
            <a:ext cx="3488056" cy="7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885327"/>
            <a:ext cx="2663027" cy="2097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1" y="3034672"/>
            <a:ext cx="4297857" cy="3105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39" y="3034672"/>
            <a:ext cx="4153910" cy="3156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739" y="885327"/>
            <a:ext cx="2663027" cy="209751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790764" y="1008529"/>
            <a:ext cx="0" cy="536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6105"/>
            <a:ext cx="8915400" cy="1837299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Structure Definition</a:t>
            </a: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Keyword : </a:t>
            </a:r>
            <a:r>
              <a:rPr lang="en-IN" sz="1800" dirty="0" err="1" smtClean="0">
                <a:solidFill>
                  <a:srgbClr val="FF0000"/>
                </a:solidFill>
              </a:rPr>
              <a:t>Struct</a:t>
            </a:r>
            <a:endParaRPr lang="en-IN" sz="1800" dirty="0" smtClean="0">
              <a:solidFill>
                <a:srgbClr val="FF0000"/>
              </a:solidFill>
            </a:endParaRP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Structure </a:t>
            </a:r>
            <a:r>
              <a:rPr lang="en-IN" sz="1800" dirty="0" smtClean="0">
                <a:solidFill>
                  <a:srgbClr val="FF0000"/>
                </a:solidFill>
              </a:rPr>
              <a:t>members variable</a:t>
            </a:r>
            <a:r>
              <a:rPr lang="en-IN" sz="1800" dirty="0" smtClean="0">
                <a:solidFill>
                  <a:schemeClr val="tx1"/>
                </a:solidFill>
              </a:rPr>
              <a:t> : variable inside structure definition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9141" y="3597579"/>
            <a:ext cx="4289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strcture_name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datatype</a:t>
            </a:r>
            <a:r>
              <a:rPr lang="en-IN" dirty="0" smtClean="0"/>
              <a:t> variable;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datatype</a:t>
            </a:r>
            <a:r>
              <a:rPr lang="en-IN" dirty="0" smtClean="0"/>
              <a:t> </a:t>
            </a:r>
            <a:r>
              <a:rPr lang="en-IN" dirty="0"/>
              <a:t>variable</a:t>
            </a:r>
            <a:r>
              <a:rPr lang="en-IN" dirty="0" smtClean="0"/>
              <a:t>;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datatype</a:t>
            </a:r>
            <a:r>
              <a:rPr lang="en-IN" dirty="0" smtClean="0"/>
              <a:t> </a:t>
            </a:r>
            <a:r>
              <a:rPr lang="en-IN" dirty="0"/>
              <a:t>variable</a:t>
            </a:r>
            <a:r>
              <a:rPr lang="en-IN" dirty="0" smtClean="0"/>
              <a:t>;</a:t>
            </a:r>
          </a:p>
          <a:p>
            <a:r>
              <a:rPr lang="en-IN" dirty="0"/>
              <a:t>	</a:t>
            </a:r>
            <a:r>
              <a:rPr lang="en-IN" dirty="0" smtClean="0"/>
              <a:t>};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4294" y="35975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strdate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roll;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char name[10];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dob;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};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6730906" y="1270565"/>
            <a:ext cx="4639235" cy="920661"/>
            <a:chOff x="2823882" y="2958354"/>
            <a:chExt cx="4639235" cy="920661"/>
          </a:xfrm>
        </p:grpSpPr>
        <p:grpSp>
          <p:nvGrpSpPr>
            <p:cNvPr id="49" name="Group 48"/>
            <p:cNvGrpSpPr/>
            <p:nvPr/>
          </p:nvGrpSpPr>
          <p:grpSpPr>
            <a:xfrm>
              <a:off x="3751729" y="2958354"/>
              <a:ext cx="3711388" cy="551329"/>
              <a:chOff x="3671047" y="3092824"/>
              <a:chExt cx="3711388" cy="55132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</a:t>
                  </a:r>
                  <a:r>
                    <a:rPr lang="en-IN" dirty="0" smtClean="0"/>
                    <a:t>oll</a:t>
                  </a:r>
                  <a:endParaRPr lang="en-IN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598894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N</a:t>
                  </a:r>
                  <a:r>
                    <a:rPr lang="en-IN" dirty="0" smtClean="0"/>
                    <a:t>ame</a:t>
                  </a:r>
                  <a:endParaRPr lang="en-IN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5526741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DOB</a:t>
                  </a:r>
                  <a:endParaRPr lang="en-IN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454588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err="1" smtClean="0"/>
                    <a:t>Addre</a:t>
                  </a:r>
                  <a:endParaRPr lang="en-IN" dirty="0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9576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7423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35270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0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1837299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Accessing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elements of a Structure 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Accessing using </a:t>
            </a:r>
            <a:r>
              <a:rPr lang="en-IN" sz="1600" dirty="0" smtClean="0">
                <a:solidFill>
                  <a:srgbClr val="FF0000"/>
                </a:solidFill>
              </a:rPr>
              <a:t>dot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en-IN" sz="1600" dirty="0" smtClean="0">
                <a:solidFill>
                  <a:srgbClr val="FF0000"/>
                </a:solidFill>
              </a:rPr>
              <a:t>period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(.) operator</a:t>
            </a:r>
          </a:p>
          <a:p>
            <a:pPr lvl="1"/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5247" y="28395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student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roll;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char name[10];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dob;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}s1,s2,s3;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236911" y="2839568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(</a:t>
            </a:r>
            <a:r>
              <a:rPr lang="en-IN" dirty="0" err="1" smtClean="0">
                <a:solidFill>
                  <a:srgbClr val="FF0000"/>
                </a:solidFill>
              </a:rPr>
              <a:t>Objuct</a:t>
            </a:r>
            <a:r>
              <a:rPr lang="en-IN" dirty="0" smtClean="0"/>
              <a:t>)(</a:t>
            </a:r>
            <a:r>
              <a:rPr lang="en-IN" dirty="0" smtClean="0">
                <a:solidFill>
                  <a:srgbClr val="FF0000"/>
                </a:solidFill>
              </a:rPr>
              <a:t>operator</a:t>
            </a:r>
            <a:r>
              <a:rPr lang="en-IN" dirty="0" smtClean="0"/>
              <a:t>)(</a:t>
            </a:r>
            <a:r>
              <a:rPr lang="en-IN" dirty="0" smtClean="0">
                <a:solidFill>
                  <a:srgbClr val="FF0000"/>
                </a:solidFill>
              </a:rPr>
              <a:t>member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variable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S1.roll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S1.name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093259"/>
            <a:ext cx="4534017" cy="3777622"/>
          </a:xfrm>
        </p:spPr>
        <p:txBody>
          <a:bodyPr/>
          <a:lstStyle/>
          <a:p>
            <a:r>
              <a:rPr lang="en-IN" dirty="0" smtClean="0"/>
              <a:t>Write a program to add 3 mark of a student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Declaration :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 to compiler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Definition :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a meaning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Accessing :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36" y="1016907"/>
            <a:ext cx="4103484" cy="485397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53834" y="1433766"/>
            <a:ext cx="0" cy="389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80728" y="1016906"/>
            <a:ext cx="247427" cy="524677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562165" y="5817093"/>
            <a:ext cx="5125463" cy="16932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1837299"/>
          </a:xfrm>
        </p:spPr>
        <p:txBody>
          <a:bodyPr>
            <a:noAutofit/>
          </a:bodyPr>
          <a:lstStyle/>
          <a:p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Variable initialisation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During the declaration of variable , we can set </a:t>
            </a:r>
            <a:r>
              <a:rPr lang="en-IN" sz="1800" dirty="0" smtClean="0">
                <a:solidFill>
                  <a:srgbClr val="FF0000"/>
                </a:solidFill>
              </a:rPr>
              <a:t>initial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IN" sz="1800" dirty="0" err="1" smtClean="0">
                <a:solidFill>
                  <a:schemeClr val="tx1"/>
                </a:solidFill>
              </a:rPr>
              <a:t>Int</a:t>
            </a:r>
            <a:r>
              <a:rPr lang="en-IN" sz="1800" dirty="0" smtClean="0">
                <a:solidFill>
                  <a:schemeClr val="tx1"/>
                </a:solidFill>
              </a:rPr>
              <a:t> x = 10;</a:t>
            </a:r>
          </a:p>
          <a:p>
            <a:pPr lvl="1"/>
            <a:r>
              <a:rPr lang="en-IN" sz="1800" dirty="0" err="1" smtClean="0">
                <a:solidFill>
                  <a:schemeClr val="tx1"/>
                </a:solidFill>
              </a:rPr>
              <a:t>Int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arr</a:t>
            </a:r>
            <a:r>
              <a:rPr lang="en-IN" sz="1800" dirty="0" smtClean="0">
                <a:solidFill>
                  <a:schemeClr val="tx1"/>
                </a:solidFill>
              </a:rPr>
              <a:t>[4] = [10, 12, 30, 8 ] 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endParaRPr lang="en-IN" sz="2800" dirty="0" smtClean="0">
              <a:solidFill>
                <a:schemeClr val="tx1"/>
              </a:solidFill>
            </a:endParaRP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51" y="3658159"/>
            <a:ext cx="2806568" cy="133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451" y="5121087"/>
            <a:ext cx="4645352" cy="106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803" y="3545820"/>
            <a:ext cx="3075405" cy="1555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7329" y="6061446"/>
            <a:ext cx="6010836" cy="1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25588" y="4975412"/>
            <a:ext cx="4343400" cy="13222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861438" y="3349922"/>
            <a:ext cx="188260" cy="194717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92824" y="3604221"/>
            <a:ext cx="309282" cy="14431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1837299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Memory allocation</a:t>
            </a:r>
          </a:p>
          <a:p>
            <a:pPr lvl="1"/>
            <a:endParaRPr lang="en-IN" sz="1600" dirty="0" smtClean="0">
              <a:solidFill>
                <a:schemeClr val="tx1"/>
              </a:solidFill>
            </a:endParaRP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Total</a:t>
            </a:r>
            <a:r>
              <a:rPr lang="en-IN" sz="1800" dirty="0" smtClean="0">
                <a:solidFill>
                  <a:schemeClr val="tx1"/>
                </a:solidFill>
              </a:rPr>
              <a:t> of </a:t>
            </a:r>
            <a:r>
              <a:rPr lang="en-IN" sz="1800" dirty="0" smtClean="0">
                <a:solidFill>
                  <a:srgbClr val="FF0000"/>
                </a:solidFill>
              </a:rPr>
              <a:t>individual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rgbClr val="FF0000"/>
                </a:solidFill>
              </a:rPr>
              <a:t>datatypes</a:t>
            </a:r>
            <a:r>
              <a:rPr lang="en-IN" sz="1800" dirty="0" smtClean="0">
                <a:solidFill>
                  <a:srgbClr val="FF0000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used in the </a:t>
            </a:r>
            <a:r>
              <a:rPr lang="en-IN" sz="1800" dirty="0" smtClean="0">
                <a:solidFill>
                  <a:srgbClr val="FF0000"/>
                </a:solidFill>
              </a:rPr>
              <a:t>structure</a:t>
            </a:r>
            <a:endParaRPr lang="en-IN" sz="18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4988" y="43417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roll;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char name[10];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dob;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};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7397188" y="3050691"/>
            <a:ext cx="4061664" cy="921196"/>
            <a:chOff x="2823882" y="2957819"/>
            <a:chExt cx="4061664" cy="921196"/>
          </a:xfrm>
        </p:grpSpPr>
        <p:grpSp>
          <p:nvGrpSpPr>
            <p:cNvPr id="7" name="Group 6"/>
            <p:cNvGrpSpPr/>
            <p:nvPr/>
          </p:nvGrpSpPr>
          <p:grpSpPr>
            <a:xfrm>
              <a:off x="3751729" y="2957819"/>
              <a:ext cx="3133817" cy="551864"/>
              <a:chOff x="3671047" y="3092289"/>
              <a:chExt cx="3133817" cy="5518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</a:t>
                  </a:r>
                  <a:r>
                    <a:rPr lang="en-IN" dirty="0" smtClean="0"/>
                    <a:t>oll</a:t>
                  </a:r>
                  <a:endParaRPr lang="en-IN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03460" y="3092824"/>
                <a:ext cx="1492624" cy="551329"/>
                <a:chOff x="3575613" y="3092824"/>
                <a:chExt cx="1492624" cy="55132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671047" y="3092824"/>
                  <a:ext cx="1278123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575613" y="3186952"/>
                  <a:ext cx="1492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Name[10]</a:t>
                  </a:r>
                  <a:endParaRPr lang="en-IN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877017" y="3092289"/>
                <a:ext cx="927847" cy="551329"/>
                <a:chOff x="4021323" y="3092289"/>
                <a:chExt cx="927847" cy="55132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21323" y="3092289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021323" y="3186417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mark</a:t>
                  </a:r>
                  <a:endParaRPr lang="en-IN" dirty="0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9576" y="3509683"/>
              <a:ext cx="127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7699" y="3509148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float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35524" y="3050691"/>
            <a:ext cx="3711388" cy="920661"/>
            <a:chOff x="2823882" y="2958354"/>
            <a:chExt cx="3711388" cy="920661"/>
          </a:xfrm>
        </p:grpSpPr>
        <p:grpSp>
          <p:nvGrpSpPr>
            <p:cNvPr id="27" name="Group 26"/>
            <p:cNvGrpSpPr/>
            <p:nvPr/>
          </p:nvGrpSpPr>
          <p:grpSpPr>
            <a:xfrm>
              <a:off x="3751729" y="2958354"/>
              <a:ext cx="2783541" cy="551329"/>
              <a:chOff x="3671047" y="3092824"/>
              <a:chExt cx="2783541" cy="55132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671047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2 x 1</a:t>
                  </a:r>
                  <a:endParaRPr lang="en-IN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98894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1 x 10</a:t>
                  </a:r>
                  <a:endParaRPr lang="en-IN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526741" y="3092824"/>
                <a:ext cx="927847" cy="551329"/>
                <a:chOff x="3671047" y="3092824"/>
                <a:chExt cx="927847" cy="551329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671047" y="3092824"/>
                  <a:ext cx="927847" cy="551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671047" y="3186952"/>
                  <a:ext cx="92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 smtClean="0"/>
                    <a:t>4 x 1</a:t>
                  </a:r>
                  <a:endParaRPr lang="en-IN" dirty="0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3751729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int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79576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char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07423" y="3509683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float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3882" y="3214774"/>
              <a:ext cx="92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158077" y="329227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945</Words>
  <Application>Microsoft Office PowerPoint</Application>
  <PresentationFormat>Widescreen</PresentationFormat>
  <Paragraphs>328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Century Gothic</vt:lpstr>
      <vt:lpstr>Courier New</vt:lpstr>
      <vt:lpstr>Poppins</vt:lpstr>
      <vt:lpstr>Symbol</vt:lpstr>
      <vt:lpstr>Wingdings</vt:lpstr>
      <vt:lpstr>Wingdings 3</vt:lpstr>
      <vt:lpstr>Wisp</vt:lpstr>
      <vt:lpstr>Structure and Pointers</vt:lpstr>
      <vt:lpstr>PowerPoint Presentation</vt:lpstr>
      <vt:lpstr>Structure</vt:lpstr>
      <vt:lpstr>PowerPoint Presentation</vt:lpstr>
      <vt:lpstr>PowerPoint Presentation</vt:lpstr>
      <vt:lpstr>PowerPoint Presentation</vt:lpstr>
      <vt:lpstr>Example 1</vt:lpstr>
      <vt:lpstr>PowerPoint Presentation</vt:lpstr>
      <vt:lpstr>PowerPoint Presentation</vt:lpstr>
      <vt:lpstr>Example 2 </vt:lpstr>
      <vt:lpstr>PowerPoint Presentation</vt:lpstr>
      <vt:lpstr>PowerPoint Presentation</vt:lpstr>
      <vt:lpstr>Array vs. Structure</vt:lpstr>
      <vt:lpstr>Pointer</vt:lpstr>
      <vt:lpstr>PowerPoint Presentation</vt:lpstr>
      <vt:lpstr>PowerPoint Presentation</vt:lpstr>
      <vt:lpstr>&amp; - Address of operator  * - Dereference operators</vt:lpstr>
      <vt:lpstr>PowerPoint Presentation</vt:lpstr>
      <vt:lpstr>PowerPoint Presentation</vt:lpstr>
      <vt:lpstr>PowerPoint Presentation</vt:lpstr>
      <vt:lpstr>Memory Allocation</vt:lpstr>
      <vt:lpstr>PowerPoint Presentation</vt:lpstr>
      <vt:lpstr>PowerPoint Presentation</vt:lpstr>
      <vt:lpstr>PowerPoint Presentation</vt:lpstr>
      <vt:lpstr>Example new &amp; delete</vt:lpstr>
      <vt:lpstr>Memory leak</vt:lpstr>
      <vt:lpstr>Operations on pointers</vt:lpstr>
      <vt:lpstr>PowerPoint Presentation</vt:lpstr>
      <vt:lpstr>Pointer and Array</vt:lpstr>
      <vt:lpstr>PowerPoint Presentation</vt:lpstr>
      <vt:lpstr>PowerPoint Presentation</vt:lpstr>
      <vt:lpstr>PowerPoint Presentation</vt:lpstr>
      <vt:lpstr>PowerPoint Presentation</vt:lpstr>
      <vt:lpstr>Pointer and String</vt:lpstr>
      <vt:lpstr>PowerPoint Presentation</vt:lpstr>
      <vt:lpstr>PowerPoint Presentation</vt:lpstr>
      <vt:lpstr>PowerPoint Presentation</vt:lpstr>
      <vt:lpstr>String Array V/s pointer string array </vt:lpstr>
      <vt:lpstr>Example </vt:lpstr>
      <vt:lpstr>Pointer and Structure</vt:lpstr>
      <vt:lpstr>PowerPoint Presentation</vt:lpstr>
      <vt:lpstr>PowerPoint Presentation</vt:lpstr>
      <vt:lpstr>PowerPoint Presentation</vt:lpstr>
      <vt:lpstr>PowerPoint Presentation</vt:lpstr>
      <vt:lpstr>Reference operator  V/s  Dot Operator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170</cp:revision>
  <dcterms:created xsi:type="dcterms:W3CDTF">2020-05-15T11:23:56Z</dcterms:created>
  <dcterms:modified xsi:type="dcterms:W3CDTF">2020-10-10T08:35:59Z</dcterms:modified>
</cp:coreProperties>
</file>