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331" r:id="rId3"/>
    <p:sldId id="330" r:id="rId4"/>
    <p:sldId id="266" r:id="rId5"/>
    <p:sldId id="333" r:id="rId6"/>
    <p:sldId id="332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4" r:id="rId17"/>
    <p:sldId id="346" r:id="rId18"/>
    <p:sldId id="345" r:id="rId19"/>
    <p:sldId id="347" r:id="rId20"/>
    <p:sldId id="348" r:id="rId21"/>
    <p:sldId id="349" r:id="rId22"/>
    <p:sldId id="351" r:id="rId23"/>
    <p:sldId id="352" r:id="rId24"/>
    <p:sldId id="353" r:id="rId25"/>
    <p:sldId id="354" r:id="rId26"/>
    <p:sldId id="356" r:id="rId27"/>
    <p:sldId id="357" r:id="rId28"/>
    <p:sldId id="358" r:id="rId29"/>
    <p:sldId id="359" r:id="rId30"/>
    <p:sldId id="360" r:id="rId31"/>
    <p:sldId id="361" r:id="rId32"/>
    <p:sldId id="36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A023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6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07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09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7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473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31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3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00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1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1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0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3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3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8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1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6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Poppins"/>
              </a:rPr>
              <a:t>Concepts of Object Oriented Programming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1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084" y="2514598"/>
            <a:ext cx="8544952" cy="2262781"/>
          </a:xfrm>
        </p:spPr>
        <p:txBody>
          <a:bodyPr/>
          <a:lstStyle/>
          <a:p>
            <a:pPr algn="r"/>
            <a:r>
              <a:rPr lang="en-IN" dirty="0" smtClean="0">
                <a:latin typeface="Poppins"/>
              </a:rPr>
              <a:t>Basic Concepts Of OOPs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4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Basic concepts of OOPs</a:t>
            </a:r>
          </a:p>
          <a:p>
            <a:pPr lvl="1"/>
            <a:endParaRPr lang="en-IN" sz="2000" b="1" dirty="0" smtClean="0">
              <a:solidFill>
                <a:schemeClr val="tx1"/>
              </a:solidFill>
            </a:endParaRP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Object</a:t>
            </a: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Class</a:t>
            </a: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Data Abstraction</a:t>
            </a: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Data Encapsulation</a:t>
            </a: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Modularity</a:t>
            </a: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Inheritance</a:t>
            </a:r>
          </a:p>
          <a:p>
            <a:pPr lvl="1"/>
            <a:r>
              <a:rPr lang="en-IN" sz="2000" b="1" dirty="0" smtClean="0">
                <a:solidFill>
                  <a:schemeClr val="tx1"/>
                </a:solidFill>
              </a:rPr>
              <a:t>Polymorphism</a:t>
            </a: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1800" b="1" dirty="0">
              <a:solidFill>
                <a:schemeClr val="tx1"/>
              </a:solidFill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05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Anything around us can be treated as an </a:t>
            </a:r>
            <a:r>
              <a:rPr lang="en-IN" sz="2000" b="1" dirty="0" smtClean="0">
                <a:solidFill>
                  <a:srgbClr val="FF0000"/>
                </a:solidFill>
              </a:rPr>
              <a:t>object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It have </a:t>
            </a:r>
            <a:r>
              <a:rPr lang="en-IN" sz="2000" b="1" dirty="0" smtClean="0">
                <a:solidFill>
                  <a:srgbClr val="FF0000"/>
                </a:solidFill>
              </a:rPr>
              <a:t>properties</a:t>
            </a:r>
            <a:r>
              <a:rPr lang="en-IN" sz="2000" b="1" dirty="0" smtClean="0">
                <a:solidFill>
                  <a:schemeClr val="tx1"/>
                </a:solidFill>
              </a:rPr>
              <a:t> and </a:t>
            </a:r>
            <a:r>
              <a:rPr lang="en-IN" sz="2000" b="1" dirty="0" smtClean="0">
                <a:solidFill>
                  <a:srgbClr val="FF0000"/>
                </a:solidFill>
              </a:rPr>
              <a:t>behaviours</a:t>
            </a:r>
          </a:p>
          <a:p>
            <a:pPr lvl="1">
              <a:spcBef>
                <a:spcPts val="1800"/>
              </a:spcBef>
            </a:pPr>
            <a:endParaRPr lang="en-IN" sz="2000" b="1" dirty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The object </a:t>
            </a:r>
            <a:r>
              <a:rPr lang="en-IN" sz="2000" b="1" dirty="0" smtClean="0">
                <a:solidFill>
                  <a:srgbClr val="FF0000"/>
                </a:solidFill>
              </a:rPr>
              <a:t>combines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data</a:t>
            </a:r>
            <a:r>
              <a:rPr lang="en-IN" sz="2000" b="1" dirty="0" smtClean="0">
                <a:solidFill>
                  <a:schemeClr val="tx1"/>
                </a:solidFill>
              </a:rPr>
              <a:t> and </a:t>
            </a:r>
            <a:r>
              <a:rPr lang="en-IN" sz="2000" b="1" dirty="0" smtClean="0">
                <a:solidFill>
                  <a:srgbClr val="FF0000"/>
                </a:solidFill>
              </a:rPr>
              <a:t>faction</a:t>
            </a:r>
            <a:r>
              <a:rPr lang="en-IN" sz="2000" b="1" dirty="0" smtClean="0">
                <a:solidFill>
                  <a:schemeClr val="tx1"/>
                </a:solidFill>
              </a:rPr>
              <a:t> as a </a:t>
            </a:r>
            <a:r>
              <a:rPr lang="en-IN" sz="2000" b="1" dirty="0" smtClean="0">
                <a:solidFill>
                  <a:srgbClr val="FF0000"/>
                </a:solidFill>
              </a:rPr>
              <a:t>single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unit</a:t>
            </a: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1800" b="1" dirty="0">
              <a:solidFill>
                <a:schemeClr val="tx1"/>
              </a:solidFill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06" b="45219"/>
          <a:stretch/>
        </p:blipFill>
        <p:spPr>
          <a:xfrm>
            <a:off x="4350685" y="3109514"/>
            <a:ext cx="3867150" cy="12774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212539" y="5277733"/>
            <a:ext cx="3361765" cy="92784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6468035" y="5439099"/>
            <a:ext cx="1237130" cy="648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8027893" y="5439099"/>
            <a:ext cx="1237130" cy="648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468036" y="5560709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r>
              <a:rPr lang="en-IN" b="1" dirty="0" smtClean="0"/>
              <a:t>ata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27895" y="5584010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Function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12539" y="6260069"/>
            <a:ext cx="336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OOP</a:t>
            </a:r>
            <a:r>
              <a:rPr lang="en-IN" dirty="0" smtClean="0"/>
              <a:t> </a:t>
            </a:r>
            <a:r>
              <a:rPr lang="en-IN" b="1" dirty="0" smtClean="0"/>
              <a:t>Object</a:t>
            </a:r>
            <a:endParaRPr lang="en-IN" b="1" dirty="0"/>
          </a:p>
        </p:txBody>
      </p:sp>
      <p:sp>
        <p:nvSpPr>
          <p:cNvPr id="16" name="Rectangle 15"/>
          <p:cNvSpPr/>
          <p:nvPr/>
        </p:nvSpPr>
        <p:spPr>
          <a:xfrm>
            <a:off x="2659481" y="5277733"/>
            <a:ext cx="3361765" cy="927848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2820848" y="5439099"/>
            <a:ext cx="1331256" cy="648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4322572" y="5439099"/>
            <a:ext cx="1577654" cy="6489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2793957" y="5560709"/>
            <a:ext cx="135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Properties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353814" y="5584010"/>
            <a:ext cx="14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Behaviours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659481" y="6263550"/>
            <a:ext cx="336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Real-world Object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73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The function inside the object is called member function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And data is called member</a:t>
            </a:r>
          </a:p>
          <a:p>
            <a:pPr lvl="1">
              <a:spcBef>
                <a:spcPts val="1800"/>
              </a:spcBef>
            </a:pPr>
            <a:endParaRPr lang="en-IN" sz="2000" b="1" dirty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Object define inside the class</a:t>
            </a: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1800" b="1" dirty="0">
              <a:solidFill>
                <a:schemeClr val="tx1"/>
              </a:solidFill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3435" y="2618459"/>
            <a:ext cx="2312894" cy="19132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4450975" y="2908033"/>
            <a:ext cx="1237130" cy="520967"/>
            <a:chOff x="4450975" y="2827351"/>
            <a:chExt cx="1237130" cy="520967"/>
          </a:xfrm>
        </p:grpSpPr>
        <p:sp>
          <p:nvSpPr>
            <p:cNvPr id="11" name="Rounded Rectangle 10"/>
            <p:cNvSpPr/>
            <p:nvPr/>
          </p:nvSpPr>
          <p:spPr>
            <a:xfrm>
              <a:off x="4450975" y="2827351"/>
              <a:ext cx="1237130" cy="5209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0976" y="2895173"/>
              <a:ext cx="123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D</a:t>
              </a:r>
              <a:r>
                <a:rPr lang="en-IN" b="1" dirty="0" smtClean="0"/>
                <a:t>ata</a:t>
              </a:r>
              <a:endParaRPr lang="en-IN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53436" y="4636567"/>
            <a:ext cx="230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Object</a:t>
            </a:r>
            <a:endParaRPr lang="en-IN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42011" y="3719336"/>
            <a:ext cx="1237130" cy="520967"/>
            <a:chOff x="4450975" y="2827351"/>
            <a:chExt cx="1237130" cy="520967"/>
          </a:xfrm>
        </p:grpSpPr>
        <p:sp>
          <p:nvSpPr>
            <p:cNvPr id="17" name="Rounded Rectangle 16"/>
            <p:cNvSpPr/>
            <p:nvPr/>
          </p:nvSpPr>
          <p:spPr>
            <a:xfrm>
              <a:off x="4450975" y="2827351"/>
              <a:ext cx="1237130" cy="5209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50976" y="2895173"/>
              <a:ext cx="123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Function</a:t>
              </a:r>
              <a:endParaRPr lang="en-IN" b="1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7427253" y="2622942"/>
            <a:ext cx="2873194" cy="19132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8216152" y="2927712"/>
            <a:ext cx="1237130" cy="520967"/>
            <a:chOff x="4450975" y="2827351"/>
            <a:chExt cx="1237130" cy="520967"/>
          </a:xfrm>
        </p:grpSpPr>
        <p:sp>
          <p:nvSpPr>
            <p:cNvPr id="21" name="Rounded Rectangle 20"/>
            <p:cNvSpPr/>
            <p:nvPr/>
          </p:nvSpPr>
          <p:spPr>
            <a:xfrm>
              <a:off x="4450975" y="2827351"/>
              <a:ext cx="1237130" cy="5209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50976" y="2895173"/>
              <a:ext cx="123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Member</a:t>
              </a:r>
              <a:endParaRPr lang="en-IN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427254" y="4641050"/>
            <a:ext cx="287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Object</a:t>
            </a:r>
            <a:endParaRPr lang="en-IN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7570694" y="3723819"/>
            <a:ext cx="2528047" cy="520967"/>
            <a:chOff x="4450975" y="2827351"/>
            <a:chExt cx="1237130" cy="520967"/>
          </a:xfrm>
        </p:grpSpPr>
        <p:sp>
          <p:nvSpPr>
            <p:cNvPr id="25" name="Rounded Rectangle 24"/>
            <p:cNvSpPr/>
            <p:nvPr/>
          </p:nvSpPr>
          <p:spPr>
            <a:xfrm>
              <a:off x="4450975" y="2827351"/>
              <a:ext cx="1237130" cy="5209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50976" y="2895173"/>
              <a:ext cx="1237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Member Function</a:t>
              </a:r>
              <a:endParaRPr lang="en-IN" b="1" dirty="0"/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5983941" y="3160521"/>
            <a:ext cx="1532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983940" y="3979819"/>
            <a:ext cx="1532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4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Classes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Class is a </a:t>
            </a:r>
            <a:r>
              <a:rPr lang="en-IN" sz="2000" b="1" dirty="0" smtClean="0">
                <a:solidFill>
                  <a:srgbClr val="FF0000"/>
                </a:solidFill>
              </a:rPr>
              <a:t>user defined</a:t>
            </a:r>
            <a:r>
              <a:rPr lang="en-IN" sz="2000" b="1" dirty="0" smtClean="0">
                <a:solidFill>
                  <a:schemeClr val="tx1"/>
                </a:solidFill>
              </a:rPr>
              <a:t> data type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Class is </a:t>
            </a:r>
            <a:r>
              <a:rPr lang="en-IN" sz="2000" b="1" dirty="0" smtClean="0">
                <a:solidFill>
                  <a:srgbClr val="FF0000"/>
                </a:solidFill>
              </a:rPr>
              <a:t>collection </a:t>
            </a:r>
            <a:r>
              <a:rPr lang="en-IN" sz="2000" b="1" dirty="0" smtClean="0">
                <a:solidFill>
                  <a:schemeClr val="tx1"/>
                </a:solidFill>
              </a:rPr>
              <a:t>of </a:t>
            </a:r>
            <a:r>
              <a:rPr lang="en-IN" sz="2000" b="1" dirty="0" smtClean="0">
                <a:solidFill>
                  <a:srgbClr val="FF0000"/>
                </a:solidFill>
              </a:rPr>
              <a:t>objects</a:t>
            </a:r>
            <a:r>
              <a:rPr lang="en-IN" sz="2000" b="1" dirty="0" smtClean="0">
                <a:solidFill>
                  <a:schemeClr val="tx1"/>
                </a:solidFill>
              </a:rPr>
              <a:t> with similar attributes(properties)</a:t>
            </a:r>
          </a:p>
          <a:p>
            <a:pPr lvl="1">
              <a:spcBef>
                <a:spcPts val="1800"/>
              </a:spcBef>
            </a:pPr>
            <a:endParaRPr lang="en-IN" sz="2000" b="1" dirty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Class declare using the keyword “</a:t>
            </a:r>
            <a:r>
              <a:rPr lang="en-IN" sz="2000" b="1" dirty="0" smtClean="0">
                <a:solidFill>
                  <a:srgbClr val="FF0000"/>
                </a:solidFill>
              </a:rPr>
              <a:t>class</a:t>
            </a:r>
            <a:r>
              <a:rPr lang="en-IN" sz="2000" b="1" dirty="0" smtClean="0">
                <a:solidFill>
                  <a:schemeClr val="tx1"/>
                </a:solidFill>
              </a:rPr>
              <a:t>”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Class is a </a:t>
            </a:r>
            <a:r>
              <a:rPr lang="en-IN" sz="2000" b="1" dirty="0" smtClean="0">
                <a:solidFill>
                  <a:srgbClr val="FF0000"/>
                </a:solidFill>
              </a:rPr>
              <a:t>blueprint</a:t>
            </a:r>
            <a:r>
              <a:rPr lang="en-IN" sz="2000" b="1" dirty="0" smtClean="0">
                <a:solidFill>
                  <a:schemeClr val="tx1"/>
                </a:solidFill>
              </a:rPr>
              <a:t> of </a:t>
            </a:r>
            <a:r>
              <a:rPr lang="en-IN" sz="2000" b="1" dirty="0" smtClean="0">
                <a:solidFill>
                  <a:srgbClr val="FF0000"/>
                </a:solidFill>
              </a:rPr>
              <a:t>objects</a:t>
            </a: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1800" b="1" dirty="0">
              <a:solidFill>
                <a:schemeClr val="tx1"/>
              </a:solidFill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158" y="3123241"/>
            <a:ext cx="1706082" cy="875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1" y="3096347"/>
            <a:ext cx="1794710" cy="963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921"/>
          <a:stretch/>
        </p:blipFill>
        <p:spPr>
          <a:xfrm>
            <a:off x="7611032" y="3082899"/>
            <a:ext cx="1804540" cy="108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Syntax</a:t>
            </a: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1800" b="1" dirty="0" smtClean="0">
              <a:solidFill>
                <a:schemeClr val="tx1"/>
              </a:solidFill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04" y="1990325"/>
            <a:ext cx="5620630" cy="373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51004"/>
            <a:ext cx="7230464" cy="3066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919534"/>
            <a:ext cx="8156899" cy="211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Abstraction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It is an essential features of OOP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rgbClr val="FF0000"/>
                </a:solidFill>
              </a:rPr>
              <a:t>Hiding </a:t>
            </a:r>
            <a:r>
              <a:rPr lang="en-IN" sz="2000" b="1" dirty="0" smtClean="0">
                <a:solidFill>
                  <a:schemeClr val="tx1"/>
                </a:solidFill>
              </a:rPr>
              <a:t>details from out standers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It gives the output without showing the details</a:t>
            </a:r>
          </a:p>
          <a:p>
            <a:pPr lvl="2"/>
            <a:r>
              <a:rPr lang="en-IN" sz="1800" b="1" dirty="0" smtClean="0">
                <a:solidFill>
                  <a:srgbClr val="FF0000"/>
                </a:solidFill>
              </a:rPr>
              <a:t>Public</a:t>
            </a:r>
            <a:r>
              <a:rPr lang="en-IN" sz="1800" b="1" dirty="0" smtClean="0">
                <a:solidFill>
                  <a:schemeClr val="tx1"/>
                </a:solidFill>
              </a:rPr>
              <a:t> : visible in main function (not hide)</a:t>
            </a:r>
          </a:p>
          <a:p>
            <a:pPr lvl="2"/>
            <a:r>
              <a:rPr lang="en-IN" sz="1800" b="1" dirty="0" smtClean="0">
                <a:solidFill>
                  <a:srgbClr val="FF0000"/>
                </a:solidFill>
              </a:rPr>
              <a:t>Private </a:t>
            </a:r>
            <a:r>
              <a:rPr lang="en-IN" sz="1800" b="1" dirty="0" smtClean="0">
                <a:solidFill>
                  <a:schemeClr val="tx1"/>
                </a:solidFill>
              </a:rPr>
              <a:t>: only visible inside the class (hide)</a:t>
            </a:r>
          </a:p>
          <a:p>
            <a:pPr lvl="2"/>
            <a:r>
              <a:rPr lang="en-IN" sz="1800" b="1" dirty="0" smtClean="0">
                <a:solidFill>
                  <a:srgbClr val="FF0000"/>
                </a:solidFill>
              </a:rPr>
              <a:t>Protected</a:t>
            </a:r>
            <a:r>
              <a:rPr lang="en-IN" sz="1800" b="1" dirty="0" smtClean="0">
                <a:solidFill>
                  <a:schemeClr val="tx1"/>
                </a:solidFill>
              </a:rPr>
              <a:t> : only visible in derived classes (hide)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1800" b="1" dirty="0">
              <a:solidFill>
                <a:schemeClr val="tx1"/>
              </a:solidFill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883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83" y="618452"/>
            <a:ext cx="6450930" cy="2553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534" y="3400969"/>
            <a:ext cx="6471279" cy="310336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420471" y="3253051"/>
            <a:ext cx="891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6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Data Encapsulation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rgbClr val="FF0000"/>
                </a:solidFill>
              </a:rPr>
              <a:t>Binding</a:t>
            </a:r>
            <a:r>
              <a:rPr lang="en-IN" sz="2000" b="1" dirty="0" smtClean="0">
                <a:solidFill>
                  <a:schemeClr val="tx1"/>
                </a:solidFill>
              </a:rPr>
              <a:t> of </a:t>
            </a:r>
            <a:r>
              <a:rPr lang="en-IN" sz="2000" b="1" dirty="0" smtClean="0">
                <a:solidFill>
                  <a:srgbClr val="FF0000"/>
                </a:solidFill>
              </a:rPr>
              <a:t>data</a:t>
            </a:r>
            <a:r>
              <a:rPr lang="en-IN" sz="2000" b="1" dirty="0" smtClean="0">
                <a:solidFill>
                  <a:schemeClr val="tx1"/>
                </a:solidFill>
              </a:rPr>
              <a:t> and </a:t>
            </a:r>
            <a:r>
              <a:rPr lang="en-IN" sz="2000" b="1" dirty="0" smtClean="0">
                <a:solidFill>
                  <a:srgbClr val="FF0000"/>
                </a:solidFill>
              </a:rPr>
              <a:t>functions</a:t>
            </a:r>
            <a:r>
              <a:rPr lang="en-IN" sz="2000" b="1" dirty="0" smtClean="0">
                <a:solidFill>
                  <a:schemeClr val="tx1"/>
                </a:solidFill>
              </a:rPr>
              <a:t> together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Keeps both data and function safe from main program / outside interface</a:t>
            </a:r>
          </a:p>
          <a:p>
            <a:pPr lvl="2"/>
            <a:r>
              <a:rPr lang="en-IN" sz="1800" b="1" dirty="0">
                <a:solidFill>
                  <a:schemeClr val="tx1"/>
                </a:solidFill>
              </a:rPr>
              <a:t>Private : only visible inside the class (hide)</a:t>
            </a:r>
          </a:p>
          <a:p>
            <a:pPr lvl="2"/>
            <a:r>
              <a:rPr lang="en-IN" sz="1800" b="1" dirty="0">
                <a:solidFill>
                  <a:schemeClr val="tx1"/>
                </a:solidFill>
              </a:rPr>
              <a:t>Protected : only visible in derived classes (hide)</a:t>
            </a:r>
            <a:endParaRPr lang="en-IN" sz="2000" b="1" dirty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1800" b="1" dirty="0">
              <a:solidFill>
                <a:schemeClr val="tx1"/>
              </a:solidFill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63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529" y="1598613"/>
            <a:ext cx="8210083" cy="4262438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US" sz="2000" b="1" dirty="0" smtClean="0">
                <a:solidFill>
                  <a:schemeClr val="tx1"/>
                </a:solidFill>
              </a:rPr>
              <a:t>Programming Paradigm</a:t>
            </a:r>
            <a:endParaRPr lang="en-US" sz="2000" b="1" dirty="0">
              <a:solidFill>
                <a:schemeClr val="tx1"/>
              </a:solidFill>
            </a:endParaRP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US" sz="2000" b="1" dirty="0" smtClean="0">
                <a:solidFill>
                  <a:schemeClr val="tx1"/>
                </a:solidFill>
              </a:rPr>
              <a:t>Procedure oriented programming paradigm</a:t>
            </a: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US" sz="2000" b="1" dirty="0" smtClean="0">
                <a:solidFill>
                  <a:schemeClr val="tx1"/>
                </a:solidFill>
              </a:rPr>
              <a:t>Object oriented programming paradigm</a:t>
            </a: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US" sz="2000" b="1" dirty="0" smtClean="0">
                <a:solidFill>
                  <a:schemeClr val="tx1"/>
                </a:solidFill>
              </a:rPr>
              <a:t>Advantages of OOPs</a:t>
            </a:r>
          </a:p>
          <a:p>
            <a:pPr>
              <a:buClr>
                <a:srgbClr val="FF0000"/>
              </a:buClr>
              <a:buFont typeface="Symbol" panose="05050102010706020507" pitchFamily="18" charset="2"/>
              <a:buChar char="®"/>
            </a:pPr>
            <a:r>
              <a:rPr lang="en-US" sz="2000" b="1" dirty="0" smtClean="0">
                <a:solidFill>
                  <a:schemeClr val="tx1"/>
                </a:solidFill>
              </a:rPr>
              <a:t>Basic concepts of OOPs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7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65" y="624110"/>
            <a:ext cx="3343608" cy="1421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165" y="2625097"/>
            <a:ext cx="6982908" cy="39236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601" y="1618603"/>
            <a:ext cx="2854576" cy="201298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788459" y="2312894"/>
            <a:ext cx="5082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71647" y="941294"/>
            <a:ext cx="0" cy="4168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96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Modularity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All programs are written / divide into </a:t>
            </a:r>
            <a:r>
              <a:rPr lang="en-IN" sz="2000" b="1" dirty="0" smtClean="0">
                <a:solidFill>
                  <a:srgbClr val="FF0000"/>
                </a:solidFill>
              </a:rPr>
              <a:t>modules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It reduce the </a:t>
            </a:r>
            <a:r>
              <a:rPr lang="en-IN" sz="2000" b="1" dirty="0" smtClean="0">
                <a:solidFill>
                  <a:srgbClr val="FF0000"/>
                </a:solidFill>
              </a:rPr>
              <a:t>complexity</a:t>
            </a:r>
            <a:r>
              <a:rPr lang="en-IN" sz="2000" b="1" dirty="0" smtClean="0">
                <a:solidFill>
                  <a:schemeClr val="tx1"/>
                </a:solidFill>
              </a:rPr>
              <a:t> of program 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And each module can be used for another project (code         </a:t>
            </a:r>
            <a:r>
              <a:rPr lang="en-IN" sz="2000" b="1" dirty="0" smtClean="0">
                <a:solidFill>
                  <a:srgbClr val="FF0000"/>
                </a:solidFill>
              </a:rPr>
              <a:t>re-usability</a:t>
            </a:r>
            <a:r>
              <a:rPr lang="en-IN" sz="2000" b="1" dirty="0" smtClean="0">
                <a:solidFill>
                  <a:schemeClr val="tx1"/>
                </a:solidFill>
              </a:rPr>
              <a:t>)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Each module execute when </a:t>
            </a:r>
            <a:r>
              <a:rPr lang="en-IN" sz="2000" b="1" dirty="0" smtClean="0">
                <a:solidFill>
                  <a:srgbClr val="FF0000"/>
                </a:solidFill>
              </a:rPr>
              <a:t>call</a:t>
            </a:r>
            <a:r>
              <a:rPr lang="en-IN" sz="2000" b="1" dirty="0" smtClean="0">
                <a:solidFill>
                  <a:schemeClr val="tx1"/>
                </a:solidFill>
              </a:rPr>
              <a:t> the </a:t>
            </a:r>
            <a:r>
              <a:rPr lang="en-IN" sz="2000" b="1" dirty="0" smtClean="0">
                <a:solidFill>
                  <a:srgbClr val="FF0000"/>
                </a:solidFill>
              </a:rPr>
              <a:t>module</a:t>
            </a:r>
            <a:r>
              <a:rPr lang="en-IN" sz="2000" b="1" dirty="0" smtClean="0">
                <a:solidFill>
                  <a:schemeClr val="tx1"/>
                </a:solidFill>
              </a:rPr>
              <a:t> using </a:t>
            </a:r>
            <a:r>
              <a:rPr lang="en-IN" sz="2000" b="1" dirty="0" smtClean="0">
                <a:solidFill>
                  <a:srgbClr val="FF0000"/>
                </a:solidFill>
              </a:rPr>
              <a:t>function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name</a:t>
            </a:r>
          </a:p>
          <a:p>
            <a:pPr lvl="1">
              <a:spcBef>
                <a:spcPts val="1800"/>
              </a:spcBef>
            </a:pPr>
            <a:endParaRPr lang="en-IN" sz="1800" b="1" dirty="0">
              <a:solidFill>
                <a:schemeClr val="tx1"/>
              </a:solidFill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94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657600" y="430306"/>
            <a:ext cx="4276165" cy="5891612"/>
            <a:chOff x="3657600" y="-13445"/>
            <a:chExt cx="4276165" cy="5891612"/>
          </a:xfrm>
        </p:grpSpPr>
        <p:sp>
          <p:nvSpPr>
            <p:cNvPr id="4" name="Rectangle 3"/>
            <p:cNvSpPr/>
            <p:nvPr/>
          </p:nvSpPr>
          <p:spPr>
            <a:xfrm>
              <a:off x="3657600" y="-13445"/>
              <a:ext cx="4276165" cy="58916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208929" y="954741"/>
              <a:ext cx="3173506" cy="77992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208929" y="1954931"/>
              <a:ext cx="3173506" cy="77992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222376" y="2959776"/>
              <a:ext cx="3173506" cy="77992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22376" y="3959966"/>
              <a:ext cx="3173506" cy="77992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222376" y="4898896"/>
              <a:ext cx="3173506" cy="77992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57600" y="153815"/>
              <a:ext cx="42761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chemeClr val="bg1"/>
                  </a:solidFill>
                </a:rPr>
                <a:t>Main ()</a:t>
              </a:r>
              <a:endParaRPr lang="en-IN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22370" y="1591431"/>
            <a:ext cx="3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2</a:t>
            </a:r>
            <a:r>
              <a:rPr lang="en-IN" sz="2000" b="1" dirty="0" smtClean="0"/>
              <a:t>0 line program set</a:t>
            </a:r>
            <a:endParaRPr lang="en-IN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08929" y="2588591"/>
            <a:ext cx="3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10 line program set</a:t>
            </a:r>
            <a:endParaRPr lang="en-IN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2370" y="3593861"/>
            <a:ext cx="3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50 line program set</a:t>
            </a:r>
            <a:endParaRPr lang="en-IN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235823" y="4598706"/>
            <a:ext cx="3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5 line program set</a:t>
            </a:r>
            <a:endParaRPr lang="en-IN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35823" y="5532556"/>
            <a:ext cx="3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10 line program set</a:t>
            </a:r>
            <a:endParaRPr lang="en-IN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108570" y="2988701"/>
            <a:ext cx="3160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Main()</a:t>
            </a:r>
          </a:p>
          <a:p>
            <a:pPr algn="ctr"/>
            <a:endParaRPr lang="en-IN" sz="2000" b="1" dirty="0" smtClean="0"/>
          </a:p>
          <a:p>
            <a:pPr algn="ctr"/>
            <a:r>
              <a:rPr lang="en-IN" sz="2000" b="1" dirty="0" smtClean="0"/>
              <a:t>Total = 95 line program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949357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3542" y="3497221"/>
            <a:ext cx="4276165" cy="280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6987987" y="1670004"/>
            <a:ext cx="3173506" cy="7799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8574740" y="4643058"/>
            <a:ext cx="3173506" cy="7799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2783541" y="1293946"/>
            <a:ext cx="3173506" cy="7799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1896034" y="2348652"/>
            <a:ext cx="3173506" cy="7799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8736106" y="2946291"/>
            <a:ext cx="3173506" cy="7799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783541" y="3699783"/>
            <a:ext cx="427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Main ()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7987" y="1857406"/>
            <a:ext cx="3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Module 1</a:t>
            </a:r>
            <a:endParaRPr lang="en-IN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601634" y="4832967"/>
            <a:ext cx="3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Module 2</a:t>
            </a:r>
            <a:endParaRPr lang="en-IN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783541" y="1483855"/>
            <a:ext cx="3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Module 3</a:t>
            </a:r>
            <a:endParaRPr lang="en-IN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09481" y="2543217"/>
            <a:ext cx="3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Module 4</a:t>
            </a:r>
            <a:endParaRPr lang="en-IN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749553" y="3136200"/>
            <a:ext cx="3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Module 5</a:t>
            </a:r>
            <a:endParaRPr lang="en-IN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71050" y="4422960"/>
            <a:ext cx="2581836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Module 1</a:t>
            </a:r>
          </a:p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Module 2</a:t>
            </a:r>
          </a:p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Module 3</a:t>
            </a:r>
          </a:p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Module 4</a:t>
            </a:r>
          </a:p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Module 5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81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83542" y="3497221"/>
            <a:ext cx="4276165" cy="2808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6987987" y="1670004"/>
            <a:ext cx="3173506" cy="7799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8574740" y="4643058"/>
            <a:ext cx="3173506" cy="7799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2783541" y="1293946"/>
            <a:ext cx="3173506" cy="7799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1896034" y="2348652"/>
            <a:ext cx="3173506" cy="7799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8736106" y="2946291"/>
            <a:ext cx="3173506" cy="7799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2783541" y="3699783"/>
            <a:ext cx="4276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chemeClr val="bg1"/>
                </a:solidFill>
              </a:rPr>
              <a:t>Main ()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87987" y="1857406"/>
            <a:ext cx="3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Module 1</a:t>
            </a:r>
            <a:endParaRPr lang="en-IN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601634" y="4832967"/>
            <a:ext cx="3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Module 2</a:t>
            </a:r>
            <a:endParaRPr lang="en-IN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783541" y="1483855"/>
            <a:ext cx="3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Module 3</a:t>
            </a:r>
            <a:endParaRPr lang="en-IN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909481" y="2543217"/>
            <a:ext cx="3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Module 4</a:t>
            </a:r>
            <a:endParaRPr lang="en-IN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749553" y="3136200"/>
            <a:ext cx="316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Module 5</a:t>
            </a:r>
            <a:endParaRPr lang="en-IN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71050" y="4422960"/>
            <a:ext cx="2581836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Module 1</a:t>
            </a:r>
          </a:p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Module 5</a:t>
            </a:r>
          </a:p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Module 1</a:t>
            </a:r>
          </a:p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Module 4</a:t>
            </a:r>
          </a:p>
          <a:p>
            <a:pPr algn="ctr"/>
            <a:r>
              <a:rPr lang="en-IN" sz="2000" b="1" dirty="0" smtClean="0">
                <a:solidFill>
                  <a:schemeClr val="bg1"/>
                </a:solidFill>
              </a:rPr>
              <a:t>Module 1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80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Inheritance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One class derived from another one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One class showing the property of another class </a:t>
            </a:r>
          </a:p>
          <a:p>
            <a:pPr lvl="2">
              <a:spcBef>
                <a:spcPts val="1800"/>
              </a:spcBef>
            </a:pPr>
            <a:r>
              <a:rPr lang="en-IN" sz="1800" b="1" dirty="0" smtClean="0">
                <a:solidFill>
                  <a:srgbClr val="FF0000"/>
                </a:solidFill>
              </a:rPr>
              <a:t>Single</a:t>
            </a:r>
            <a:r>
              <a:rPr lang="en-IN" sz="1800" b="1" dirty="0" smtClean="0">
                <a:solidFill>
                  <a:schemeClr val="tx1"/>
                </a:solidFill>
              </a:rPr>
              <a:t> Inheritance</a:t>
            </a:r>
          </a:p>
          <a:p>
            <a:pPr lvl="2">
              <a:spcBef>
                <a:spcPts val="1800"/>
              </a:spcBef>
            </a:pPr>
            <a:r>
              <a:rPr lang="en-IN" sz="1800" b="1" dirty="0" smtClean="0">
                <a:solidFill>
                  <a:srgbClr val="FF0000"/>
                </a:solidFill>
              </a:rPr>
              <a:t>Multiple</a:t>
            </a:r>
            <a:r>
              <a:rPr lang="en-IN" sz="1800" b="1" dirty="0" smtClean="0">
                <a:solidFill>
                  <a:schemeClr val="tx1"/>
                </a:solidFill>
              </a:rPr>
              <a:t> Inheritance</a:t>
            </a:r>
          </a:p>
          <a:p>
            <a:pPr lvl="2">
              <a:spcBef>
                <a:spcPts val="1800"/>
              </a:spcBef>
            </a:pPr>
            <a:r>
              <a:rPr lang="en-IN" sz="1800" b="1" dirty="0" smtClean="0">
                <a:solidFill>
                  <a:srgbClr val="FF0000"/>
                </a:solidFill>
              </a:rPr>
              <a:t>Hierarchical</a:t>
            </a:r>
            <a:r>
              <a:rPr lang="en-IN" sz="1800" b="1" dirty="0" smtClean="0">
                <a:solidFill>
                  <a:schemeClr val="tx1"/>
                </a:solidFill>
              </a:rPr>
              <a:t> Inheritance</a:t>
            </a:r>
          </a:p>
          <a:p>
            <a:pPr lvl="2">
              <a:spcBef>
                <a:spcPts val="1800"/>
              </a:spcBef>
            </a:pPr>
            <a:r>
              <a:rPr lang="en-IN" sz="1800" b="1" dirty="0" smtClean="0">
                <a:solidFill>
                  <a:srgbClr val="FF0000"/>
                </a:solidFill>
              </a:rPr>
              <a:t>Multilevel</a:t>
            </a:r>
            <a:r>
              <a:rPr lang="en-IN" sz="1800" b="1" dirty="0" smtClean="0">
                <a:solidFill>
                  <a:schemeClr val="tx1"/>
                </a:solidFill>
              </a:rPr>
              <a:t> Inheritance</a:t>
            </a:r>
          </a:p>
          <a:p>
            <a:pPr lvl="2">
              <a:spcBef>
                <a:spcPts val="1800"/>
              </a:spcBef>
            </a:pPr>
            <a:r>
              <a:rPr lang="en-IN" sz="1800" b="1" dirty="0" smtClean="0">
                <a:solidFill>
                  <a:srgbClr val="FF0000"/>
                </a:solidFill>
              </a:rPr>
              <a:t>Hybrid</a:t>
            </a:r>
            <a:r>
              <a:rPr lang="en-IN" sz="1800" b="1" dirty="0" smtClean="0">
                <a:solidFill>
                  <a:schemeClr val="tx1"/>
                </a:solidFill>
              </a:rPr>
              <a:t> </a:t>
            </a:r>
            <a:r>
              <a:rPr lang="en-IN" sz="1800" b="1" dirty="0">
                <a:solidFill>
                  <a:schemeClr val="tx1"/>
                </a:solidFill>
              </a:rPr>
              <a:t>Inheritance</a:t>
            </a:r>
            <a:endParaRPr lang="en-IN" sz="18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1800" b="1" dirty="0">
              <a:solidFill>
                <a:schemeClr val="tx1"/>
              </a:solidFill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35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Single Inheritance</a:t>
            </a:r>
          </a:p>
          <a:p>
            <a:pPr lvl="1">
              <a:spcBef>
                <a:spcPts val="1800"/>
              </a:spcBef>
            </a:pPr>
            <a:endParaRPr lang="en-IN" sz="1800" b="1" dirty="0">
              <a:solidFill>
                <a:schemeClr val="tx1"/>
              </a:solidFill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33065" y="2233588"/>
            <a:ext cx="6669088" cy="2512949"/>
            <a:chOff x="3833065" y="2475635"/>
            <a:chExt cx="6669088" cy="2512949"/>
          </a:xfrm>
        </p:grpSpPr>
        <p:sp>
          <p:nvSpPr>
            <p:cNvPr id="4" name="Rounded Rectangle 3"/>
            <p:cNvSpPr/>
            <p:nvPr/>
          </p:nvSpPr>
          <p:spPr>
            <a:xfrm>
              <a:off x="3833065" y="2475635"/>
              <a:ext cx="3173506" cy="779929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33066" y="2665544"/>
              <a:ext cx="3173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Class A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06571" y="2677771"/>
              <a:ext cx="3320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/>
                <a:t>Base Class / Parent class</a:t>
              </a:r>
              <a:endParaRPr lang="en-IN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06571" y="4588474"/>
              <a:ext cx="3495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/>
                <a:t>Derived Class / Child class</a:t>
              </a:r>
              <a:endParaRPr lang="en-IN" sz="2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33065" y="4156518"/>
            <a:ext cx="3173506" cy="779929"/>
            <a:chOff x="3833065" y="2475635"/>
            <a:chExt cx="3173506" cy="779929"/>
          </a:xfrm>
          <a:solidFill>
            <a:schemeClr val="tx2"/>
          </a:solidFill>
        </p:grpSpPr>
        <p:sp>
          <p:nvSpPr>
            <p:cNvPr id="8" name="Rounded Rectangle 7"/>
            <p:cNvSpPr/>
            <p:nvPr/>
          </p:nvSpPr>
          <p:spPr>
            <a:xfrm>
              <a:off x="3833065" y="2475635"/>
              <a:ext cx="3173506" cy="77992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33066" y="2665544"/>
              <a:ext cx="3173505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Class B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419165" y="3200400"/>
            <a:ext cx="0" cy="7261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7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Multiple Inheritance</a:t>
            </a:r>
          </a:p>
          <a:p>
            <a:pPr lvl="1">
              <a:spcBef>
                <a:spcPts val="1800"/>
              </a:spcBef>
            </a:pPr>
            <a:endParaRPr lang="en-IN" sz="1800" b="1" dirty="0">
              <a:solidFill>
                <a:schemeClr val="tx1"/>
              </a:solidFill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98137" y="4642477"/>
            <a:ext cx="3173506" cy="779929"/>
            <a:chOff x="3833065" y="2475635"/>
            <a:chExt cx="3173506" cy="779929"/>
          </a:xfrm>
          <a:solidFill>
            <a:schemeClr val="tx2"/>
          </a:solidFill>
        </p:grpSpPr>
        <p:sp>
          <p:nvSpPr>
            <p:cNvPr id="8" name="Rounded Rectangle 7"/>
            <p:cNvSpPr/>
            <p:nvPr/>
          </p:nvSpPr>
          <p:spPr>
            <a:xfrm>
              <a:off x="3833065" y="2475635"/>
              <a:ext cx="3173506" cy="77992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33066" y="2665544"/>
              <a:ext cx="3173505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Class C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76187" y="2596657"/>
            <a:ext cx="3173506" cy="779929"/>
            <a:chOff x="3833065" y="2475635"/>
            <a:chExt cx="3173506" cy="779929"/>
          </a:xfrm>
          <a:solidFill>
            <a:schemeClr val="tx2"/>
          </a:solidFill>
        </p:grpSpPr>
        <p:sp>
          <p:nvSpPr>
            <p:cNvPr id="15" name="Rounded Rectangle 14"/>
            <p:cNvSpPr/>
            <p:nvPr/>
          </p:nvSpPr>
          <p:spPr>
            <a:xfrm>
              <a:off x="3833065" y="2475635"/>
              <a:ext cx="3173506" cy="77992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33066" y="2665544"/>
              <a:ext cx="3173505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Class A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114470" y="2596657"/>
            <a:ext cx="3173506" cy="779929"/>
            <a:chOff x="3833065" y="2475635"/>
            <a:chExt cx="3173506" cy="779929"/>
          </a:xfrm>
          <a:solidFill>
            <a:schemeClr val="tx2"/>
          </a:solidFill>
        </p:grpSpPr>
        <p:sp>
          <p:nvSpPr>
            <p:cNvPr id="24" name="Rounded Rectangle 23"/>
            <p:cNvSpPr/>
            <p:nvPr/>
          </p:nvSpPr>
          <p:spPr>
            <a:xfrm>
              <a:off x="3833065" y="2475635"/>
              <a:ext cx="3173506" cy="77992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33066" y="2665544"/>
              <a:ext cx="3173505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Class B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5298137" y="3617257"/>
            <a:ext cx="1251556" cy="766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274855" y="3617257"/>
            <a:ext cx="1426368" cy="766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40838" y="2137864"/>
            <a:ext cx="3320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Base Class </a:t>
            </a:r>
            <a:endParaRPr lang="en-IN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376187" y="2127718"/>
            <a:ext cx="3320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Base Class </a:t>
            </a:r>
            <a:endParaRPr lang="en-IN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346186" y="5506186"/>
            <a:ext cx="3320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Derived class A &amp; B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757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 marL="342900" lvl="2" indent="-342900"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Hierarchical Inheritance </a:t>
            </a:r>
            <a:endParaRPr lang="en-IN" sz="1800" b="1" dirty="0">
              <a:solidFill>
                <a:schemeClr val="tx1"/>
              </a:solidFill>
            </a:endParaRPr>
          </a:p>
          <a:p>
            <a:pPr>
              <a:spcBef>
                <a:spcPts val="1500"/>
              </a:spcBef>
            </a:pPr>
            <a:endParaRPr lang="en-IN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endParaRPr lang="en-IN" sz="1800" b="1" dirty="0" smtClean="0">
              <a:solidFill>
                <a:schemeClr val="tx1"/>
              </a:solidFill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63445" y="4642477"/>
            <a:ext cx="2508198" cy="779929"/>
            <a:chOff x="3833065" y="2475635"/>
            <a:chExt cx="3173506" cy="779929"/>
          </a:xfrm>
          <a:solidFill>
            <a:schemeClr val="tx2"/>
          </a:solidFill>
        </p:grpSpPr>
        <p:sp>
          <p:nvSpPr>
            <p:cNvPr id="8" name="Rounded Rectangle 7"/>
            <p:cNvSpPr/>
            <p:nvPr/>
          </p:nvSpPr>
          <p:spPr>
            <a:xfrm>
              <a:off x="3833065" y="2475635"/>
              <a:ext cx="3173506" cy="77992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33066" y="2665544"/>
              <a:ext cx="3173505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Class C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94330" y="4642477"/>
            <a:ext cx="2508198" cy="779929"/>
            <a:chOff x="3833065" y="2475635"/>
            <a:chExt cx="3173506" cy="779929"/>
          </a:xfrm>
          <a:solidFill>
            <a:schemeClr val="tx2"/>
          </a:solidFill>
        </p:grpSpPr>
        <p:sp>
          <p:nvSpPr>
            <p:cNvPr id="15" name="Rounded Rectangle 14"/>
            <p:cNvSpPr/>
            <p:nvPr/>
          </p:nvSpPr>
          <p:spPr>
            <a:xfrm>
              <a:off x="3833065" y="2475635"/>
              <a:ext cx="3173506" cy="77992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33066" y="2665544"/>
              <a:ext cx="3173505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Class B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745849" y="4642477"/>
            <a:ext cx="2508199" cy="779929"/>
            <a:chOff x="3833064" y="2475635"/>
            <a:chExt cx="3173507" cy="779929"/>
          </a:xfrm>
          <a:solidFill>
            <a:schemeClr val="tx2"/>
          </a:solidFill>
        </p:grpSpPr>
        <p:sp>
          <p:nvSpPr>
            <p:cNvPr id="24" name="Rounded Rectangle 23"/>
            <p:cNvSpPr/>
            <p:nvPr/>
          </p:nvSpPr>
          <p:spPr>
            <a:xfrm>
              <a:off x="3833064" y="2475635"/>
              <a:ext cx="3173506" cy="77992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33066" y="2665544"/>
              <a:ext cx="3173505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Class D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63445" y="2576728"/>
            <a:ext cx="2508198" cy="779929"/>
            <a:chOff x="3833065" y="2475635"/>
            <a:chExt cx="3173506" cy="779929"/>
          </a:xfrm>
          <a:solidFill>
            <a:schemeClr val="tx2"/>
          </a:solidFill>
        </p:grpSpPr>
        <p:sp>
          <p:nvSpPr>
            <p:cNvPr id="21" name="Rounded Rectangle 20"/>
            <p:cNvSpPr/>
            <p:nvPr/>
          </p:nvSpPr>
          <p:spPr>
            <a:xfrm>
              <a:off x="3833065" y="2475635"/>
              <a:ext cx="3173506" cy="77992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33066" y="2665544"/>
              <a:ext cx="3173505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Class A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7217544" y="3633949"/>
            <a:ext cx="0" cy="7901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042647" y="3536576"/>
            <a:ext cx="1721224" cy="8875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71218" y="3575052"/>
            <a:ext cx="1795511" cy="8490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61338" y="5479292"/>
            <a:ext cx="3320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Derived class of 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74597" y="5465536"/>
            <a:ext cx="3320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Derived class of A</a:t>
            </a:r>
            <a:endParaRPr lang="en-IN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352253" y="5477850"/>
            <a:ext cx="3320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Derived class of 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57159" y="2141606"/>
            <a:ext cx="3320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Base class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24725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Multilevel Inheritance</a:t>
            </a:r>
          </a:p>
          <a:p>
            <a:pPr lvl="1">
              <a:spcBef>
                <a:spcPts val="1800"/>
              </a:spcBef>
            </a:pPr>
            <a:endParaRPr lang="en-IN" sz="1800" b="1" dirty="0">
              <a:solidFill>
                <a:schemeClr val="tx1"/>
              </a:solidFill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33065" y="2233588"/>
            <a:ext cx="6669088" cy="3857747"/>
            <a:chOff x="3833065" y="2475635"/>
            <a:chExt cx="6669088" cy="3857747"/>
          </a:xfrm>
        </p:grpSpPr>
        <p:sp>
          <p:nvSpPr>
            <p:cNvPr id="4" name="Rounded Rectangle 3"/>
            <p:cNvSpPr/>
            <p:nvPr/>
          </p:nvSpPr>
          <p:spPr>
            <a:xfrm>
              <a:off x="3833065" y="2475635"/>
              <a:ext cx="3173506" cy="779929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33066" y="2665544"/>
              <a:ext cx="31735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Class A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06571" y="2677771"/>
              <a:ext cx="3320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/>
                <a:t>Base class of B</a:t>
              </a:r>
              <a:endParaRPr lang="en-IN" sz="20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06571" y="4211958"/>
              <a:ext cx="349558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/>
                <a:t>Derived class of A</a:t>
              </a:r>
            </a:p>
            <a:p>
              <a:pPr algn="ctr"/>
              <a:r>
                <a:rPr lang="en-IN" sz="2000" b="1" dirty="0"/>
                <a:t>Base class of C</a:t>
              </a:r>
            </a:p>
            <a:p>
              <a:pPr algn="ctr"/>
              <a:endParaRPr lang="en-IN" sz="20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05918" y="5933272"/>
              <a:ext cx="3495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/>
                <a:t>Derived class of B</a:t>
              </a:r>
              <a:endParaRPr lang="en-IN" sz="20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33065" y="3914472"/>
            <a:ext cx="3173506" cy="779929"/>
            <a:chOff x="3833065" y="2475635"/>
            <a:chExt cx="3173506" cy="779929"/>
          </a:xfrm>
          <a:solidFill>
            <a:schemeClr val="tx2"/>
          </a:solidFill>
        </p:grpSpPr>
        <p:sp>
          <p:nvSpPr>
            <p:cNvPr id="8" name="Rounded Rectangle 7"/>
            <p:cNvSpPr/>
            <p:nvPr/>
          </p:nvSpPr>
          <p:spPr>
            <a:xfrm>
              <a:off x="3833065" y="2475635"/>
              <a:ext cx="3173506" cy="77992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33066" y="2665544"/>
              <a:ext cx="3173505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Class B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419165" y="3200400"/>
            <a:ext cx="0" cy="5513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3832412" y="5501379"/>
            <a:ext cx="3173506" cy="779929"/>
            <a:chOff x="3833065" y="2475635"/>
            <a:chExt cx="3173506" cy="779929"/>
          </a:xfrm>
          <a:solidFill>
            <a:schemeClr val="tx2"/>
          </a:solidFill>
        </p:grpSpPr>
        <p:sp>
          <p:nvSpPr>
            <p:cNvPr id="16" name="Rounded Rectangle 15"/>
            <p:cNvSpPr/>
            <p:nvPr/>
          </p:nvSpPr>
          <p:spPr>
            <a:xfrm>
              <a:off x="3833065" y="2475635"/>
              <a:ext cx="3173506" cy="77992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33066" y="2665544"/>
              <a:ext cx="3173505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Class C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5419165" y="4854388"/>
            <a:ext cx="0" cy="5513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82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084" y="2514598"/>
            <a:ext cx="8544952" cy="2262781"/>
          </a:xfrm>
        </p:spPr>
        <p:txBody>
          <a:bodyPr/>
          <a:lstStyle/>
          <a:p>
            <a:pPr algn="r"/>
            <a:r>
              <a:rPr lang="en-IN" dirty="0" smtClean="0">
                <a:latin typeface="Poppins"/>
              </a:rPr>
              <a:t>Programming paradigm</a:t>
            </a:r>
            <a:endParaRPr lang="en-IN" dirty="0">
              <a:latin typeface="Poppi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 marL="342900" lvl="2" indent="-342900"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Hierarchical Inheritance </a:t>
            </a:r>
            <a:endParaRPr lang="en-IN" sz="1800" b="1" dirty="0">
              <a:solidFill>
                <a:schemeClr val="tx1"/>
              </a:solidFill>
            </a:endParaRPr>
          </a:p>
          <a:p>
            <a:pPr>
              <a:spcBef>
                <a:spcPts val="1500"/>
              </a:spcBef>
            </a:pPr>
            <a:endParaRPr lang="en-IN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endParaRPr lang="en-IN" sz="1800" b="1" dirty="0" smtClean="0">
              <a:solidFill>
                <a:schemeClr val="tx1"/>
              </a:solidFill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645223" y="5480546"/>
            <a:ext cx="2508198" cy="779929"/>
            <a:chOff x="3833065" y="2475635"/>
            <a:chExt cx="3173506" cy="779929"/>
          </a:xfrm>
          <a:solidFill>
            <a:schemeClr val="tx2"/>
          </a:solidFill>
        </p:grpSpPr>
        <p:sp>
          <p:nvSpPr>
            <p:cNvPr id="8" name="Rounded Rectangle 7"/>
            <p:cNvSpPr/>
            <p:nvPr/>
          </p:nvSpPr>
          <p:spPr>
            <a:xfrm>
              <a:off x="3833065" y="2475635"/>
              <a:ext cx="3173506" cy="77992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33066" y="2665544"/>
              <a:ext cx="3173505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Class C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81201" y="3885733"/>
            <a:ext cx="2508198" cy="779929"/>
            <a:chOff x="3833065" y="2475635"/>
            <a:chExt cx="3173506" cy="779929"/>
          </a:xfrm>
          <a:solidFill>
            <a:schemeClr val="tx2"/>
          </a:solidFill>
        </p:grpSpPr>
        <p:sp>
          <p:nvSpPr>
            <p:cNvPr id="15" name="Rounded Rectangle 14"/>
            <p:cNvSpPr/>
            <p:nvPr/>
          </p:nvSpPr>
          <p:spPr>
            <a:xfrm>
              <a:off x="3833065" y="2475635"/>
              <a:ext cx="3173506" cy="77992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33066" y="2665544"/>
              <a:ext cx="3173505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Class B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568973" y="3885732"/>
            <a:ext cx="2508199" cy="779929"/>
            <a:chOff x="3833064" y="2475635"/>
            <a:chExt cx="3173507" cy="779929"/>
          </a:xfrm>
          <a:solidFill>
            <a:schemeClr val="tx2"/>
          </a:solidFill>
        </p:grpSpPr>
        <p:sp>
          <p:nvSpPr>
            <p:cNvPr id="24" name="Rounded Rectangle 23"/>
            <p:cNvSpPr/>
            <p:nvPr/>
          </p:nvSpPr>
          <p:spPr>
            <a:xfrm>
              <a:off x="3833064" y="2475635"/>
              <a:ext cx="3173506" cy="77992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33066" y="2665544"/>
              <a:ext cx="3173505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>
                  <a:solidFill>
                    <a:schemeClr val="bg1"/>
                  </a:solidFill>
                </a:rPr>
                <a:t>Class D</a:t>
              </a:r>
              <a:endParaRPr lang="en-IN" sz="20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5389399" y="3263932"/>
            <a:ext cx="937118" cy="4832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522056" y="3263290"/>
            <a:ext cx="1046917" cy="495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305988" y="3131707"/>
            <a:ext cx="332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Derived class of A</a:t>
            </a:r>
          </a:p>
          <a:p>
            <a:pPr algn="ctr"/>
            <a:r>
              <a:rPr lang="en-IN" sz="2000" b="1" dirty="0" smtClean="0"/>
              <a:t>Base class of C</a:t>
            </a:r>
            <a:endParaRPr lang="en-IN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389399" y="6312749"/>
            <a:ext cx="3320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Derived class of </a:t>
            </a:r>
            <a:r>
              <a:rPr lang="en-IN" sz="2000" b="1" dirty="0" smtClean="0"/>
              <a:t>B &amp; D</a:t>
            </a:r>
            <a:endParaRPr lang="en-IN" sz="20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163020" y="1912316"/>
            <a:ext cx="3320770" cy="1215051"/>
            <a:chOff x="5557159" y="2141606"/>
            <a:chExt cx="3320770" cy="1215051"/>
          </a:xfrm>
        </p:grpSpPr>
        <p:grpSp>
          <p:nvGrpSpPr>
            <p:cNvPr id="20" name="Group 19"/>
            <p:cNvGrpSpPr/>
            <p:nvPr/>
          </p:nvGrpSpPr>
          <p:grpSpPr>
            <a:xfrm>
              <a:off x="5963445" y="2576728"/>
              <a:ext cx="2508198" cy="779929"/>
              <a:chOff x="3833065" y="2475635"/>
              <a:chExt cx="3173506" cy="779929"/>
            </a:xfrm>
            <a:solidFill>
              <a:schemeClr val="tx2"/>
            </a:solidFill>
          </p:grpSpPr>
          <p:sp>
            <p:nvSpPr>
              <p:cNvPr id="21" name="Rounded Rectangle 20"/>
              <p:cNvSpPr/>
              <p:nvPr/>
            </p:nvSpPr>
            <p:spPr>
              <a:xfrm>
                <a:off x="3833065" y="2475635"/>
                <a:ext cx="3173506" cy="779929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833066" y="2665544"/>
                <a:ext cx="3173505" cy="40011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 smtClean="0">
                    <a:solidFill>
                      <a:schemeClr val="bg1"/>
                    </a:solidFill>
                  </a:rPr>
                  <a:t>Class A</a:t>
                </a:r>
                <a:endParaRPr lang="en-IN" sz="2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557159" y="2141606"/>
              <a:ext cx="3320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 smtClean="0"/>
                <a:t>Base class of B &amp; D</a:t>
              </a:r>
              <a:endParaRPr lang="en-IN" sz="2000" b="1" dirty="0"/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287303" y="4868809"/>
            <a:ext cx="1046917" cy="495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7726646" y="4861621"/>
            <a:ext cx="937118" cy="4832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741271" y="3106450"/>
            <a:ext cx="332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/>
              <a:t>Derived class of A</a:t>
            </a:r>
          </a:p>
          <a:p>
            <a:pPr algn="ctr"/>
            <a:r>
              <a:rPr lang="en-IN" sz="2000" b="1" dirty="0" smtClean="0"/>
              <a:t>Base class of C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11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Polymorphism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One </a:t>
            </a:r>
            <a:r>
              <a:rPr lang="en-IN" sz="2000" b="1" dirty="0" smtClean="0">
                <a:solidFill>
                  <a:srgbClr val="FF0000"/>
                </a:solidFill>
              </a:rPr>
              <a:t>function</a:t>
            </a:r>
            <a:r>
              <a:rPr lang="en-IN" sz="2000" b="1" dirty="0" smtClean="0">
                <a:solidFill>
                  <a:schemeClr val="tx1"/>
                </a:solidFill>
              </a:rPr>
              <a:t> or </a:t>
            </a:r>
            <a:r>
              <a:rPr lang="en-IN" sz="2000" b="1" dirty="0" smtClean="0">
                <a:solidFill>
                  <a:srgbClr val="FF0000"/>
                </a:solidFill>
              </a:rPr>
              <a:t>operator</a:t>
            </a:r>
            <a:r>
              <a:rPr lang="en-IN" sz="2000" b="1" dirty="0" smtClean="0">
                <a:solidFill>
                  <a:schemeClr val="tx1"/>
                </a:solidFill>
              </a:rPr>
              <a:t> or any other </a:t>
            </a:r>
            <a:r>
              <a:rPr lang="en-IN" sz="2000" b="1" dirty="0" smtClean="0">
                <a:solidFill>
                  <a:srgbClr val="FF0000"/>
                </a:solidFill>
              </a:rPr>
              <a:t>symbols</a:t>
            </a:r>
            <a:r>
              <a:rPr lang="en-IN" sz="2000" b="1" dirty="0" smtClean="0">
                <a:solidFill>
                  <a:schemeClr val="tx1"/>
                </a:solidFill>
              </a:rPr>
              <a:t> can be used for </a:t>
            </a:r>
            <a:r>
              <a:rPr lang="en-IN" sz="2000" b="1" dirty="0" smtClean="0">
                <a:solidFill>
                  <a:srgbClr val="FF0000"/>
                </a:solidFill>
              </a:rPr>
              <a:t>different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use</a:t>
            </a:r>
            <a:r>
              <a:rPr lang="en-IN" sz="2000" b="1" dirty="0" smtClean="0">
                <a:solidFill>
                  <a:schemeClr val="tx1"/>
                </a:solidFill>
              </a:rPr>
              <a:t> called polymorphism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rgbClr val="FF0000"/>
                </a:solidFill>
              </a:rPr>
              <a:t>Operator overloading</a:t>
            </a:r>
          </a:p>
          <a:p>
            <a:pPr lvl="2">
              <a:spcBef>
                <a:spcPts val="1800"/>
              </a:spcBef>
            </a:pPr>
            <a:r>
              <a:rPr lang="en-IN" sz="1800" b="1" dirty="0" smtClean="0">
                <a:solidFill>
                  <a:schemeClr val="tx1"/>
                </a:solidFill>
              </a:rPr>
              <a:t>One operator is used for more than one operation is known as operator overloading</a:t>
            </a:r>
          </a:p>
          <a:p>
            <a:pPr lvl="2">
              <a:spcBef>
                <a:spcPts val="1800"/>
              </a:spcBef>
            </a:pPr>
            <a:r>
              <a:rPr lang="en-IN" sz="1800" b="1" dirty="0" smtClean="0">
                <a:solidFill>
                  <a:schemeClr val="tx1"/>
                </a:solidFill>
              </a:rPr>
              <a:t>Ex :    +    ( 4 + 6 )        “hello” + “world”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rgbClr val="FF0000"/>
                </a:solidFill>
              </a:rPr>
              <a:t>Function overloading</a:t>
            </a:r>
          </a:p>
          <a:p>
            <a:pPr lvl="2">
              <a:spcBef>
                <a:spcPts val="1800"/>
              </a:spcBef>
            </a:pPr>
            <a:r>
              <a:rPr lang="en-IN" sz="1800" b="1" dirty="0">
                <a:solidFill>
                  <a:schemeClr val="tx1"/>
                </a:solidFill>
              </a:rPr>
              <a:t>One </a:t>
            </a:r>
            <a:r>
              <a:rPr lang="en-IN" sz="1800" b="1" dirty="0" smtClean="0">
                <a:solidFill>
                  <a:schemeClr val="tx1"/>
                </a:solidFill>
              </a:rPr>
              <a:t>Function name is </a:t>
            </a:r>
            <a:r>
              <a:rPr lang="en-IN" sz="1800" b="1" dirty="0">
                <a:solidFill>
                  <a:schemeClr val="tx1"/>
                </a:solidFill>
              </a:rPr>
              <a:t>used for more than one </a:t>
            </a:r>
            <a:r>
              <a:rPr lang="en-IN" sz="1800" b="1" dirty="0" smtClean="0">
                <a:solidFill>
                  <a:schemeClr val="tx1"/>
                </a:solidFill>
              </a:rPr>
              <a:t>functions is </a:t>
            </a:r>
            <a:r>
              <a:rPr lang="en-IN" sz="1800" b="1" dirty="0">
                <a:solidFill>
                  <a:schemeClr val="tx1"/>
                </a:solidFill>
              </a:rPr>
              <a:t>known as </a:t>
            </a:r>
            <a:r>
              <a:rPr lang="en-IN" sz="1800" b="1" dirty="0" smtClean="0">
                <a:solidFill>
                  <a:schemeClr val="tx1"/>
                </a:solidFill>
              </a:rPr>
              <a:t>function overloading</a:t>
            </a:r>
            <a:endParaRPr lang="en-IN" sz="1800" b="1" dirty="0">
              <a:solidFill>
                <a:schemeClr val="tx1"/>
              </a:solidFill>
            </a:endParaRPr>
          </a:p>
          <a:p>
            <a:pPr lvl="2">
              <a:spcBef>
                <a:spcPts val="1800"/>
              </a:spcBef>
            </a:pPr>
            <a:endParaRPr lang="en-IN" sz="1800" b="1" dirty="0" smtClean="0">
              <a:solidFill>
                <a:schemeClr val="tx1"/>
              </a:solidFill>
            </a:endParaRPr>
          </a:p>
          <a:p>
            <a:pPr lvl="2">
              <a:spcBef>
                <a:spcPts val="1800"/>
              </a:spcBef>
            </a:pPr>
            <a:endParaRPr lang="en-IN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1800" b="1" dirty="0">
              <a:solidFill>
                <a:schemeClr val="tx1"/>
              </a:solidFill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72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377" y="2349314"/>
            <a:ext cx="2438400" cy="2152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668" y="4501964"/>
            <a:ext cx="3905250" cy="1047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668" y="2841532"/>
            <a:ext cx="34290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512" y="1019175"/>
            <a:ext cx="4229100" cy="100012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787942" y="1905000"/>
            <a:ext cx="2950283" cy="3124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7032064" y="767883"/>
            <a:ext cx="4472548" cy="1446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7032064" y="2595282"/>
            <a:ext cx="4472548" cy="1446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7032064" y="4303339"/>
            <a:ext cx="4472548" cy="14463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10054" y="4099113"/>
            <a:ext cx="1478562" cy="44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173748" y="3106271"/>
            <a:ext cx="1724593" cy="69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006039" y="1519238"/>
            <a:ext cx="1782577" cy="20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2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69140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Programming paradigm</a:t>
            </a:r>
          </a:p>
          <a:p>
            <a:pPr lvl="1">
              <a:spcBef>
                <a:spcPts val="1800"/>
              </a:spcBef>
            </a:pPr>
            <a:r>
              <a:rPr lang="en-IN" sz="2000" b="1" dirty="0" err="1" smtClean="0">
                <a:solidFill>
                  <a:schemeClr val="tx1"/>
                </a:solidFill>
              </a:rPr>
              <a:t>Def</a:t>
            </a:r>
            <a:r>
              <a:rPr lang="en-IN" sz="2000" b="1" dirty="0" smtClean="0">
                <a:solidFill>
                  <a:schemeClr val="tx1"/>
                </a:solidFill>
              </a:rPr>
              <a:t> : Programming paradigm are a </a:t>
            </a:r>
            <a:r>
              <a:rPr lang="en-IN" sz="2000" b="1" dirty="0" smtClean="0">
                <a:solidFill>
                  <a:srgbClr val="FF0000"/>
                </a:solidFill>
              </a:rPr>
              <a:t>way to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classify</a:t>
            </a:r>
            <a:r>
              <a:rPr lang="en-IN" sz="2000" b="1" dirty="0" smtClean="0">
                <a:solidFill>
                  <a:schemeClr val="tx1"/>
                </a:solidFill>
              </a:rPr>
              <a:t> programming languages according to the </a:t>
            </a:r>
            <a:r>
              <a:rPr lang="en-IN" sz="2000" b="1" dirty="0" smtClean="0">
                <a:solidFill>
                  <a:srgbClr val="FF0000"/>
                </a:solidFill>
              </a:rPr>
              <a:t>style</a:t>
            </a:r>
            <a:r>
              <a:rPr lang="en-IN" sz="2000" b="1" dirty="0" smtClean="0">
                <a:solidFill>
                  <a:schemeClr val="tx1"/>
                </a:solidFill>
              </a:rPr>
              <a:t> of </a:t>
            </a:r>
            <a:r>
              <a:rPr lang="en-IN" sz="2000" b="1" dirty="0" smtClean="0">
                <a:solidFill>
                  <a:srgbClr val="FF0000"/>
                </a:solidFill>
              </a:rPr>
              <a:t>computer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programming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Some paradigm gives more important to the </a:t>
            </a:r>
            <a:r>
              <a:rPr lang="en-IN" sz="2000" b="1" dirty="0" smtClean="0">
                <a:solidFill>
                  <a:srgbClr val="FF0000"/>
                </a:solidFill>
              </a:rPr>
              <a:t>procedure</a:t>
            </a:r>
            <a:r>
              <a:rPr lang="en-IN" sz="2000" b="1" dirty="0" smtClean="0">
                <a:solidFill>
                  <a:schemeClr val="tx1"/>
                </a:solidFill>
              </a:rPr>
              <a:t>, others gives more important to the data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The term paradigm used for </a:t>
            </a:r>
            <a:r>
              <a:rPr lang="en-IN" sz="2000" b="1" dirty="0" smtClean="0">
                <a:solidFill>
                  <a:srgbClr val="FF0000"/>
                </a:solidFill>
              </a:rPr>
              <a:t>reduce</a:t>
            </a:r>
            <a:r>
              <a:rPr lang="en-IN" sz="2000" b="1" dirty="0" smtClean="0">
                <a:solidFill>
                  <a:schemeClr val="tx1"/>
                </a:solidFill>
              </a:rPr>
              <a:t> the </a:t>
            </a:r>
            <a:r>
              <a:rPr lang="en-IN" sz="2000" b="1" dirty="0" smtClean="0">
                <a:solidFill>
                  <a:srgbClr val="FF0000"/>
                </a:solidFill>
              </a:rPr>
              <a:t>complexity</a:t>
            </a:r>
            <a:r>
              <a:rPr lang="en-IN" sz="2000" b="1" dirty="0" smtClean="0">
                <a:solidFill>
                  <a:schemeClr val="tx1"/>
                </a:solidFill>
              </a:rPr>
              <a:t> of the programming language</a:t>
            </a:r>
            <a:endParaRPr lang="en-IN" sz="2000" b="1" dirty="0">
              <a:solidFill>
                <a:schemeClr val="tx1"/>
              </a:solidFill>
            </a:endParaRPr>
          </a:p>
          <a:p>
            <a:pPr>
              <a:spcBef>
                <a:spcPts val="1500"/>
              </a:spcBef>
            </a:pPr>
            <a:endParaRPr lang="en-I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74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104" y="3332394"/>
            <a:ext cx="5067300" cy="2819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Procedure oriented Programming paradigm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It specifies a </a:t>
            </a:r>
            <a:r>
              <a:rPr lang="en-IN" sz="2000" b="1" dirty="0" smtClean="0">
                <a:solidFill>
                  <a:srgbClr val="FF0000"/>
                </a:solidFill>
              </a:rPr>
              <a:t>series </a:t>
            </a:r>
            <a:r>
              <a:rPr lang="en-IN" sz="2000" b="1" dirty="0" smtClean="0">
                <a:solidFill>
                  <a:schemeClr val="tx1"/>
                </a:solidFill>
              </a:rPr>
              <a:t>of </a:t>
            </a:r>
            <a:r>
              <a:rPr lang="en-IN" sz="2000" b="1" dirty="0" smtClean="0">
                <a:solidFill>
                  <a:srgbClr val="FF0000"/>
                </a:solidFill>
              </a:rPr>
              <a:t>well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structured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steps</a:t>
            </a:r>
            <a:r>
              <a:rPr lang="en-IN" sz="2000" b="1" dirty="0" smtClean="0">
                <a:solidFill>
                  <a:schemeClr val="tx1"/>
                </a:solidFill>
              </a:rPr>
              <a:t> and </a:t>
            </a:r>
            <a:r>
              <a:rPr lang="en-IN" sz="2000" b="1" dirty="0" smtClean="0">
                <a:solidFill>
                  <a:srgbClr val="FF0000"/>
                </a:solidFill>
              </a:rPr>
              <a:t>procedure </a:t>
            </a:r>
            <a:r>
              <a:rPr lang="en-IN" sz="2000" b="1" dirty="0" smtClean="0">
                <a:solidFill>
                  <a:schemeClr val="tx1"/>
                </a:solidFill>
              </a:rPr>
              <a:t>to compose a program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It contain a </a:t>
            </a:r>
            <a:r>
              <a:rPr lang="en-IN" sz="2000" b="1" dirty="0" smtClean="0">
                <a:solidFill>
                  <a:srgbClr val="FF0000"/>
                </a:solidFill>
              </a:rPr>
              <a:t>systematic</a:t>
            </a:r>
            <a:r>
              <a:rPr lang="en-IN" sz="2000" b="1" dirty="0" smtClean="0">
                <a:solidFill>
                  <a:schemeClr val="tx1"/>
                </a:solidFill>
              </a:rPr>
              <a:t> order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Also called </a:t>
            </a:r>
            <a:r>
              <a:rPr lang="en-IN" sz="2000" b="1" dirty="0" smtClean="0">
                <a:solidFill>
                  <a:srgbClr val="FF0000"/>
                </a:solidFill>
              </a:rPr>
              <a:t>top-down</a:t>
            </a:r>
            <a:r>
              <a:rPr lang="en-IN" sz="2000" b="1" dirty="0" smtClean="0">
                <a:solidFill>
                  <a:schemeClr val="tx1"/>
                </a:solidFill>
              </a:rPr>
              <a:t> language</a:t>
            </a:r>
            <a:endParaRPr lang="en-IN" sz="2000" b="1" dirty="0">
              <a:solidFill>
                <a:schemeClr val="tx1"/>
              </a:solidFill>
            </a:endParaRPr>
          </a:p>
          <a:p>
            <a:pPr>
              <a:spcBef>
                <a:spcPts val="1500"/>
              </a:spcBef>
            </a:pPr>
            <a:endParaRPr lang="en-I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7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rgbClr val="FF0000"/>
                </a:solidFill>
              </a:rPr>
              <a:t>Complex</a:t>
            </a:r>
            <a:r>
              <a:rPr lang="en-IN" sz="2000" b="1" dirty="0" smtClean="0">
                <a:solidFill>
                  <a:schemeClr val="tx1"/>
                </a:solidFill>
              </a:rPr>
              <a:t> type programming paradigm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For reduce complexity : use </a:t>
            </a:r>
            <a:r>
              <a:rPr lang="en-IN" sz="2000" b="1" dirty="0" smtClean="0">
                <a:solidFill>
                  <a:srgbClr val="FF0000"/>
                </a:solidFill>
              </a:rPr>
              <a:t>functions </a:t>
            </a:r>
            <a:r>
              <a:rPr lang="en-IN" sz="2000" b="1" dirty="0" smtClean="0">
                <a:solidFill>
                  <a:schemeClr val="tx1"/>
                </a:solidFill>
              </a:rPr>
              <a:t>and modules</a:t>
            </a:r>
          </a:p>
          <a:p>
            <a:pPr lvl="1">
              <a:spcBef>
                <a:spcPts val="1800"/>
              </a:spcBef>
            </a:pPr>
            <a:r>
              <a:rPr lang="en-IN" sz="2000" b="1" dirty="0" err="1" smtClean="0">
                <a:solidFill>
                  <a:schemeClr val="tx1"/>
                </a:solidFill>
              </a:rPr>
              <a:t>Eg</a:t>
            </a:r>
            <a:r>
              <a:rPr lang="en-IN" sz="2000" b="1" dirty="0" smtClean="0">
                <a:solidFill>
                  <a:schemeClr val="tx1"/>
                </a:solidFill>
              </a:rPr>
              <a:t> : C, Pascal, Basic, Fortran</a:t>
            </a:r>
            <a:endParaRPr lang="en-IN" sz="2000" b="1" dirty="0">
              <a:solidFill>
                <a:schemeClr val="tx1"/>
              </a:solidFill>
            </a:endParaRPr>
          </a:p>
          <a:p>
            <a:pPr>
              <a:spcBef>
                <a:spcPts val="1500"/>
              </a:spcBef>
            </a:pPr>
            <a:endParaRPr lang="en-I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19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Reason for increase the complexity</a:t>
            </a:r>
            <a:endParaRPr lang="en-I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Give important to </a:t>
            </a:r>
            <a:r>
              <a:rPr lang="en-IN" sz="2000" b="1" dirty="0" smtClean="0">
                <a:solidFill>
                  <a:srgbClr val="FF0000"/>
                </a:solidFill>
              </a:rPr>
              <a:t>procedure</a:t>
            </a:r>
            <a:r>
              <a:rPr lang="en-IN" sz="2000" b="1" dirty="0" smtClean="0">
                <a:solidFill>
                  <a:schemeClr val="tx1"/>
                </a:solidFill>
              </a:rPr>
              <a:t> than data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to </a:t>
            </a:r>
            <a:r>
              <a:rPr lang="en-IN" sz="2000" b="1" dirty="0" smtClean="0">
                <a:solidFill>
                  <a:srgbClr val="FF0000"/>
                </a:solidFill>
              </a:rPr>
              <a:t>add </a:t>
            </a:r>
            <a:r>
              <a:rPr lang="en-IN" sz="2000" b="1" dirty="0" smtClean="0">
                <a:solidFill>
                  <a:schemeClr val="tx1"/>
                </a:solidFill>
              </a:rPr>
              <a:t>a new </a:t>
            </a:r>
            <a:r>
              <a:rPr lang="en-IN" sz="2000" b="1" dirty="0" smtClean="0">
                <a:solidFill>
                  <a:srgbClr val="FF0000"/>
                </a:solidFill>
              </a:rPr>
              <a:t>data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item</a:t>
            </a:r>
            <a:r>
              <a:rPr lang="en-IN" sz="2000" b="1" dirty="0" smtClean="0">
                <a:solidFill>
                  <a:schemeClr val="tx1"/>
                </a:solidFill>
              </a:rPr>
              <a:t>,  should rewrite the program 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Create a new </a:t>
            </a:r>
            <a:r>
              <a:rPr lang="en-IN" sz="2000" b="1" dirty="0" smtClean="0">
                <a:solidFill>
                  <a:srgbClr val="FF0000"/>
                </a:solidFill>
              </a:rPr>
              <a:t>data-type</a:t>
            </a:r>
            <a:r>
              <a:rPr lang="en-IN" sz="2000" b="1" dirty="0" smtClean="0">
                <a:solidFill>
                  <a:schemeClr val="tx1"/>
                </a:solidFill>
              </a:rPr>
              <a:t> is difficult (</a:t>
            </a:r>
            <a:r>
              <a:rPr lang="en-IN" sz="1800" b="1" dirty="0" smtClean="0">
                <a:solidFill>
                  <a:schemeClr val="tx1"/>
                </a:solidFill>
              </a:rPr>
              <a:t>no user defined </a:t>
            </a:r>
            <a:r>
              <a:rPr lang="en-IN" sz="1800" b="1" dirty="0" err="1" smtClean="0">
                <a:solidFill>
                  <a:schemeClr val="tx1"/>
                </a:solidFill>
              </a:rPr>
              <a:t>datatype</a:t>
            </a:r>
            <a:r>
              <a:rPr lang="en-IN" sz="1800" b="1" dirty="0" smtClean="0">
                <a:solidFill>
                  <a:schemeClr val="tx1"/>
                </a:solidFill>
              </a:rPr>
              <a:t>)</a:t>
            </a:r>
          </a:p>
          <a:p>
            <a:pPr lvl="1">
              <a:spcBef>
                <a:spcPts val="1800"/>
              </a:spcBef>
            </a:pPr>
            <a:r>
              <a:rPr lang="en-IN" sz="1800" b="1" dirty="0" smtClean="0">
                <a:solidFill>
                  <a:schemeClr val="tx1"/>
                </a:solidFill>
              </a:rPr>
              <a:t>Data and functions are treated as </a:t>
            </a:r>
            <a:r>
              <a:rPr lang="en-IN" sz="1800" b="1" dirty="0" smtClean="0">
                <a:solidFill>
                  <a:srgbClr val="FF0000"/>
                </a:solidFill>
              </a:rPr>
              <a:t>separately</a:t>
            </a:r>
          </a:p>
          <a:p>
            <a:pPr>
              <a:spcBef>
                <a:spcPts val="1500"/>
              </a:spcBef>
            </a:pPr>
            <a:endParaRPr lang="en-IN" sz="24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54588" y="4343400"/>
            <a:ext cx="1237130" cy="726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8014446" y="4343400"/>
            <a:ext cx="1237130" cy="726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454588" y="4521805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</a:t>
            </a:r>
            <a:r>
              <a:rPr lang="en-IN" dirty="0" smtClean="0"/>
              <a:t>ata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014447" y="4545106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3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96235" y="3751729"/>
            <a:ext cx="3361765" cy="134470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oriented Programming paradigm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It eliminate the drawback of POP Paradigm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rgbClr val="FF0000"/>
                </a:solidFill>
              </a:rPr>
              <a:t>Bottom</a:t>
            </a:r>
            <a:r>
              <a:rPr lang="en-IN" sz="2000" b="1" dirty="0" smtClean="0">
                <a:solidFill>
                  <a:schemeClr val="tx1"/>
                </a:solidFill>
              </a:rPr>
              <a:t> to </a:t>
            </a:r>
            <a:r>
              <a:rPr lang="en-IN" sz="2000" b="1" dirty="0" smtClean="0">
                <a:solidFill>
                  <a:srgbClr val="FF0000"/>
                </a:solidFill>
              </a:rPr>
              <a:t>up </a:t>
            </a:r>
            <a:endParaRPr lang="en-IN" sz="2000" dirty="0">
              <a:solidFill>
                <a:srgbClr val="FF0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IN" sz="1800" b="1" dirty="0">
                <a:solidFill>
                  <a:schemeClr val="tx1"/>
                </a:solidFill>
              </a:rPr>
              <a:t>Data and functions are treated as </a:t>
            </a:r>
            <a:r>
              <a:rPr lang="en-IN" sz="1800" b="1" dirty="0" smtClean="0">
                <a:solidFill>
                  <a:schemeClr val="tx1"/>
                </a:solidFill>
              </a:rPr>
              <a:t>a </a:t>
            </a:r>
            <a:r>
              <a:rPr lang="en-IN" sz="1800" b="1" dirty="0" smtClean="0">
                <a:solidFill>
                  <a:srgbClr val="FF0000"/>
                </a:solidFill>
              </a:rPr>
              <a:t>single</a:t>
            </a:r>
            <a:r>
              <a:rPr lang="en-IN" sz="1800" b="1" dirty="0" smtClean="0">
                <a:solidFill>
                  <a:schemeClr val="tx1"/>
                </a:solidFill>
              </a:rPr>
              <a:t> </a:t>
            </a:r>
            <a:r>
              <a:rPr lang="en-IN" sz="1800" b="1" dirty="0" smtClean="0">
                <a:solidFill>
                  <a:srgbClr val="FF0000"/>
                </a:solidFill>
              </a:rPr>
              <a:t>unit</a:t>
            </a:r>
            <a:endParaRPr lang="en-IN" sz="1800" b="1" dirty="0">
              <a:solidFill>
                <a:srgbClr val="FF0000"/>
              </a:solidFill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51730" y="4007223"/>
            <a:ext cx="1237130" cy="726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5311588" y="4007223"/>
            <a:ext cx="1237130" cy="7261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751730" y="4185628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</a:t>
            </a:r>
            <a:r>
              <a:rPr lang="en-IN" dirty="0" smtClean="0"/>
              <a:t>ata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311589" y="4208929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Function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558552" y="5113587"/>
            <a:ext cx="123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10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8871" y="1290917"/>
            <a:ext cx="8915400" cy="4686065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en-I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Advantages of OOPs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rgbClr val="FF0000"/>
                </a:solidFill>
              </a:rPr>
              <a:t>Modularity</a:t>
            </a:r>
            <a:r>
              <a:rPr lang="en-IN" sz="2000" b="1" dirty="0" smtClean="0">
                <a:solidFill>
                  <a:schemeClr val="tx1"/>
                </a:solidFill>
              </a:rPr>
              <a:t> (divide Large program by module)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Allow data </a:t>
            </a:r>
            <a:r>
              <a:rPr lang="en-IN" sz="2000" b="1" dirty="0" smtClean="0">
                <a:solidFill>
                  <a:srgbClr val="FF0000"/>
                </a:solidFill>
              </a:rPr>
              <a:t>abstraction</a:t>
            </a:r>
            <a:r>
              <a:rPr lang="en-IN" sz="2000" b="1" dirty="0" smtClean="0">
                <a:solidFill>
                  <a:schemeClr val="tx1"/>
                </a:solidFill>
              </a:rPr>
              <a:t> (Hide / Protect data from user)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Good for defining abstract data-types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code </a:t>
            </a:r>
            <a:r>
              <a:rPr lang="en-IN" sz="2000" b="1" dirty="0" smtClean="0">
                <a:solidFill>
                  <a:srgbClr val="FF0000"/>
                </a:solidFill>
              </a:rPr>
              <a:t>re-usability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rgbClr val="FF0000"/>
                </a:solidFill>
              </a:rPr>
              <a:t>Real</a:t>
            </a:r>
            <a:r>
              <a:rPr lang="en-IN" sz="2000" b="1" dirty="0" smtClean="0">
                <a:solidFill>
                  <a:schemeClr val="tx1"/>
                </a:solidFill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</a:rPr>
              <a:t>world</a:t>
            </a:r>
            <a:r>
              <a:rPr lang="en-IN" sz="2000" b="1" dirty="0" smtClean="0">
                <a:solidFill>
                  <a:schemeClr val="tx1"/>
                </a:solidFill>
              </a:rPr>
              <a:t> data entities can easily created</a:t>
            </a:r>
          </a:p>
          <a:p>
            <a:pPr lvl="1">
              <a:spcBef>
                <a:spcPts val="1800"/>
              </a:spcBef>
            </a:pPr>
            <a:r>
              <a:rPr lang="en-IN" sz="2000" b="1" dirty="0" smtClean="0">
                <a:solidFill>
                  <a:schemeClr val="tx1"/>
                </a:solidFill>
              </a:rPr>
              <a:t>Support to create new </a:t>
            </a:r>
            <a:r>
              <a:rPr lang="en-IN" sz="2000" b="1" dirty="0" smtClean="0">
                <a:solidFill>
                  <a:srgbClr val="FF0000"/>
                </a:solidFill>
              </a:rPr>
              <a:t>data-types </a:t>
            </a:r>
            <a:r>
              <a:rPr lang="en-IN" sz="2000" b="1" dirty="0" smtClean="0">
                <a:solidFill>
                  <a:schemeClr val="tx1"/>
                </a:solidFill>
              </a:rPr>
              <a:t>(User </a:t>
            </a:r>
            <a:r>
              <a:rPr lang="en-IN" sz="2000" b="1" dirty="0" smtClean="0">
                <a:solidFill>
                  <a:schemeClr val="tx1"/>
                </a:solidFill>
              </a:rPr>
              <a:t>defined)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2000" b="1" dirty="0" smtClean="0">
              <a:solidFill>
                <a:schemeClr val="tx1"/>
              </a:solidFill>
            </a:endParaRPr>
          </a:p>
          <a:p>
            <a:pPr lvl="1">
              <a:spcBef>
                <a:spcPts val="1800"/>
              </a:spcBef>
            </a:pPr>
            <a:endParaRPr lang="en-IN" sz="1800" b="1" dirty="0">
              <a:solidFill>
                <a:schemeClr val="tx1"/>
              </a:solidFill>
            </a:endParaRPr>
          </a:p>
          <a:p>
            <a:pPr lvl="1">
              <a:spcBef>
                <a:spcPts val="1500"/>
              </a:spcBef>
            </a:pPr>
            <a:endParaRPr lang="en-IN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5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000000"/>
      </a:hlink>
      <a:folHlink>
        <a:srgbClr val="FFFFF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Words>754</Words>
  <Application>Microsoft Office PowerPoint</Application>
  <PresentationFormat>Widescreen</PresentationFormat>
  <Paragraphs>211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Century Gothic</vt:lpstr>
      <vt:lpstr>Poppins</vt:lpstr>
      <vt:lpstr>Symbol</vt:lpstr>
      <vt:lpstr>Wingdings 3</vt:lpstr>
      <vt:lpstr>Wisp</vt:lpstr>
      <vt:lpstr>Concepts of Object Oriented Programming</vt:lpstr>
      <vt:lpstr>PowerPoint Presentation</vt:lpstr>
      <vt:lpstr>Programming paradigm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Concepts Of 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Representation &amp; Boolean Algebra</dc:title>
  <dc:creator>Windows User</dc:creator>
  <cp:lastModifiedBy>Windows User</cp:lastModifiedBy>
  <cp:revision>199</cp:revision>
  <dcterms:created xsi:type="dcterms:W3CDTF">2020-05-15T11:23:56Z</dcterms:created>
  <dcterms:modified xsi:type="dcterms:W3CDTF">2020-10-17T08:17:04Z</dcterms:modified>
</cp:coreProperties>
</file>