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0df1c73a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0df1c73a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0df1c73a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0df1c73a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01937cef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01937cef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0da9b099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0da9b099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0df1c73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0df1c73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01937ce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01937ce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fa2f924a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fa2f924a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fa2f924a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fa2f924a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0da9b099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0da9b099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0da9b099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0da9b099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0da9b099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0da9b099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fa2f924af_0_1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fa2f924af_0_1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01937cef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01937cef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31800" y="1870350"/>
            <a:ext cx="75960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Comparative Analysis of </a:t>
            </a:r>
            <a:r>
              <a:rPr lang="en" sz="2500"/>
              <a:t>GDP Per Capita and Population</a:t>
            </a:r>
            <a:endParaRPr sz="2500"/>
          </a:p>
        </p:txBody>
      </p:sp>
      <p:sp>
        <p:nvSpPr>
          <p:cNvPr id="67" name="Google Shape;67;p13"/>
          <p:cNvSpPr txBox="1"/>
          <p:nvPr>
            <p:ph idx="1" type="subTitle"/>
          </p:nvPr>
        </p:nvSpPr>
        <p:spPr>
          <a:xfrm>
            <a:off x="3096788" y="3199505"/>
            <a:ext cx="2951400" cy="701400"/>
          </a:xfrm>
          <a:prstGeom prst="rect">
            <a:avLst/>
          </a:prstGeom>
        </p:spPr>
        <p:txBody>
          <a:bodyPr anchorCtr="0" anchor="t" bIns="91425" lIns="91425" spcFirstLastPara="1" rIns="91425" wrap="square" tIns="91425">
            <a:normAutofit fontScale="62500"/>
          </a:bodyPr>
          <a:lstStyle/>
          <a:p>
            <a:pPr indent="0" lvl="0" marL="0" rtl="0" algn="ctr">
              <a:spcBef>
                <a:spcPts val="0"/>
              </a:spcBef>
              <a:spcAft>
                <a:spcPts val="0"/>
              </a:spcAft>
              <a:buNone/>
            </a:pPr>
            <a:r>
              <a:rPr lang="en"/>
              <a:t>Elijah </a:t>
            </a:r>
            <a:r>
              <a:rPr lang="en"/>
              <a:t>Abrams</a:t>
            </a:r>
            <a:r>
              <a:rPr lang="en"/>
              <a:t>, Ridhwaan Ali, Matthew Hagarty, Evan Zhou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Bar Graph</a:t>
            </a:r>
            <a:endParaRPr/>
          </a:p>
        </p:txBody>
      </p:sp>
      <p:sp>
        <p:nvSpPr>
          <p:cNvPr id="127" name="Google Shape;127;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2"/>
          <p:cNvPicPr preferRelativeResize="0"/>
          <p:nvPr/>
        </p:nvPicPr>
        <p:blipFill>
          <a:blip r:embed="rId3">
            <a:alphaModFix/>
          </a:blip>
          <a:stretch>
            <a:fillRect/>
          </a:stretch>
        </p:blipFill>
        <p:spPr>
          <a:xfrm>
            <a:off x="0" y="1009350"/>
            <a:ext cx="9144000" cy="405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GDP VS Population Scatter Plot</a:t>
            </a:r>
            <a:endParaRPr/>
          </a:p>
        </p:txBody>
      </p:sp>
      <p:pic>
        <p:nvPicPr>
          <p:cNvPr id="134" name="Google Shape;134;p23"/>
          <p:cNvPicPr preferRelativeResize="0"/>
          <p:nvPr/>
        </p:nvPicPr>
        <p:blipFill>
          <a:blip r:embed="rId3">
            <a:alphaModFix/>
          </a:blip>
          <a:stretch>
            <a:fillRect/>
          </a:stretch>
        </p:blipFill>
        <p:spPr>
          <a:xfrm>
            <a:off x="0" y="1472767"/>
            <a:ext cx="9143999" cy="28477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GDP Per Capita VS Population Scatter Plot</a:t>
            </a:r>
            <a:endParaRPr/>
          </a:p>
        </p:txBody>
      </p:sp>
      <p:pic>
        <p:nvPicPr>
          <p:cNvPr id="140" name="Google Shape;140;p24"/>
          <p:cNvPicPr preferRelativeResize="0"/>
          <p:nvPr/>
        </p:nvPicPr>
        <p:blipFill>
          <a:blip r:embed="rId3">
            <a:alphaModFix/>
          </a:blip>
          <a:stretch>
            <a:fillRect/>
          </a:stretch>
        </p:blipFill>
        <p:spPr>
          <a:xfrm>
            <a:off x="0" y="1249550"/>
            <a:ext cx="9144000" cy="31902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6" name="Google Shape;146;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Diverse Trajectories</a:t>
            </a:r>
            <a:endParaRPr b="1"/>
          </a:p>
          <a:p>
            <a:pPr indent="-317500" lvl="1" marL="914400" rtl="0" algn="l">
              <a:spcBef>
                <a:spcPts val="0"/>
              </a:spcBef>
              <a:spcAft>
                <a:spcPts val="0"/>
              </a:spcAft>
              <a:buSzPts val="1400"/>
              <a:buChar char="○"/>
            </a:pPr>
            <a:r>
              <a:rPr lang="en"/>
              <a:t>The relationship between population and GDP per capita varies across countries.</a:t>
            </a:r>
            <a:endParaRPr/>
          </a:p>
          <a:p>
            <a:pPr indent="-342900" lvl="0" marL="457200" rtl="0" algn="l">
              <a:spcBef>
                <a:spcPts val="0"/>
              </a:spcBef>
              <a:spcAft>
                <a:spcPts val="0"/>
              </a:spcAft>
              <a:buSzPts val="1800"/>
              <a:buChar char="●"/>
            </a:pPr>
            <a:r>
              <a:rPr b="1" lang="en"/>
              <a:t>Population Impacts on GDP</a:t>
            </a:r>
            <a:endParaRPr b="1"/>
          </a:p>
          <a:p>
            <a:pPr indent="-317500" lvl="1" marL="914400" rtl="0" algn="l">
              <a:spcBef>
                <a:spcPts val="0"/>
              </a:spcBef>
              <a:spcAft>
                <a:spcPts val="0"/>
              </a:spcAft>
              <a:buSzPts val="1400"/>
              <a:buChar char="○"/>
            </a:pPr>
            <a:r>
              <a:rPr lang="en"/>
              <a:t>Population size does </a:t>
            </a:r>
            <a:r>
              <a:rPr lang="en"/>
              <a:t>exert on GDP.</a:t>
            </a:r>
            <a:endParaRPr/>
          </a:p>
          <a:p>
            <a:pPr indent="-317500" lvl="1" marL="914400" rtl="0" algn="l">
              <a:spcBef>
                <a:spcPts val="0"/>
              </a:spcBef>
              <a:spcAft>
                <a:spcPts val="0"/>
              </a:spcAft>
              <a:buSzPts val="1400"/>
              <a:buChar char="○"/>
            </a:pPr>
            <a:r>
              <a:rPr b="1" lang="en">
                <a:solidFill>
                  <a:srgbClr val="FF0000"/>
                </a:solidFill>
              </a:rPr>
              <a:t>DOES NOT</a:t>
            </a:r>
            <a:r>
              <a:rPr lang="en"/>
              <a:t> exert an influence on GDP per capita.</a:t>
            </a:r>
            <a:endParaRPr/>
          </a:p>
          <a:p>
            <a:pPr indent="-342900" lvl="0" marL="457200" rtl="0" algn="l">
              <a:spcBef>
                <a:spcPts val="0"/>
              </a:spcBef>
              <a:spcAft>
                <a:spcPts val="0"/>
              </a:spcAft>
              <a:buSzPts val="1800"/>
              <a:buChar char="●"/>
            </a:pPr>
            <a:r>
              <a:rPr b="1" lang="en"/>
              <a:t>Beyond Population</a:t>
            </a:r>
            <a:endParaRPr b="1"/>
          </a:p>
          <a:p>
            <a:pPr indent="-317500" lvl="1" marL="914400" rtl="0" algn="l">
              <a:spcBef>
                <a:spcPts val="0"/>
              </a:spcBef>
              <a:spcAft>
                <a:spcPts val="0"/>
              </a:spcAft>
              <a:buSzPts val="1400"/>
              <a:buChar char="○"/>
            </a:pPr>
            <a:r>
              <a:rPr lang="en"/>
              <a:t>Population size is not the sole determinant of economic prosperity. </a:t>
            </a:r>
            <a:endParaRPr/>
          </a:p>
          <a:p>
            <a:pPr indent="-342900" lvl="0" marL="457200" rtl="0" algn="l">
              <a:spcBef>
                <a:spcPts val="0"/>
              </a:spcBef>
              <a:spcAft>
                <a:spcPts val="0"/>
              </a:spcAft>
              <a:buSzPts val="1800"/>
              <a:buChar char="●"/>
            </a:pPr>
            <a:r>
              <a:rPr b="1" lang="en"/>
              <a:t>Small Populations, High GDP </a:t>
            </a:r>
            <a:endParaRPr b="1"/>
          </a:p>
          <a:p>
            <a:pPr indent="-317500" lvl="1" marL="914400" rtl="0" algn="l">
              <a:spcBef>
                <a:spcPts val="0"/>
              </a:spcBef>
              <a:spcAft>
                <a:spcPts val="0"/>
              </a:spcAft>
              <a:buSzPts val="1400"/>
              <a:buChar char="○"/>
            </a:pPr>
            <a:r>
              <a:rPr lang="en"/>
              <a:t>Smaller populations can achieve impressive GDP per capita figures by effectively utilizing their resources, investing in education and innovation, and creating a conducive environment for businesses.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6"/>
          <p:cNvPicPr preferRelativeResize="0"/>
          <p:nvPr/>
        </p:nvPicPr>
        <p:blipFill>
          <a:blip r:embed="rId3">
            <a:alphaModFix/>
          </a:blip>
          <a:stretch>
            <a:fillRect/>
          </a:stretch>
        </p:blipFill>
        <p:spPr>
          <a:xfrm>
            <a:off x="2319128" y="221928"/>
            <a:ext cx="6950026" cy="5031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4"/>
          <p:cNvPicPr preferRelativeResize="0"/>
          <p:nvPr/>
        </p:nvPicPr>
        <p:blipFill>
          <a:blip r:embed="rId3">
            <a:alphaModFix/>
          </a:blip>
          <a:stretch>
            <a:fillRect/>
          </a:stretch>
        </p:blipFill>
        <p:spPr>
          <a:xfrm>
            <a:off x="0" y="1676100"/>
            <a:ext cx="4572000" cy="2743200"/>
          </a:xfrm>
          <a:prstGeom prst="rect">
            <a:avLst/>
          </a:prstGeom>
          <a:noFill/>
          <a:ln>
            <a:noFill/>
          </a:ln>
        </p:spPr>
      </p:pic>
      <p:sp>
        <p:nvSpPr>
          <p:cNvPr id="73" name="Google Shape;73;p14"/>
          <p:cNvSpPr txBox="1"/>
          <p:nvPr>
            <p:ph type="title"/>
          </p:nvPr>
        </p:nvSpPr>
        <p:spPr>
          <a:xfrm>
            <a:off x="285138" y="124000"/>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6000"/>
              <a:t>Agenda</a:t>
            </a:r>
            <a:endParaRPr sz="6000"/>
          </a:p>
        </p:txBody>
      </p:sp>
      <p:sp>
        <p:nvSpPr>
          <p:cNvPr id="74" name="Google Shape;74;p14"/>
          <p:cNvSpPr txBox="1"/>
          <p:nvPr>
            <p:ph idx="2" type="body"/>
          </p:nvPr>
        </p:nvSpPr>
        <p:spPr>
          <a:xfrm>
            <a:off x="4946400" y="765675"/>
            <a:ext cx="3837000" cy="3695100"/>
          </a:xfrm>
          <a:prstGeom prst="rect">
            <a:avLst/>
          </a:prstGeom>
        </p:spPr>
        <p:txBody>
          <a:bodyPr anchorCtr="0" anchor="ctr"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AutoNum type="arabicPeriod"/>
            </a:pPr>
            <a:r>
              <a:rPr lang="en"/>
              <a:t>PROPOSAL</a:t>
            </a:r>
            <a:endParaRPr/>
          </a:p>
          <a:p>
            <a:pPr indent="-334327" lvl="0" marL="457200" rtl="0" algn="l">
              <a:lnSpc>
                <a:spcPct val="150000"/>
              </a:lnSpc>
              <a:spcBef>
                <a:spcPts val="0"/>
              </a:spcBef>
              <a:spcAft>
                <a:spcPts val="0"/>
              </a:spcAft>
              <a:buSzPct val="100000"/>
              <a:buAutoNum type="arabicPeriod"/>
            </a:pPr>
            <a:r>
              <a:rPr lang="en"/>
              <a:t>WHY GDP PER CAPITA</a:t>
            </a:r>
            <a:endParaRPr/>
          </a:p>
          <a:p>
            <a:pPr indent="-334327" lvl="0" marL="457200" rtl="0" algn="l">
              <a:lnSpc>
                <a:spcPct val="150000"/>
              </a:lnSpc>
              <a:spcBef>
                <a:spcPts val="0"/>
              </a:spcBef>
              <a:spcAft>
                <a:spcPts val="0"/>
              </a:spcAft>
              <a:buSzPct val="100000"/>
              <a:buAutoNum type="arabicPeriod"/>
            </a:pPr>
            <a:r>
              <a:rPr lang="en"/>
              <a:t>CONSTRUCTION OF WEBSITE</a:t>
            </a:r>
            <a:endParaRPr/>
          </a:p>
          <a:p>
            <a:pPr indent="-334327" lvl="0" marL="457200" rtl="0" algn="l">
              <a:lnSpc>
                <a:spcPct val="150000"/>
              </a:lnSpc>
              <a:spcBef>
                <a:spcPts val="0"/>
              </a:spcBef>
              <a:spcAft>
                <a:spcPts val="0"/>
              </a:spcAft>
              <a:buSzPct val="100000"/>
              <a:buAutoNum type="arabicPeriod"/>
            </a:pPr>
            <a:r>
              <a:rPr lang="en"/>
              <a:t>MAIN WEBSITE PAGE</a:t>
            </a:r>
            <a:endParaRPr/>
          </a:p>
          <a:p>
            <a:pPr indent="-334327" lvl="0" marL="457200" rtl="0" algn="l">
              <a:lnSpc>
                <a:spcPct val="150000"/>
              </a:lnSpc>
              <a:spcBef>
                <a:spcPts val="0"/>
              </a:spcBef>
              <a:spcAft>
                <a:spcPts val="0"/>
              </a:spcAft>
              <a:buSzPct val="100000"/>
              <a:buAutoNum type="arabicPeriod"/>
            </a:pPr>
            <a:r>
              <a:rPr lang="en"/>
              <a:t>LINE CHARTS </a:t>
            </a:r>
            <a:endParaRPr/>
          </a:p>
          <a:p>
            <a:pPr indent="-334327" lvl="0" marL="457200" rtl="0" algn="l">
              <a:lnSpc>
                <a:spcPct val="150000"/>
              </a:lnSpc>
              <a:spcBef>
                <a:spcPts val="0"/>
              </a:spcBef>
              <a:spcAft>
                <a:spcPts val="0"/>
              </a:spcAft>
              <a:buSzPct val="100000"/>
              <a:buAutoNum type="arabicPeriod"/>
            </a:pPr>
            <a:r>
              <a:rPr lang="en"/>
              <a:t>BAR GRAPHS</a:t>
            </a:r>
            <a:endParaRPr/>
          </a:p>
          <a:p>
            <a:pPr indent="-334327" lvl="0" marL="457200" rtl="0" algn="l">
              <a:lnSpc>
                <a:spcPct val="150000"/>
              </a:lnSpc>
              <a:spcBef>
                <a:spcPts val="0"/>
              </a:spcBef>
              <a:spcAft>
                <a:spcPts val="0"/>
              </a:spcAft>
              <a:buSzPct val="100000"/>
              <a:buAutoNum type="arabicPeriod"/>
            </a:pPr>
            <a:r>
              <a:rPr lang="en"/>
              <a:t>SCATTER PLOTS</a:t>
            </a:r>
            <a:endParaRPr/>
          </a:p>
          <a:p>
            <a:pPr indent="-334327" lvl="0" marL="457200" rtl="0" algn="l">
              <a:lnSpc>
                <a:spcPct val="150000"/>
              </a:lnSpc>
              <a:spcBef>
                <a:spcPts val="0"/>
              </a:spcBef>
              <a:spcAft>
                <a:spcPts val="0"/>
              </a:spcAft>
              <a:buSzPct val="100000"/>
              <a:buAutoNum type="arabicPeriod"/>
            </a:pPr>
            <a:r>
              <a:rPr lang="en"/>
              <a:t>CONCLUSION</a:t>
            </a:r>
            <a:endParaRPr/>
          </a:p>
          <a:p>
            <a:pPr indent="-334327" lvl="0" marL="457200" rtl="0" algn="l">
              <a:lnSpc>
                <a:spcPct val="150000"/>
              </a:lnSpc>
              <a:spcBef>
                <a:spcPts val="0"/>
              </a:spcBef>
              <a:spcAft>
                <a:spcPts val="0"/>
              </a:spcAft>
              <a:buSzPct val="100000"/>
              <a:buAutoNum type="arabicPeriod"/>
            </a:pPr>
            <a:r>
              <a:rPr lang="en"/>
              <a:t>LIVE DEMO</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Proposal</a:t>
            </a:r>
            <a:endParaRPr/>
          </a:p>
        </p:txBody>
      </p:sp>
      <p:sp>
        <p:nvSpPr>
          <p:cNvPr id="80" name="Google Shape;80;p15"/>
          <p:cNvSpPr txBox="1"/>
          <p:nvPr>
            <p:ph idx="1" type="body"/>
          </p:nvPr>
        </p:nvSpPr>
        <p:spPr>
          <a:xfrm>
            <a:off x="311700" y="1439150"/>
            <a:ext cx="85206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t>In a world where economic development and the well-being of populations go hand in hand, exploring the intricate relationship between GDP per capita and population data can offer compelling insights. Our proposal is to create an interactive website that seamlessly integrates drop-down menus and data filters, enabling users to delve into this captivating tale and gain a comprehensive understanding of global economic trends.</a:t>
            </a:r>
            <a:endParaRPr sz="2000"/>
          </a:p>
        </p:txBody>
      </p:sp>
      <p:pic>
        <p:nvPicPr>
          <p:cNvPr id="81" name="Google Shape;81;p15"/>
          <p:cNvPicPr preferRelativeResize="0"/>
          <p:nvPr/>
        </p:nvPicPr>
        <p:blipFill rotWithShape="1">
          <a:blip r:embed="rId3">
            <a:alphaModFix/>
          </a:blip>
          <a:srcRect b="0" l="2570" r="-2569" t="0"/>
          <a:stretch/>
        </p:blipFill>
        <p:spPr>
          <a:xfrm>
            <a:off x="6338200" y="-354573"/>
            <a:ext cx="2686200" cy="1793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GDP Per Capita</a:t>
            </a:r>
            <a:endParaRPr/>
          </a:p>
        </p:txBody>
      </p:sp>
      <p:sp>
        <p:nvSpPr>
          <p:cNvPr id="87" name="Google Shape;87;p1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Focuses on individual economic perspective</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Assesses citizens' economic well-being</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Measures living standards</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Facilitates cross-country comparisons. Accounts for population differences</a:t>
            </a:r>
            <a:endParaRPr sz="1400"/>
          </a:p>
        </p:txBody>
      </p:sp>
      <p:pic>
        <p:nvPicPr>
          <p:cNvPr id="88" name="Google Shape;88;p16"/>
          <p:cNvPicPr preferRelativeResize="0"/>
          <p:nvPr/>
        </p:nvPicPr>
        <p:blipFill>
          <a:blip r:embed="rId3">
            <a:alphaModFix/>
          </a:blip>
          <a:stretch>
            <a:fillRect/>
          </a:stretch>
        </p:blipFill>
        <p:spPr>
          <a:xfrm>
            <a:off x="3289650" y="933675"/>
            <a:ext cx="5719500" cy="381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Constructing The Website	</a:t>
            </a:r>
            <a:endParaRPr/>
          </a:p>
        </p:txBody>
      </p:sp>
      <p:sp>
        <p:nvSpPr>
          <p:cNvPr id="94" name="Google Shape;94;p17"/>
          <p:cNvSpPr txBox="1"/>
          <p:nvPr>
            <p:ph idx="1" type="body"/>
          </p:nvPr>
        </p:nvSpPr>
        <p:spPr>
          <a:xfrm>
            <a:off x="311700" y="1266325"/>
            <a:ext cx="8520600" cy="3715800"/>
          </a:xfrm>
          <a:prstGeom prst="rect">
            <a:avLst/>
          </a:prstGeom>
        </p:spPr>
        <p:txBody>
          <a:bodyPr anchorCtr="0" anchor="t" bIns="91425" lIns="91425" spcFirstLastPara="1" rIns="91425" wrap="square" tIns="91425">
            <a:normAutofit/>
          </a:bodyPr>
          <a:lstStyle/>
          <a:p>
            <a:pPr indent="-355600" lvl="0" marL="457200" rtl="0" algn="l">
              <a:lnSpc>
                <a:spcPct val="200000"/>
              </a:lnSpc>
              <a:spcBef>
                <a:spcPts val="0"/>
              </a:spcBef>
              <a:spcAft>
                <a:spcPts val="0"/>
              </a:spcAft>
              <a:buSzPts val="2000"/>
              <a:buChar char="●"/>
            </a:pPr>
            <a:r>
              <a:rPr lang="en"/>
              <a:t>Website Composition:</a:t>
            </a:r>
            <a:endParaRPr/>
          </a:p>
          <a:p>
            <a:pPr indent="-355600" lvl="1" marL="914400" rtl="0" algn="l">
              <a:lnSpc>
                <a:spcPct val="200000"/>
              </a:lnSpc>
              <a:spcBef>
                <a:spcPts val="0"/>
              </a:spcBef>
              <a:spcAft>
                <a:spcPts val="0"/>
              </a:spcAft>
              <a:buSzPts val="2000"/>
              <a:buChar char="○"/>
            </a:pPr>
            <a:r>
              <a:rPr lang="en"/>
              <a:t>HTML (HyperText Markup Language)</a:t>
            </a:r>
            <a:endParaRPr/>
          </a:p>
          <a:p>
            <a:pPr indent="-355600" lvl="1" marL="914400" rtl="0" algn="l">
              <a:lnSpc>
                <a:spcPct val="200000"/>
              </a:lnSpc>
              <a:spcBef>
                <a:spcPts val="0"/>
              </a:spcBef>
              <a:spcAft>
                <a:spcPts val="0"/>
              </a:spcAft>
              <a:buSzPts val="2000"/>
              <a:buChar char="○"/>
            </a:pPr>
            <a:r>
              <a:rPr lang="en"/>
              <a:t>JSON (JavaScript Object Notation)</a:t>
            </a:r>
            <a:endParaRPr/>
          </a:p>
          <a:p>
            <a:pPr indent="-355600" lvl="1" marL="914400" rtl="0" algn="l">
              <a:lnSpc>
                <a:spcPct val="200000"/>
              </a:lnSpc>
              <a:spcBef>
                <a:spcPts val="0"/>
              </a:spcBef>
              <a:spcAft>
                <a:spcPts val="0"/>
              </a:spcAft>
              <a:buSzPts val="2000"/>
              <a:buChar char="○"/>
            </a:pPr>
            <a:r>
              <a:rPr lang="en"/>
              <a:t>JS (JavaScript)</a:t>
            </a:r>
            <a:endParaRPr/>
          </a:p>
          <a:p>
            <a:pPr indent="-355600" lvl="1" marL="914400" rtl="0" algn="l">
              <a:lnSpc>
                <a:spcPct val="200000"/>
              </a:lnSpc>
              <a:spcBef>
                <a:spcPts val="0"/>
              </a:spcBef>
              <a:spcAft>
                <a:spcPts val="0"/>
              </a:spcAft>
              <a:buSzPts val="2000"/>
              <a:buChar char="○"/>
            </a:pPr>
            <a:r>
              <a:rPr lang="en"/>
              <a:t>PY (Python)</a:t>
            </a:r>
            <a:endParaRPr/>
          </a:p>
        </p:txBody>
      </p:sp>
      <p:pic>
        <p:nvPicPr>
          <p:cNvPr id="95" name="Google Shape;95;p17"/>
          <p:cNvPicPr preferRelativeResize="0"/>
          <p:nvPr/>
        </p:nvPicPr>
        <p:blipFill>
          <a:blip r:embed="rId3">
            <a:alphaModFix/>
          </a:blip>
          <a:stretch>
            <a:fillRect/>
          </a:stretch>
        </p:blipFill>
        <p:spPr>
          <a:xfrm>
            <a:off x="5556750" y="980377"/>
            <a:ext cx="2643100" cy="378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 End (UI)</a:t>
            </a:r>
            <a:endParaRPr/>
          </a:p>
        </p:txBody>
      </p:sp>
      <p:sp>
        <p:nvSpPr>
          <p:cNvPr id="101" name="Google Shape;101;p18"/>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17500" lvl="0" marL="457200" rtl="0" algn="l">
              <a:spcBef>
                <a:spcPts val="1200"/>
              </a:spcBef>
              <a:spcAft>
                <a:spcPts val="0"/>
              </a:spcAft>
              <a:buSzPts val="1400"/>
              <a:buChar char="●"/>
            </a:pPr>
            <a:r>
              <a:rPr lang="en"/>
              <a:t>Front-End UI: </a:t>
            </a:r>
            <a:endParaRPr/>
          </a:p>
          <a:p>
            <a:pPr indent="-304800" lvl="1" marL="914400" rtl="0" algn="l">
              <a:spcBef>
                <a:spcPts val="0"/>
              </a:spcBef>
              <a:spcAft>
                <a:spcPts val="0"/>
              </a:spcAft>
              <a:buSzPts val="1200"/>
              <a:buChar char="○"/>
            </a:pPr>
            <a:r>
              <a:rPr lang="en"/>
              <a:t>Constructed using HTML</a:t>
            </a:r>
            <a:endParaRPr/>
          </a:p>
          <a:p>
            <a:pPr indent="-304800" lvl="1" marL="914400" rtl="0" algn="l">
              <a:spcBef>
                <a:spcPts val="0"/>
              </a:spcBef>
              <a:spcAft>
                <a:spcPts val="0"/>
              </a:spcAft>
              <a:buSzPts val="1200"/>
              <a:buChar char="○"/>
            </a:pPr>
            <a:r>
              <a:rPr lang="en"/>
              <a:t>Styled using CSS</a:t>
            </a:r>
            <a:endParaRPr/>
          </a:p>
          <a:p>
            <a:pPr indent="-317500" lvl="0" marL="457200" rtl="0" algn="l">
              <a:spcBef>
                <a:spcPts val="0"/>
              </a:spcBef>
              <a:spcAft>
                <a:spcPts val="0"/>
              </a:spcAft>
              <a:buSzPts val="1400"/>
              <a:buChar char="●"/>
            </a:pPr>
            <a:r>
              <a:rPr lang="en"/>
              <a:t>Home.html: </a:t>
            </a:r>
            <a:endParaRPr/>
          </a:p>
          <a:p>
            <a:pPr indent="-304800" lvl="1" marL="914400" rtl="0" algn="l">
              <a:spcBef>
                <a:spcPts val="0"/>
              </a:spcBef>
              <a:spcAft>
                <a:spcPts val="0"/>
              </a:spcAft>
              <a:buSzPts val="1200"/>
              <a:buChar char="○"/>
            </a:pPr>
            <a:r>
              <a:rPr lang="en"/>
              <a:t>Represents a primary webpage</a:t>
            </a:r>
            <a:endParaRPr/>
          </a:p>
          <a:p>
            <a:pPr indent="-304800" lvl="1" marL="914400" rtl="0" algn="l">
              <a:spcBef>
                <a:spcPts val="0"/>
              </a:spcBef>
              <a:spcAft>
                <a:spcPts val="0"/>
              </a:spcAft>
              <a:buSzPts val="1200"/>
              <a:buChar char="○"/>
            </a:pPr>
            <a:r>
              <a:rPr lang="en"/>
              <a:t>Contains the user interface components</a:t>
            </a:r>
            <a:endParaRPr/>
          </a:p>
          <a:p>
            <a:pPr indent="-304800" lvl="1" marL="914400" rtl="0" algn="l">
              <a:spcBef>
                <a:spcPts val="0"/>
              </a:spcBef>
              <a:spcAft>
                <a:spcPts val="0"/>
              </a:spcAft>
              <a:buSzPts val="1200"/>
              <a:buChar char="○"/>
            </a:pPr>
            <a:r>
              <a:rPr lang="en"/>
              <a:t>Incorporates HTML structure and content</a:t>
            </a:r>
            <a:endParaRPr/>
          </a:p>
          <a:p>
            <a:pPr indent="-304800" lvl="1" marL="914400" rtl="0" algn="l">
              <a:spcBef>
                <a:spcPts val="0"/>
              </a:spcBef>
              <a:spcAft>
                <a:spcPts val="0"/>
              </a:spcAft>
              <a:buSzPts val="1200"/>
              <a:buChar char="○"/>
            </a:pPr>
            <a:r>
              <a:rPr lang="en"/>
              <a:t>Styled using embedded CSS</a:t>
            </a:r>
            <a:endParaRPr/>
          </a:p>
          <a:p>
            <a:pPr indent="0" lvl="0" marL="0" rtl="0" algn="l">
              <a:spcBef>
                <a:spcPts val="1200"/>
              </a:spcBef>
              <a:spcAft>
                <a:spcPts val="1200"/>
              </a:spcAft>
              <a:buNone/>
            </a:pPr>
            <a:r>
              <a:t/>
            </a:r>
            <a:endParaRPr/>
          </a:p>
        </p:txBody>
      </p:sp>
      <p:pic>
        <p:nvPicPr>
          <p:cNvPr id="102" name="Google Shape;102;p18"/>
          <p:cNvPicPr preferRelativeResize="0"/>
          <p:nvPr/>
        </p:nvPicPr>
        <p:blipFill>
          <a:blip r:embed="rId3">
            <a:alphaModFix/>
          </a:blip>
          <a:stretch>
            <a:fillRect/>
          </a:stretch>
        </p:blipFill>
        <p:spPr>
          <a:xfrm>
            <a:off x="4242625" y="1162138"/>
            <a:ext cx="4832400" cy="351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 End (Execution)</a:t>
            </a:r>
            <a:endParaRPr/>
          </a:p>
        </p:txBody>
      </p:sp>
      <p:sp>
        <p:nvSpPr>
          <p:cNvPr id="108" name="Google Shape;108;p19"/>
          <p:cNvSpPr txBox="1"/>
          <p:nvPr>
            <p:ph idx="1" type="body"/>
          </p:nvPr>
        </p:nvSpPr>
        <p:spPr>
          <a:xfrm>
            <a:off x="311700" y="1311300"/>
            <a:ext cx="3960600" cy="3179400"/>
          </a:xfrm>
          <a:prstGeom prst="rect">
            <a:avLst/>
          </a:prstGeom>
        </p:spPr>
        <p:txBody>
          <a:bodyPr anchorCtr="0" anchor="t" bIns="91425" lIns="91425" spcFirstLastPara="1" rIns="91425" wrap="square" tIns="91425">
            <a:noAutofit/>
          </a:bodyPr>
          <a:lstStyle/>
          <a:p>
            <a:pPr indent="-288925" lvl="0" marL="457200" rtl="0" algn="l">
              <a:spcBef>
                <a:spcPts val="0"/>
              </a:spcBef>
              <a:spcAft>
                <a:spcPts val="0"/>
              </a:spcAft>
              <a:buSzPts val="950"/>
              <a:buChar char="●"/>
            </a:pPr>
            <a:r>
              <a:rPr lang="en" sz="950"/>
              <a:t>Database</a:t>
            </a:r>
            <a:endParaRPr sz="950"/>
          </a:p>
          <a:p>
            <a:pPr indent="-288925" lvl="1" marL="914400" rtl="0" algn="l">
              <a:spcBef>
                <a:spcPts val="0"/>
              </a:spcBef>
              <a:spcAft>
                <a:spcPts val="0"/>
              </a:spcAft>
              <a:buSzPts val="950"/>
              <a:buChar char="○"/>
            </a:pPr>
            <a:r>
              <a:rPr lang="en" sz="950"/>
              <a:t>MongoDB</a:t>
            </a:r>
            <a:endParaRPr sz="950"/>
          </a:p>
          <a:p>
            <a:pPr indent="-288925" lvl="1" marL="914400" rtl="0" algn="l">
              <a:spcBef>
                <a:spcPts val="0"/>
              </a:spcBef>
              <a:spcAft>
                <a:spcPts val="0"/>
              </a:spcAft>
              <a:buSzPts val="950"/>
              <a:buChar char="○"/>
            </a:pPr>
            <a:r>
              <a:rPr lang="en" sz="950"/>
              <a:t>Json</a:t>
            </a:r>
            <a:endParaRPr sz="950"/>
          </a:p>
          <a:p>
            <a:pPr indent="-288925" lvl="0" marL="457200" rtl="0" algn="l">
              <a:spcBef>
                <a:spcPts val="0"/>
              </a:spcBef>
              <a:spcAft>
                <a:spcPts val="0"/>
              </a:spcAft>
              <a:buSzPts val="950"/>
              <a:buChar char="●"/>
            </a:pPr>
            <a:r>
              <a:rPr lang="en" sz="950"/>
              <a:t>Website Setup: </a:t>
            </a:r>
            <a:endParaRPr sz="950"/>
          </a:p>
          <a:p>
            <a:pPr indent="-288925" lvl="1" marL="914400" rtl="0" algn="l">
              <a:spcBef>
                <a:spcPts val="0"/>
              </a:spcBef>
              <a:spcAft>
                <a:spcPts val="0"/>
              </a:spcAft>
              <a:buSzPts val="950"/>
              <a:buChar char="○"/>
            </a:pPr>
            <a:r>
              <a:rPr lang="en" sz="950"/>
              <a:t>Built using Python Flask framework</a:t>
            </a:r>
            <a:endParaRPr sz="950"/>
          </a:p>
          <a:p>
            <a:pPr indent="-288925" lvl="1" marL="914400" rtl="0" algn="l">
              <a:spcBef>
                <a:spcPts val="0"/>
              </a:spcBef>
              <a:spcAft>
                <a:spcPts val="0"/>
              </a:spcAft>
              <a:buSzPts val="950"/>
              <a:buChar char="○"/>
            </a:pPr>
            <a:r>
              <a:rPr lang="en" sz="950"/>
              <a:t>Hosted on local port 8000.</a:t>
            </a:r>
            <a:endParaRPr sz="950"/>
          </a:p>
          <a:p>
            <a:pPr indent="-288925" lvl="0" marL="457200" rtl="0" algn="l">
              <a:spcBef>
                <a:spcPts val="0"/>
              </a:spcBef>
              <a:spcAft>
                <a:spcPts val="0"/>
              </a:spcAft>
              <a:buSzPts val="950"/>
              <a:buChar char="●"/>
            </a:pPr>
            <a:r>
              <a:rPr lang="en" sz="950"/>
              <a:t>App.py: </a:t>
            </a:r>
            <a:endParaRPr sz="950"/>
          </a:p>
          <a:p>
            <a:pPr indent="-288925" lvl="1" marL="914400" rtl="0" algn="l">
              <a:spcBef>
                <a:spcPts val="0"/>
              </a:spcBef>
              <a:spcAft>
                <a:spcPts val="0"/>
              </a:spcAft>
              <a:buSzPts val="950"/>
              <a:buChar char="○"/>
            </a:pPr>
            <a:r>
              <a:rPr lang="en" sz="950"/>
              <a:t>Central Python script</a:t>
            </a:r>
            <a:endParaRPr sz="950"/>
          </a:p>
          <a:p>
            <a:pPr indent="-288925" lvl="1" marL="914400" rtl="0" algn="l">
              <a:spcBef>
                <a:spcPts val="0"/>
              </a:spcBef>
              <a:spcAft>
                <a:spcPts val="0"/>
              </a:spcAft>
              <a:buSzPts val="950"/>
              <a:buChar char="○"/>
            </a:pPr>
            <a:r>
              <a:rPr lang="en" sz="950"/>
              <a:t>Links various HTML files</a:t>
            </a:r>
            <a:endParaRPr sz="950"/>
          </a:p>
          <a:p>
            <a:pPr indent="-288925" lvl="0" marL="457200" rtl="0" algn="l">
              <a:spcBef>
                <a:spcPts val="0"/>
              </a:spcBef>
              <a:spcAft>
                <a:spcPts val="0"/>
              </a:spcAft>
              <a:buSzPts val="950"/>
              <a:buChar char="●"/>
            </a:pPr>
            <a:r>
              <a:rPr lang="en" sz="950"/>
              <a:t>HTML Files: </a:t>
            </a:r>
            <a:endParaRPr sz="950"/>
          </a:p>
          <a:p>
            <a:pPr indent="-288925" lvl="1" marL="914400" rtl="0" algn="l">
              <a:spcBef>
                <a:spcPts val="0"/>
              </a:spcBef>
              <a:spcAft>
                <a:spcPts val="0"/>
              </a:spcAft>
              <a:buSzPts val="950"/>
              <a:buChar char="○"/>
            </a:pPr>
            <a:r>
              <a:rPr lang="en" sz="950"/>
              <a:t>Multiple HTML files used </a:t>
            </a:r>
            <a:endParaRPr sz="950"/>
          </a:p>
          <a:p>
            <a:pPr indent="-288925" lvl="1" marL="914400" rtl="0" algn="l">
              <a:spcBef>
                <a:spcPts val="0"/>
              </a:spcBef>
              <a:spcAft>
                <a:spcPts val="0"/>
              </a:spcAft>
              <a:buSzPts val="950"/>
              <a:buChar char="○"/>
            </a:pPr>
            <a:r>
              <a:rPr lang="en" sz="950"/>
              <a:t>Each HTML file has its own associated Python code</a:t>
            </a:r>
            <a:endParaRPr sz="950"/>
          </a:p>
          <a:p>
            <a:pPr indent="-288925" lvl="1" marL="914400" rtl="0" algn="l">
              <a:spcBef>
                <a:spcPts val="0"/>
              </a:spcBef>
              <a:spcAft>
                <a:spcPts val="0"/>
              </a:spcAft>
              <a:buSzPts val="950"/>
              <a:buChar char="○"/>
            </a:pPr>
            <a:r>
              <a:rPr lang="en" sz="950"/>
              <a:t>Facilitates connection with app.py</a:t>
            </a:r>
            <a:endParaRPr sz="950"/>
          </a:p>
          <a:p>
            <a:pPr indent="-288925" lvl="1" marL="914400" rtl="0" algn="l">
              <a:spcBef>
                <a:spcPts val="0"/>
              </a:spcBef>
              <a:spcAft>
                <a:spcPts val="0"/>
              </a:spcAft>
              <a:buSzPts val="950"/>
              <a:buChar char="○"/>
            </a:pPr>
            <a:r>
              <a:rPr lang="en" sz="950"/>
              <a:t>Enables interaction with the local port</a:t>
            </a:r>
            <a:endParaRPr sz="950"/>
          </a:p>
          <a:p>
            <a:pPr indent="-288925" lvl="0" marL="457200" rtl="0" algn="l">
              <a:spcBef>
                <a:spcPts val="0"/>
              </a:spcBef>
              <a:spcAft>
                <a:spcPts val="0"/>
              </a:spcAft>
              <a:buSzPts val="950"/>
              <a:buChar char="●"/>
            </a:pPr>
            <a:r>
              <a:rPr lang="en" sz="950"/>
              <a:t>Database Implementation: </a:t>
            </a:r>
            <a:endParaRPr sz="950"/>
          </a:p>
          <a:p>
            <a:pPr indent="-288925" lvl="1" marL="914400" rtl="0" algn="l">
              <a:spcBef>
                <a:spcPts val="0"/>
              </a:spcBef>
              <a:spcAft>
                <a:spcPts val="0"/>
              </a:spcAft>
              <a:buSzPts val="950"/>
              <a:buChar char="○"/>
            </a:pPr>
            <a:r>
              <a:rPr lang="en" sz="950"/>
              <a:t>Utilizing JSON format </a:t>
            </a:r>
            <a:endParaRPr sz="950"/>
          </a:p>
          <a:p>
            <a:pPr indent="-288925" lvl="1" marL="914400" rtl="0" algn="l">
              <a:spcBef>
                <a:spcPts val="0"/>
              </a:spcBef>
              <a:spcAft>
                <a:spcPts val="0"/>
              </a:spcAft>
              <a:buSzPts val="950"/>
              <a:buChar char="○"/>
            </a:pPr>
            <a:r>
              <a:rPr lang="en" sz="950"/>
              <a:t>Accessed through JavaScript</a:t>
            </a:r>
            <a:endParaRPr sz="950"/>
          </a:p>
          <a:p>
            <a:pPr indent="-288925" lvl="0" marL="457200" rtl="0" algn="l">
              <a:spcBef>
                <a:spcPts val="0"/>
              </a:spcBef>
              <a:spcAft>
                <a:spcPts val="0"/>
              </a:spcAft>
              <a:buSzPts val="950"/>
              <a:buChar char="●"/>
            </a:pPr>
            <a:r>
              <a:rPr lang="en" sz="950"/>
              <a:t>JavaScript Usage: </a:t>
            </a:r>
            <a:endParaRPr sz="950"/>
          </a:p>
          <a:p>
            <a:pPr indent="-288925" lvl="1" marL="914400" rtl="0" algn="l">
              <a:spcBef>
                <a:spcPts val="0"/>
              </a:spcBef>
              <a:spcAft>
                <a:spcPts val="0"/>
              </a:spcAft>
              <a:buSzPts val="950"/>
              <a:buChar char="○"/>
            </a:pPr>
            <a:r>
              <a:rPr lang="en" sz="950"/>
              <a:t>Incorporating JavaScript for multiple functionalities</a:t>
            </a:r>
            <a:endParaRPr sz="950"/>
          </a:p>
          <a:p>
            <a:pPr indent="-288925" lvl="1" marL="914400" rtl="0" algn="l">
              <a:spcBef>
                <a:spcPts val="0"/>
              </a:spcBef>
              <a:spcAft>
                <a:spcPts val="0"/>
              </a:spcAft>
              <a:buSzPts val="950"/>
              <a:buChar char="○"/>
            </a:pPr>
            <a:r>
              <a:rPr lang="en" sz="950"/>
              <a:t>Importing JSON database. Used for plotting data.</a:t>
            </a:r>
            <a:endParaRPr sz="950"/>
          </a:p>
          <a:p>
            <a:pPr indent="0" lvl="0" marL="0" rtl="0" algn="l">
              <a:spcBef>
                <a:spcPts val="1200"/>
              </a:spcBef>
              <a:spcAft>
                <a:spcPts val="1200"/>
              </a:spcAft>
              <a:buNone/>
            </a:pPr>
            <a:r>
              <a:t/>
            </a:r>
            <a:endParaRPr sz="950"/>
          </a:p>
        </p:txBody>
      </p:sp>
      <p:pic>
        <p:nvPicPr>
          <p:cNvPr id="109" name="Google Shape;109;p19"/>
          <p:cNvPicPr preferRelativeResize="0"/>
          <p:nvPr/>
        </p:nvPicPr>
        <p:blipFill>
          <a:blip r:embed="rId3">
            <a:alphaModFix/>
          </a:blip>
          <a:stretch>
            <a:fillRect/>
          </a:stretch>
        </p:blipFill>
        <p:spPr>
          <a:xfrm>
            <a:off x="4572000" y="1311300"/>
            <a:ext cx="4083385" cy="317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nvSpPr>
        <p:spPr>
          <a:xfrm>
            <a:off x="400175" y="2226750"/>
            <a:ext cx="2833500" cy="6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latin typeface="PT Sans Narrow"/>
                <a:ea typeface="PT Sans Narrow"/>
                <a:cs typeface="PT Sans Narrow"/>
                <a:sym typeface="PT Sans Narrow"/>
              </a:rPr>
              <a:t>Website Home Page</a:t>
            </a:r>
            <a:endParaRPr b="1" sz="24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115" name="Google Shape;115;p20"/>
          <p:cNvPicPr preferRelativeResize="0"/>
          <p:nvPr/>
        </p:nvPicPr>
        <p:blipFill>
          <a:blip r:embed="rId3">
            <a:alphaModFix/>
          </a:blip>
          <a:stretch>
            <a:fillRect/>
          </a:stretch>
        </p:blipFill>
        <p:spPr>
          <a:xfrm>
            <a:off x="2890700" y="76200"/>
            <a:ext cx="6253299" cy="499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Line Charts</a:t>
            </a:r>
            <a:endParaRPr/>
          </a:p>
        </p:txBody>
      </p:sp>
      <p:pic>
        <p:nvPicPr>
          <p:cNvPr id="121" name="Google Shape;121;p21"/>
          <p:cNvPicPr preferRelativeResize="0"/>
          <p:nvPr/>
        </p:nvPicPr>
        <p:blipFill>
          <a:blip r:embed="rId3">
            <a:alphaModFix/>
          </a:blip>
          <a:stretch>
            <a:fillRect/>
          </a:stretch>
        </p:blipFill>
        <p:spPr>
          <a:xfrm>
            <a:off x="0" y="1461867"/>
            <a:ext cx="9144001" cy="29274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