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9" r:id="rId4"/>
    <p:sldId id="263" r:id="rId5"/>
    <p:sldId id="264" r:id="rId6"/>
    <p:sldId id="258" r:id="rId7"/>
    <p:sldId id="265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95" d="100"/>
          <a:sy n="95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AAE23-F53C-4DB2-802C-CF2FAC08455C}" type="datetimeFigureOut">
              <a:rPr lang="en-CA" smtClean="0"/>
              <a:t>2019-04-04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3E59F-EA24-4415-9631-FBF6BE09D9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4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2EA4-F905-446D-B79D-1727A06E4F4E}" type="datetime1">
              <a:rPr lang="en-US" smtClean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315A-3867-453E-9A9F-6468B905E4F4}" type="datetime1">
              <a:rPr lang="en-US" smtClean="0"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F818-43AC-4172-A5BE-C056D9B25634}" type="datetime1">
              <a:rPr lang="en-US" smtClean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93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6942A-4559-4434-8793-6A6EC1C02651}" type="datetime1">
              <a:rPr lang="en-US" smtClean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36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42B0-D634-4585-9813-8DD5489C3D02}" type="datetime1">
              <a:rPr lang="en-US" smtClean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79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A64B-A9CB-47CB-86F6-E4FA4D50957F}" type="datetime1">
              <a:rPr lang="en-US" smtClean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37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B7C2-89C2-4E6B-8CE3-6E1CE907FB2B}" type="datetime1">
              <a:rPr lang="en-US" smtClean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66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3B1CC-1429-4CCA-8DDA-DC9BAF052D58}" type="datetime1">
              <a:rPr lang="en-US" smtClean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67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E6EB-F6B9-4989-8E52-958C6299FB35}" type="datetime1">
              <a:rPr lang="en-US" smtClean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68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3ABC-C066-4B26-A0C7-C782AE10EDF8}" type="datetime1">
              <a:rPr lang="en-US" smtClean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21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12BE-81DE-4096-AAB9-39C6861CFE39}" type="datetime1">
              <a:rPr lang="en-US" smtClean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3B30-9D40-4106-A561-33EDBFF7B35A}" type="datetime1">
              <a:rPr lang="en-US" smtClean="0"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4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C645-2DDC-4908-8964-DDA8375680F6}" type="datetime1">
              <a:rPr lang="en-US" smtClean="0"/>
              <a:t>4/4/19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3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8F46-4124-405D-9A1F-30ED3CF2F03A}" type="datetime1">
              <a:rPr lang="en-US" smtClean="0"/>
              <a:t>4/4/19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5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0E86-2E94-4579-B298-1F26657C56F9}" type="datetime1">
              <a:rPr lang="en-US" smtClean="0"/>
              <a:t>4/4/19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3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EE3E-D0BF-41F7-9CC8-BC8CBEF101D4}" type="datetime1">
              <a:rPr lang="en-US" smtClean="0"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A829-2EB0-4AC0-981A-FFA6E05EA0CD}" type="datetime1">
              <a:rPr lang="en-US" smtClean="0"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4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CDE6C9-E786-42F8-B0AD-5AB1D8090A2D}" type="datetime1">
              <a:rPr lang="en-US" smtClean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7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jpe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994E20E4-3E15-4026-B2BA-F647C17F5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65" y="896440"/>
            <a:ext cx="5909532" cy="27809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359F19D-4648-47C9-9975-0CD839ABEBA7}"/>
              </a:ext>
            </a:extLst>
          </p:cNvPr>
          <p:cNvSpPr txBox="1"/>
          <p:nvPr/>
        </p:nvSpPr>
        <p:spPr>
          <a:xfrm>
            <a:off x="1852132" y="4175987"/>
            <a:ext cx="6344127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Rehan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Theiveehathasan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Edwin Do, Timothy Chen, Brian 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Kibazohi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Ridhwan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Chowdhury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2XB3 – L02- Group 13 </a:t>
            </a:r>
          </a:p>
        </p:txBody>
      </p:sp>
    </p:spTree>
    <p:extLst>
      <p:ext uri="{BB962C8B-B14F-4D97-AF65-F5344CB8AC3E}">
        <p14:creationId xmlns:p14="http://schemas.microsoft.com/office/powerpoint/2010/main" val="1083859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240DE2-765C-4EED-949B-E5E3D6B6A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AC978CE4-F1AA-42EC-BA3D-5542AFE0D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260BF53F-5738-47D5-9A23-FD9BFBA09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23664FF2-5FE8-4470-B930-0441ADB64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69900171-AF58-4928-8438-77B77CB69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50BA263F-2493-4307-B833-A4B930E4A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ECDCDF00-BBE2-420D-A267-1D55E7A77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26F2B97-2843-42A7-BA5A-E40FAB219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5636FF5-ADCF-4A5E-814F-A701BEE5D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69616" y="-4763"/>
            <a:ext cx="5014912" cy="6862763"/>
            <a:chOff x="2928938" y="-4763"/>
            <a:chExt cx="5014912" cy="6862763"/>
          </a:xfrm>
        </p:grpSpPr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2179932C-521D-4BDB-BFBE-994FB4510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DD8E18F6-2CB8-454C-9294-FA96C0019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E8E6467F-E19D-45FE-B5BD-603B0243B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B9B9071-8125-40B1-A90C-7D264A44F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A6D480D3-BE22-4DC3-A413-CB23F1199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08EEF6C2-5576-4EA3-90C4-DC3BDC431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63" name="Freeform 44">
            <a:extLst>
              <a:ext uri="{FF2B5EF4-FFF2-40B4-BE49-F238E27FC236}">
                <a16:creationId xmlns:a16="http://schemas.microsoft.com/office/drawing/2014/main" id="{C5EA58EE-1332-4FC7-94C2-CA70E1D92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-15835"/>
            <a:ext cx="6629183" cy="6881482"/>
          </a:xfrm>
          <a:custGeom>
            <a:avLst/>
            <a:gdLst>
              <a:gd name="connsiteX0" fmla="*/ 0 w 6629183"/>
              <a:gd name="connsiteY0" fmla="*/ 0 h 6881482"/>
              <a:gd name="connsiteX1" fmla="*/ 4715716 w 6629183"/>
              <a:gd name="connsiteY1" fmla="*/ 7368 h 6881482"/>
              <a:gd name="connsiteX2" fmla="*/ 4072249 w 6629183"/>
              <a:gd name="connsiteY2" fmla="*/ 2572768 h 6881482"/>
              <a:gd name="connsiteX3" fmla="*/ 6629183 w 6629183"/>
              <a:gd name="connsiteY3" fmla="*/ 6873835 h 6881482"/>
              <a:gd name="connsiteX4" fmla="*/ 0 w 6629183"/>
              <a:gd name="connsiteY4" fmla="*/ 6881482 h 688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9183" h="6881482">
                <a:moveTo>
                  <a:pt x="0" y="0"/>
                </a:moveTo>
                <a:lnTo>
                  <a:pt x="4715716" y="7368"/>
                </a:lnTo>
                <a:lnTo>
                  <a:pt x="4072249" y="2572768"/>
                </a:lnTo>
                <a:lnTo>
                  <a:pt x="6629183" y="6873835"/>
                </a:lnTo>
                <a:lnTo>
                  <a:pt x="0" y="6881482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CB8A5-1302-4531-90E1-676D6B21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042" y="994194"/>
            <a:ext cx="3189173" cy="675435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Motivation &amp; Objective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3C5F5E-0EB4-4498-9146-021F9B8AA8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62" r="23472" b="2"/>
          <a:stretch/>
        </p:blipFill>
        <p:spPr>
          <a:xfrm>
            <a:off x="8532598" y="10"/>
            <a:ext cx="3659403" cy="4602992"/>
          </a:xfrm>
          <a:custGeom>
            <a:avLst/>
            <a:gdLst>
              <a:gd name="connsiteX0" fmla="*/ 929360 w 3659403"/>
              <a:gd name="connsiteY0" fmla="*/ 0 h 4603002"/>
              <a:gd name="connsiteX1" fmla="*/ 3659403 w 3659403"/>
              <a:gd name="connsiteY1" fmla="*/ 0 h 4603002"/>
              <a:gd name="connsiteX2" fmla="*/ 3659403 w 3659403"/>
              <a:gd name="connsiteY2" fmla="*/ 4603002 h 4603002"/>
              <a:gd name="connsiteX3" fmla="*/ 0 w 3659403"/>
              <a:gd name="connsiteY3" fmla="*/ 3678455 h 460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9403" h="4603002">
                <a:moveTo>
                  <a:pt x="929360" y="0"/>
                </a:moveTo>
                <a:lnTo>
                  <a:pt x="3659403" y="0"/>
                </a:lnTo>
                <a:lnTo>
                  <a:pt x="3659403" y="4603002"/>
                </a:lnTo>
                <a:lnTo>
                  <a:pt x="0" y="3678455"/>
                </a:ln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A651AA-FD83-4E9E-B997-60E883E879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92" r="27345" b="2"/>
          <a:stretch/>
        </p:blipFill>
        <p:spPr>
          <a:xfrm>
            <a:off x="5082886" y="1"/>
            <a:ext cx="4379070" cy="3678455"/>
          </a:xfrm>
          <a:custGeom>
            <a:avLst/>
            <a:gdLst>
              <a:gd name="connsiteX0" fmla="*/ 709159 w 4379070"/>
              <a:gd name="connsiteY0" fmla="*/ 0 h 3678455"/>
              <a:gd name="connsiteX1" fmla="*/ 4379070 w 4379070"/>
              <a:gd name="connsiteY1" fmla="*/ 0 h 3678455"/>
              <a:gd name="connsiteX2" fmla="*/ 3449710 w 4379070"/>
              <a:gd name="connsiteY2" fmla="*/ 3678455 h 3678455"/>
              <a:gd name="connsiteX3" fmla="*/ 0 w 4379070"/>
              <a:gd name="connsiteY3" fmla="*/ 2806887 h 367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9070" h="3678455">
                <a:moveTo>
                  <a:pt x="709159" y="0"/>
                </a:moveTo>
                <a:lnTo>
                  <a:pt x="4379070" y="0"/>
                </a:lnTo>
                <a:lnTo>
                  <a:pt x="3449710" y="3678455"/>
                </a:lnTo>
                <a:lnTo>
                  <a:pt x="0" y="2806887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D7D56C-40F1-4393-B44C-969111C86A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1" r="190" b="-2"/>
          <a:stretch/>
        </p:blipFill>
        <p:spPr>
          <a:xfrm>
            <a:off x="5080788" y="2806888"/>
            <a:ext cx="7111213" cy="4051112"/>
          </a:xfrm>
          <a:custGeom>
            <a:avLst/>
            <a:gdLst>
              <a:gd name="connsiteX0" fmla="*/ 2098 w 7111213"/>
              <a:gd name="connsiteY0" fmla="*/ 0 h 4051112"/>
              <a:gd name="connsiteX1" fmla="*/ 7111213 w 7111213"/>
              <a:gd name="connsiteY1" fmla="*/ 1796115 h 4051112"/>
              <a:gd name="connsiteX2" fmla="*/ 7111213 w 7111213"/>
              <a:gd name="connsiteY2" fmla="*/ 4051112 h 4051112"/>
              <a:gd name="connsiteX3" fmla="*/ 4355968 w 7111213"/>
              <a:gd name="connsiteY3" fmla="*/ 4051112 h 4051112"/>
              <a:gd name="connsiteX4" fmla="*/ 0 w 7111213"/>
              <a:gd name="connsiteY4" fmla="*/ 8302 h 405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1213" h="4051112">
                <a:moveTo>
                  <a:pt x="2098" y="0"/>
                </a:moveTo>
                <a:lnTo>
                  <a:pt x="7111213" y="1796115"/>
                </a:lnTo>
                <a:lnTo>
                  <a:pt x="7111213" y="4051112"/>
                </a:lnTo>
                <a:lnTo>
                  <a:pt x="4355968" y="4051112"/>
                </a:lnTo>
                <a:lnTo>
                  <a:pt x="0" y="8302"/>
                </a:lnTo>
                <a:close/>
              </a:path>
            </a:pathLst>
          </a:cu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E39B86E-E3C5-45D8-BD80-0A885A71C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20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788" y="2806887"/>
            <a:ext cx="7111213" cy="17961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FCCD8E-DB1F-4E21-911A-8DE93D7CB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stCxn id="23" idx="0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532599" y="0"/>
            <a:ext cx="929359" cy="36784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5EE207-B0D3-42D6-A557-936104F6BDA8}"/>
              </a:ext>
            </a:extLst>
          </p:cNvPr>
          <p:cNvSpPr txBox="1"/>
          <p:nvPr/>
        </p:nvSpPr>
        <p:spPr>
          <a:xfrm>
            <a:off x="565216" y="1965904"/>
            <a:ext cx="4047310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Reduce the inconvenience factor from coming up with grocery list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Auto-generate grocery list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Budget -friendly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Make healthy eating more accessible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Vegetarian friendly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Quick and easy to use</a:t>
            </a:r>
          </a:p>
        </p:txBody>
      </p:sp>
    </p:spTree>
    <p:extLst>
      <p:ext uri="{BB962C8B-B14F-4D97-AF65-F5344CB8AC3E}">
        <p14:creationId xmlns:p14="http://schemas.microsoft.com/office/powerpoint/2010/main" val="161052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6884-E18C-45CA-8362-4DA4313C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785" y="279468"/>
            <a:ext cx="4810980" cy="66821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Scope</a:t>
            </a:r>
            <a:endParaRPr lang="en-CA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5F341B3-B905-428E-884B-B0AD825DE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405" y="1308398"/>
            <a:ext cx="3018530" cy="20123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73F9FB5-F71C-4C36-A89E-EADD900A4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405" y="3614262"/>
            <a:ext cx="3018530" cy="19353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A7039419-303D-42D4-8723-680385F5378A}"/>
              </a:ext>
            </a:extLst>
          </p:cNvPr>
          <p:cNvGrpSpPr/>
          <p:nvPr/>
        </p:nvGrpSpPr>
        <p:grpSpPr>
          <a:xfrm>
            <a:off x="9671777" y="2286196"/>
            <a:ext cx="2165157" cy="2911160"/>
            <a:chOff x="9844747" y="2276458"/>
            <a:chExt cx="2165157" cy="291116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499B408-8357-4C9E-B875-D4C58630A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07218">
              <a:off x="9844747" y="2276458"/>
              <a:ext cx="2165157" cy="291116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18AC59E-B222-437D-88B1-2D6DCCDAD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30023">
              <a:off x="10258495" y="2286774"/>
              <a:ext cx="1597500" cy="54833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BC148DE9-E244-48B4-9837-0F5A8E70CD3E}"/>
              </a:ext>
            </a:extLst>
          </p:cNvPr>
          <p:cNvSpPr/>
          <p:nvPr/>
        </p:nvSpPr>
        <p:spPr>
          <a:xfrm>
            <a:off x="8193105" y="2616768"/>
            <a:ext cx="1190625" cy="514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811092-FC42-46F1-8AA6-2D6E130DAB70}"/>
              </a:ext>
            </a:extLst>
          </p:cNvPr>
          <p:cNvSpPr txBox="1"/>
          <p:nvPr/>
        </p:nvSpPr>
        <p:spPr>
          <a:xfrm>
            <a:off x="4770045" y="1736315"/>
            <a:ext cx="32573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People who are vegetarian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People who want to start trying a vegetarian diet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Anyone who is too lazy to think of grocery items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0BC592-770F-4283-9224-6CD851A1BEBB}"/>
              </a:ext>
            </a:extLst>
          </p:cNvPr>
          <p:cNvSpPr txBox="1"/>
          <p:nvPr/>
        </p:nvSpPr>
        <p:spPr>
          <a:xfrm>
            <a:off x="4931752" y="3905243"/>
            <a:ext cx="3095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Anyone who lives in Canada and has access to a wholesale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Prices may vary slightly but can provide a good estimation 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D1203-6EF1-40C3-B84B-BAE355C53E46}"/>
              </a:ext>
            </a:extLst>
          </p:cNvPr>
          <p:cNvSpPr txBox="1"/>
          <p:nvPr/>
        </p:nvSpPr>
        <p:spPr>
          <a:xfrm>
            <a:off x="4795595" y="1145717"/>
            <a:ext cx="2865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Who will it benefit?</a:t>
            </a:r>
            <a:endParaRPr lang="en-CA" sz="2000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3AB5D2-7153-4434-A6E8-B473D7948CA6}"/>
              </a:ext>
            </a:extLst>
          </p:cNvPr>
          <p:cNvSpPr txBox="1"/>
          <p:nvPr/>
        </p:nvSpPr>
        <p:spPr>
          <a:xfrm>
            <a:off x="4513951" y="3307099"/>
            <a:ext cx="3954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How many people can use it?</a:t>
            </a:r>
            <a:endParaRPr lang="en-CA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5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6884-E18C-45CA-8362-4DA4313C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785" y="279468"/>
            <a:ext cx="4810980" cy="6682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Open Dataset</a:t>
            </a:r>
            <a:endParaRPr lang="en-CA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811092-FC42-46F1-8AA6-2D6E130DAB70}"/>
              </a:ext>
            </a:extLst>
          </p:cNvPr>
          <p:cNvSpPr txBox="1"/>
          <p:nvPr/>
        </p:nvSpPr>
        <p:spPr>
          <a:xfrm>
            <a:off x="1284932" y="1590715"/>
            <a:ext cx="3257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Provide a high and low price range for each individual food item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0BC592-770F-4283-9224-6CD851A1BEBB}"/>
              </a:ext>
            </a:extLst>
          </p:cNvPr>
          <p:cNvSpPr txBox="1"/>
          <p:nvPr/>
        </p:nvSpPr>
        <p:spPr>
          <a:xfrm>
            <a:off x="8620213" y="1770150"/>
            <a:ext cx="309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data is updated weekly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D1203-6EF1-40C3-B84B-BAE355C53E46}"/>
              </a:ext>
            </a:extLst>
          </p:cNvPr>
          <p:cNvSpPr txBox="1"/>
          <p:nvPr/>
        </p:nvSpPr>
        <p:spPr>
          <a:xfrm>
            <a:off x="1067652" y="930205"/>
            <a:ext cx="4664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Why this dataset?</a:t>
            </a:r>
            <a:endParaRPr lang="en-CA" sz="2400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3AB5D2-7153-4434-A6E8-B473D7948CA6}"/>
              </a:ext>
            </a:extLst>
          </p:cNvPr>
          <p:cNvSpPr txBox="1"/>
          <p:nvPr/>
        </p:nvSpPr>
        <p:spPr>
          <a:xfrm>
            <a:off x="8072686" y="1367386"/>
            <a:ext cx="3954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How reliable/ recent is the data?</a:t>
            </a:r>
            <a:endParaRPr lang="en-CA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85D14-D596-4FA5-91CB-331922710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36"/>
          <a:stretch/>
        </p:blipFill>
        <p:spPr>
          <a:xfrm>
            <a:off x="2447606" y="2712890"/>
            <a:ext cx="8736210" cy="27490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77F4AF-DA54-4482-9B22-EB9AFB904C11}"/>
              </a:ext>
            </a:extLst>
          </p:cNvPr>
          <p:cNvSpPr/>
          <p:nvPr/>
        </p:nvSpPr>
        <p:spPr>
          <a:xfrm>
            <a:off x="4408492" y="1596024"/>
            <a:ext cx="36641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Provides the unit price allowing us to ensure the user buys a reasonable amount</a:t>
            </a:r>
          </a:p>
        </p:txBody>
      </p:sp>
    </p:spTree>
    <p:extLst>
      <p:ext uri="{BB962C8B-B14F-4D97-AF65-F5344CB8AC3E}">
        <p14:creationId xmlns:p14="http://schemas.microsoft.com/office/powerpoint/2010/main" val="144965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Image result for non functional">
            <a:extLst>
              <a:ext uri="{FF2B5EF4-FFF2-40B4-BE49-F238E27FC236}">
                <a16:creationId xmlns:a16="http://schemas.microsoft.com/office/drawing/2014/main" id="{4303C3B9-885C-41BB-BCC2-34CAF29ED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7" y="1126768"/>
            <a:ext cx="2543163" cy="2302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58" name="Picture 10" descr="Image result for functional">
            <a:extLst>
              <a:ext uri="{FF2B5EF4-FFF2-40B4-BE49-F238E27FC236}">
                <a16:creationId xmlns:a16="http://schemas.microsoft.com/office/drawing/2014/main" id="{D11D0D92-FB8F-4156-9B79-D18E8BE17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071" y="1144820"/>
            <a:ext cx="3911371" cy="22841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F26884-E18C-45CA-8362-4DA4313C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785" y="279468"/>
            <a:ext cx="4810980" cy="66821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Main Requirements</a:t>
            </a:r>
            <a:endParaRPr lang="en-CA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0BC592-770F-4283-9224-6CD851A1BEBB}"/>
              </a:ext>
            </a:extLst>
          </p:cNvPr>
          <p:cNvSpPr txBox="1"/>
          <p:nvPr/>
        </p:nvSpPr>
        <p:spPr>
          <a:xfrm>
            <a:off x="1869141" y="4278502"/>
            <a:ext cx="49619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Downloads an updated dataset of wholesale foods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Returns information about that store with a wholesale grocery list in interface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interface delivers a text file with details of that grocery list (unit price, and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1CAAD0-4B12-443B-9425-946262982467}"/>
              </a:ext>
            </a:extLst>
          </p:cNvPr>
          <p:cNvSpPr txBox="1"/>
          <p:nvPr/>
        </p:nvSpPr>
        <p:spPr>
          <a:xfrm>
            <a:off x="6644442" y="4278502"/>
            <a:ext cx="53503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team expects the program to continuously run 24/7 or for the life of the user’s machine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Privacy of the data remains concrete, user’s input data will remain on his/her own machine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Accurate results are expected based on the discrete databases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1E0D3C-BE94-4799-83E1-B893B244C3E0}"/>
              </a:ext>
            </a:extLst>
          </p:cNvPr>
          <p:cNvSpPr txBox="1"/>
          <p:nvPr/>
        </p:nvSpPr>
        <p:spPr>
          <a:xfrm>
            <a:off x="3289137" y="3812455"/>
            <a:ext cx="223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Functional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F3E42F-6AE3-4BDB-9889-17FD5B773873}"/>
              </a:ext>
            </a:extLst>
          </p:cNvPr>
          <p:cNvSpPr txBox="1"/>
          <p:nvPr/>
        </p:nvSpPr>
        <p:spPr>
          <a:xfrm>
            <a:off x="7829592" y="3812455"/>
            <a:ext cx="223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Non-functional</a:t>
            </a:r>
            <a:endParaRPr lang="en-CA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52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24D31AB9-3F88-49A0-AFBA-B1C47C742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949" y="1075945"/>
            <a:ext cx="3101259" cy="1660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0F7FF17-7CB0-451A-BFB9-899FCF185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471" y="1482830"/>
            <a:ext cx="3350626" cy="1794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F26884-E18C-45CA-8362-4DA4313C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690" y="293350"/>
            <a:ext cx="5720923" cy="66821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Main Design Specifications</a:t>
            </a:r>
            <a:endParaRPr lang="en-CA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811092-FC42-46F1-8AA6-2D6E130DAB70}"/>
              </a:ext>
            </a:extLst>
          </p:cNvPr>
          <p:cNvSpPr txBox="1"/>
          <p:nvPr/>
        </p:nvSpPr>
        <p:spPr>
          <a:xfrm>
            <a:off x="1605715" y="3583724"/>
            <a:ext cx="3309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Updated dataset of wholesale foods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User’s budget ($)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0BC592-770F-4283-9224-6CD851A1BEBB}"/>
              </a:ext>
            </a:extLst>
          </p:cNvPr>
          <p:cNvSpPr txBox="1"/>
          <p:nvPr/>
        </p:nvSpPr>
        <p:spPr>
          <a:xfrm>
            <a:off x="8906930" y="3874771"/>
            <a:ext cx="30956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Finding the longest path which is pretty difficult to implement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Creating our directed acyclic graph from our database and then sorting/linearizing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1CAAD0-4B12-443B-9425-946262982467}"/>
              </a:ext>
            </a:extLst>
          </p:cNvPr>
          <p:cNvSpPr txBox="1"/>
          <p:nvPr/>
        </p:nvSpPr>
        <p:spPr>
          <a:xfrm>
            <a:off x="5048918" y="4197605"/>
            <a:ext cx="3409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List of grocery items with unit price ($)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Text file of a possible grocery list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F91F04-BA6A-475B-96E6-DB2C8958464E}"/>
              </a:ext>
            </a:extLst>
          </p:cNvPr>
          <p:cNvSpPr txBox="1"/>
          <p:nvPr/>
        </p:nvSpPr>
        <p:spPr>
          <a:xfrm>
            <a:off x="2192255" y="3147718"/>
            <a:ext cx="223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Input</a:t>
            </a:r>
            <a:endParaRPr lang="en-CA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1E0D3C-BE94-4799-83E1-B893B244C3E0}"/>
              </a:ext>
            </a:extLst>
          </p:cNvPr>
          <p:cNvSpPr txBox="1"/>
          <p:nvPr/>
        </p:nvSpPr>
        <p:spPr>
          <a:xfrm>
            <a:off x="5529928" y="3812455"/>
            <a:ext cx="223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Output</a:t>
            </a:r>
            <a:endParaRPr lang="en-CA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15EBEC-8991-4E37-BFA2-87252D5BB336}"/>
              </a:ext>
            </a:extLst>
          </p:cNvPr>
          <p:cNvSpPr txBox="1"/>
          <p:nvPr/>
        </p:nvSpPr>
        <p:spPr>
          <a:xfrm>
            <a:off x="9094143" y="3214393"/>
            <a:ext cx="223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Algorithmic Challenges</a:t>
            </a:r>
            <a:endParaRPr lang="en-CA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066A2-9BEE-8441-B073-A472385A4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206" y="1300169"/>
            <a:ext cx="2858407" cy="16043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6256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6884-E18C-45CA-8362-4DA4313C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785" y="279468"/>
            <a:ext cx="5483770" cy="66821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Verification and Validation </a:t>
            </a:r>
            <a:endParaRPr lang="en-CA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811092-FC42-46F1-8AA6-2D6E130DAB70}"/>
              </a:ext>
            </a:extLst>
          </p:cNvPr>
          <p:cNvSpPr txBox="1"/>
          <p:nvPr/>
        </p:nvSpPr>
        <p:spPr>
          <a:xfrm>
            <a:off x="2312377" y="1714176"/>
            <a:ext cx="46263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tested out product by using various datasets from different wholesale grocery stores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Ensures correctness and robustness of our program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0BC592-770F-4283-9224-6CD851A1BEBB}"/>
              </a:ext>
            </a:extLst>
          </p:cNvPr>
          <p:cNvSpPr txBox="1"/>
          <p:nvPr/>
        </p:nvSpPr>
        <p:spPr>
          <a:xfrm>
            <a:off x="7157284" y="4048784"/>
            <a:ext cx="3869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want our program to return a grocery list of wholesale foods that offer the most variety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Validity is determined by checking if the list is made from the longest path of our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D1203-6EF1-40C3-B84B-BAE355C53E46}"/>
              </a:ext>
            </a:extLst>
          </p:cNvPr>
          <p:cNvSpPr txBox="1"/>
          <p:nvPr/>
        </p:nvSpPr>
        <p:spPr>
          <a:xfrm>
            <a:off x="2896457" y="1245980"/>
            <a:ext cx="2865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How did we test it?</a:t>
            </a:r>
            <a:endParaRPr lang="en-CA" sz="2000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3AB5D2-7153-4434-A6E8-B473D7948CA6}"/>
              </a:ext>
            </a:extLst>
          </p:cNvPr>
          <p:cNvSpPr txBox="1"/>
          <p:nvPr/>
        </p:nvSpPr>
        <p:spPr>
          <a:xfrm>
            <a:off x="6727670" y="3569036"/>
            <a:ext cx="3954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Does it return what we want?</a:t>
            </a:r>
            <a:endParaRPr lang="en-CA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8" name="Picture 4" descr="Image result for test">
            <a:extLst>
              <a:ext uri="{FF2B5EF4-FFF2-40B4-BE49-F238E27FC236}">
                <a16:creationId xmlns:a16="http://schemas.microsoft.com/office/drawing/2014/main" id="{BC6FB57A-3E63-41E5-AEDA-DD65017FA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5" y="1054890"/>
            <a:ext cx="2301217" cy="232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est">
            <a:extLst>
              <a:ext uri="{FF2B5EF4-FFF2-40B4-BE49-F238E27FC236}">
                <a16:creationId xmlns:a16="http://schemas.microsoft.com/office/drawing/2014/main" id="{2C5B3E63-F1F8-4160-8235-EDB3B0F1C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93" y="3429000"/>
            <a:ext cx="2538529" cy="253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1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CD7D56C-40F1-4393-B44C-969111C86A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/>
          </a:blip>
          <a:srcRect l="19573" r="19570" b="-1"/>
          <a:stretch/>
        </p:blipFill>
        <p:spPr>
          <a:xfrm>
            <a:off x="4862808" y="10"/>
            <a:ext cx="7354244" cy="6857990"/>
          </a:xfrm>
          <a:custGeom>
            <a:avLst/>
            <a:gdLst>
              <a:gd name="connsiteX0" fmla="*/ 2807908 w 7354244"/>
              <a:gd name="connsiteY0" fmla="*/ 0 h 6858000"/>
              <a:gd name="connsiteX1" fmla="*/ 7354244 w 7354244"/>
              <a:gd name="connsiteY1" fmla="*/ 0 h 6858000"/>
              <a:gd name="connsiteX2" fmla="*/ 7354244 w 7354244"/>
              <a:gd name="connsiteY2" fmla="*/ 6858000 h 6858000"/>
              <a:gd name="connsiteX3" fmla="*/ 4169544 w 7354244"/>
              <a:gd name="connsiteY3" fmla="*/ 6858000 h 6858000"/>
              <a:gd name="connsiteX4" fmla="*/ 1923356 w 7354244"/>
              <a:gd name="connsiteY4" fmla="*/ 5351664 h 6858000"/>
              <a:gd name="connsiteX5" fmla="*/ 867153 w 7354244"/>
              <a:gd name="connsiteY5" fmla="*/ 0 h 6858000"/>
              <a:gd name="connsiteX6" fmla="*/ 2720797 w 7354244"/>
              <a:gd name="connsiteY6" fmla="*/ 0 h 6858000"/>
              <a:gd name="connsiteX7" fmla="*/ 1845821 w 7354244"/>
              <a:gd name="connsiteY7" fmla="*/ 5340283 h 6858000"/>
              <a:gd name="connsiteX8" fmla="*/ 3826250 w 7354244"/>
              <a:gd name="connsiteY8" fmla="*/ 6858000 h 6858000"/>
              <a:gd name="connsiteX9" fmla="*/ 623279 w 7354244"/>
              <a:gd name="connsiteY9" fmla="*/ 6858000 h 6858000"/>
              <a:gd name="connsiteX10" fmla="*/ 0 w 7354244"/>
              <a:gd name="connsiteY10" fmla="*/ 50660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54244" h="6858000">
                <a:moveTo>
                  <a:pt x="2807908" y="0"/>
                </a:moveTo>
                <a:lnTo>
                  <a:pt x="7354244" y="0"/>
                </a:lnTo>
                <a:lnTo>
                  <a:pt x="7354244" y="6858000"/>
                </a:lnTo>
                <a:lnTo>
                  <a:pt x="4169544" y="6858000"/>
                </a:lnTo>
                <a:lnTo>
                  <a:pt x="1923356" y="5351664"/>
                </a:lnTo>
                <a:close/>
                <a:moveTo>
                  <a:pt x="867153" y="0"/>
                </a:moveTo>
                <a:lnTo>
                  <a:pt x="2720797" y="0"/>
                </a:lnTo>
                <a:lnTo>
                  <a:pt x="1845821" y="5340283"/>
                </a:lnTo>
                <a:lnTo>
                  <a:pt x="3826250" y="6858000"/>
                </a:lnTo>
                <a:lnTo>
                  <a:pt x="623279" y="6858000"/>
                </a:lnTo>
                <a:lnTo>
                  <a:pt x="0" y="5066076"/>
                </a:lnTo>
                <a:close/>
              </a:path>
            </a:pathLst>
          </a:custGeom>
          <a:ln>
            <a:solidFill>
              <a:schemeClr val="accent1">
                <a:lumMod val="60000"/>
                <a:lumOff val="40000"/>
                <a:alpha val="50000"/>
              </a:schemeClr>
            </a:solidFill>
          </a:ln>
        </p:spPr>
      </p:pic>
      <p:sp>
        <p:nvSpPr>
          <p:cNvPr id="72" name="Freeform 30">
            <a:extLst>
              <a:ext uri="{FF2B5EF4-FFF2-40B4-BE49-F238E27FC236}">
                <a16:creationId xmlns:a16="http://schemas.microsoft.com/office/drawing/2014/main" id="{EADB9F79-759E-4B96-BF47-9EE426267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6585842" y="-13283"/>
            <a:ext cx="5606158" cy="6884034"/>
          </a:xfrm>
          <a:custGeom>
            <a:avLst/>
            <a:gdLst>
              <a:gd name="connsiteX0" fmla="*/ 0 w 5606158"/>
              <a:gd name="connsiteY0" fmla="*/ 0 h 6884034"/>
              <a:gd name="connsiteX1" fmla="*/ 0 w 5606158"/>
              <a:gd name="connsiteY1" fmla="*/ 6884034 h 6884034"/>
              <a:gd name="connsiteX2" fmla="*/ 3684227 w 5606158"/>
              <a:gd name="connsiteY2" fmla="*/ 6879750 h 6884034"/>
              <a:gd name="connsiteX3" fmla="*/ 5606158 w 5606158"/>
              <a:gd name="connsiteY3" fmla="*/ 5347282 h 6884034"/>
              <a:gd name="connsiteX4" fmla="*/ 4767959 w 5606158"/>
              <a:gd name="connsiteY4" fmla="*/ 4816 h 688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6158" h="6884034">
                <a:moveTo>
                  <a:pt x="0" y="0"/>
                </a:moveTo>
                <a:lnTo>
                  <a:pt x="0" y="6884034"/>
                </a:lnTo>
                <a:lnTo>
                  <a:pt x="3684227" y="6879750"/>
                </a:lnTo>
                <a:lnTo>
                  <a:pt x="5606158" y="5347282"/>
                </a:lnTo>
                <a:lnTo>
                  <a:pt x="4767959" y="481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A651AA-FD83-4E9E-B997-60E883E879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/>
          </a:blip>
          <a:srcRect l="9731" r="31384"/>
          <a:stretch/>
        </p:blipFill>
        <p:spPr>
          <a:xfrm>
            <a:off x="1828250" y="10"/>
            <a:ext cx="7179197" cy="6857990"/>
          </a:xfrm>
          <a:custGeom>
            <a:avLst/>
            <a:gdLst>
              <a:gd name="connsiteX0" fmla="*/ 5817208 w 7179197"/>
              <a:gd name="connsiteY0" fmla="*/ 1238 h 6858000"/>
              <a:gd name="connsiteX1" fmla="*/ 4933471 w 7179197"/>
              <a:gd name="connsiteY1" fmla="*/ 5347969 h 6858000"/>
              <a:gd name="connsiteX2" fmla="*/ 7179197 w 7179197"/>
              <a:gd name="connsiteY2" fmla="*/ 6857902 h 6858000"/>
              <a:gd name="connsiteX3" fmla="*/ 6835423 w 7179197"/>
              <a:gd name="connsiteY3" fmla="*/ 6857902 h 6858000"/>
              <a:gd name="connsiteX4" fmla="*/ 4849816 w 7179197"/>
              <a:gd name="connsiteY4" fmla="*/ 5339373 h 6858000"/>
              <a:gd name="connsiteX5" fmla="*/ 5729922 w 7179197"/>
              <a:gd name="connsiteY5" fmla="*/ 1239 h 6858000"/>
              <a:gd name="connsiteX6" fmla="*/ 3207138 w 7179197"/>
              <a:gd name="connsiteY6" fmla="*/ 0 h 6858000"/>
              <a:gd name="connsiteX7" fmla="*/ 3877044 w 7179197"/>
              <a:gd name="connsiteY7" fmla="*/ 0 h 6858000"/>
              <a:gd name="connsiteX8" fmla="*/ 3010862 w 7179197"/>
              <a:gd name="connsiteY8" fmla="*/ 5069979 h 6858000"/>
              <a:gd name="connsiteX9" fmla="*/ 3632784 w 7179197"/>
              <a:gd name="connsiteY9" fmla="*/ 6858000 h 6858000"/>
              <a:gd name="connsiteX10" fmla="*/ 2846662 w 7179197"/>
              <a:gd name="connsiteY10" fmla="*/ 6858000 h 6858000"/>
              <a:gd name="connsiteX11" fmla="*/ 2384971 w 7179197"/>
              <a:gd name="connsiteY11" fmla="*/ 4977569 h 6858000"/>
              <a:gd name="connsiteX12" fmla="*/ 1403657 w 7179197"/>
              <a:gd name="connsiteY12" fmla="*/ 0 h 6858000"/>
              <a:gd name="connsiteX13" fmla="*/ 3122077 w 7179197"/>
              <a:gd name="connsiteY13" fmla="*/ 0 h 6858000"/>
              <a:gd name="connsiteX14" fmla="*/ 2300581 w 7179197"/>
              <a:gd name="connsiteY14" fmla="*/ 4975084 h 6858000"/>
              <a:gd name="connsiteX15" fmla="*/ 2495443 w 7179197"/>
              <a:gd name="connsiteY15" fmla="*/ 6858000 h 6858000"/>
              <a:gd name="connsiteX16" fmla="*/ 0 w 7179197"/>
              <a:gd name="connsiteY16" fmla="*/ 6858000 h 6858000"/>
              <a:gd name="connsiteX17" fmla="*/ 596571 w 7179197"/>
              <a:gd name="connsiteY17" fmla="*/ 47151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179197" h="6858000">
                <a:moveTo>
                  <a:pt x="5817208" y="1238"/>
                </a:moveTo>
                <a:lnTo>
                  <a:pt x="4933471" y="5347969"/>
                </a:lnTo>
                <a:lnTo>
                  <a:pt x="7179197" y="6857902"/>
                </a:lnTo>
                <a:lnTo>
                  <a:pt x="6835423" y="6857902"/>
                </a:lnTo>
                <a:lnTo>
                  <a:pt x="4849816" y="5339373"/>
                </a:lnTo>
                <a:lnTo>
                  <a:pt x="5729922" y="1239"/>
                </a:lnTo>
                <a:close/>
                <a:moveTo>
                  <a:pt x="3207138" y="0"/>
                </a:moveTo>
                <a:lnTo>
                  <a:pt x="3877044" y="0"/>
                </a:lnTo>
                <a:lnTo>
                  <a:pt x="3010862" y="5069979"/>
                </a:lnTo>
                <a:lnTo>
                  <a:pt x="3632784" y="6858000"/>
                </a:lnTo>
                <a:lnTo>
                  <a:pt x="2846662" y="6858000"/>
                </a:lnTo>
                <a:lnTo>
                  <a:pt x="2384971" y="4977569"/>
                </a:lnTo>
                <a:close/>
                <a:moveTo>
                  <a:pt x="1403657" y="0"/>
                </a:moveTo>
                <a:lnTo>
                  <a:pt x="3122077" y="0"/>
                </a:lnTo>
                <a:lnTo>
                  <a:pt x="2300581" y="4975084"/>
                </a:lnTo>
                <a:lnTo>
                  <a:pt x="2495443" y="6858000"/>
                </a:lnTo>
                <a:lnTo>
                  <a:pt x="0" y="6858000"/>
                </a:lnTo>
                <a:lnTo>
                  <a:pt x="596571" y="4715146"/>
                </a:lnTo>
                <a:close/>
              </a:path>
            </a:pathLst>
          </a:custGeom>
          <a:ln>
            <a:solidFill>
              <a:schemeClr val="accent1">
                <a:lumMod val="60000"/>
                <a:lumOff val="40000"/>
                <a:alpha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C5F5E-0EB4-4498-9146-021F9B8AA8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/>
          </a:blip>
          <a:srcRect l="25490" r="25499" b="-1"/>
          <a:stretch/>
        </p:blipFill>
        <p:spPr>
          <a:xfrm>
            <a:off x="20" y="10"/>
            <a:ext cx="5035368" cy="6857990"/>
          </a:xfrm>
          <a:custGeom>
            <a:avLst/>
            <a:gdLst>
              <a:gd name="connsiteX0" fmla="*/ 5035388 w 5035388"/>
              <a:gd name="connsiteY0" fmla="*/ 1 h 6858000"/>
              <a:gd name="connsiteX1" fmla="*/ 4213220 w 5035388"/>
              <a:gd name="connsiteY1" fmla="*/ 4977569 h 6858000"/>
              <a:gd name="connsiteX2" fmla="*/ 4674912 w 5035388"/>
              <a:gd name="connsiteY2" fmla="*/ 6858000 h 6858000"/>
              <a:gd name="connsiteX3" fmla="*/ 4323692 w 5035388"/>
              <a:gd name="connsiteY3" fmla="*/ 6857999 h 6858000"/>
              <a:gd name="connsiteX4" fmla="*/ 4128831 w 5035388"/>
              <a:gd name="connsiteY4" fmla="*/ 4975083 h 6858000"/>
              <a:gd name="connsiteX5" fmla="*/ 4950326 w 5035388"/>
              <a:gd name="connsiteY5" fmla="*/ 1 h 6858000"/>
              <a:gd name="connsiteX6" fmla="*/ 0 w 5035388"/>
              <a:gd name="connsiteY6" fmla="*/ 0 h 6858000"/>
              <a:gd name="connsiteX7" fmla="*/ 3231905 w 5035388"/>
              <a:gd name="connsiteY7" fmla="*/ 0 h 6858000"/>
              <a:gd name="connsiteX8" fmla="*/ 2424474 w 5035388"/>
              <a:gd name="connsiteY8" fmla="*/ 4717166 h 6858000"/>
              <a:gd name="connsiteX9" fmla="*/ 1828404 w 5035388"/>
              <a:gd name="connsiteY9" fmla="*/ 6858000 h 6858000"/>
              <a:gd name="connsiteX10" fmla="*/ 0 w 5035388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35388" h="6858000">
                <a:moveTo>
                  <a:pt x="5035388" y="1"/>
                </a:moveTo>
                <a:lnTo>
                  <a:pt x="4213220" y="4977569"/>
                </a:lnTo>
                <a:lnTo>
                  <a:pt x="4674912" y="6858000"/>
                </a:lnTo>
                <a:lnTo>
                  <a:pt x="4323692" y="6857999"/>
                </a:lnTo>
                <a:lnTo>
                  <a:pt x="4128831" y="4975083"/>
                </a:lnTo>
                <a:lnTo>
                  <a:pt x="4950326" y="1"/>
                </a:lnTo>
                <a:close/>
                <a:moveTo>
                  <a:pt x="0" y="0"/>
                </a:moveTo>
                <a:lnTo>
                  <a:pt x="3231905" y="0"/>
                </a:lnTo>
                <a:lnTo>
                  <a:pt x="2424474" y="4717166"/>
                </a:lnTo>
                <a:lnTo>
                  <a:pt x="1828404" y="6858000"/>
                </a:lnTo>
                <a:lnTo>
                  <a:pt x="0" y="6858000"/>
                </a:lnTo>
                <a:close/>
              </a:path>
            </a:pathLst>
          </a:custGeom>
          <a:ln>
            <a:solidFill>
              <a:schemeClr val="accent1">
                <a:lumMod val="60000"/>
                <a:lumOff val="40000"/>
                <a:alpha val="50000"/>
              </a:schemeClr>
            </a:solidFill>
          </a:ln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80A69760-C65E-4B5D-934B-CE3909086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0784" y="0"/>
            <a:ext cx="2436813" cy="6858001"/>
            <a:chOff x="1320800" y="0"/>
            <a:chExt cx="2436813" cy="6858001"/>
          </a:xfrm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EAB9CF74-48DB-4E16-91A8-7B5006657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B6CCDF56-1C03-4676-95E5-7E5F9392A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D1C2D0D5-2E9C-47DF-A009-FC7475A73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8813DB0D-4291-471F-AB32-F9ACCD45A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74A39759-10B1-4695-9EF5-8DCC9087B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B145784B-9675-48F2-AA20-AA6CB5AA6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CCB8A5-1302-4531-90E1-676D6B21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8265" y="2664619"/>
            <a:ext cx="3356277" cy="9334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AF89867-5ED6-456C-A971-7C3F42948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2037" y="3009900"/>
            <a:ext cx="3022685" cy="14224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14009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AE2663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364</Words>
  <Application>Microsoft Macintosh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Parallax</vt:lpstr>
      <vt:lpstr>PowerPoint Presentation</vt:lpstr>
      <vt:lpstr>Motivation &amp; Objective</vt:lpstr>
      <vt:lpstr>Scope</vt:lpstr>
      <vt:lpstr>Open Dataset</vt:lpstr>
      <vt:lpstr>Main Requirements</vt:lpstr>
      <vt:lpstr>Main Design Specifications</vt:lpstr>
      <vt:lpstr>Verification and Validation </vt:lpstr>
      <vt:lpstr>Demo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E. Do</dc:creator>
  <cp:lastModifiedBy>Microsoft Office User</cp:lastModifiedBy>
  <cp:revision>32</cp:revision>
  <dcterms:created xsi:type="dcterms:W3CDTF">2019-02-03T07:34:01Z</dcterms:created>
  <dcterms:modified xsi:type="dcterms:W3CDTF">2019-04-04T19:10:26Z</dcterms:modified>
</cp:coreProperties>
</file>