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0099"/>
    <a:srgbClr val="0000CC"/>
    <a:srgbClr val="66FFFF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5" autoAdjust="0"/>
    <p:restoredTop sz="94660"/>
  </p:normalViewPr>
  <p:slideViewPr>
    <p:cSldViewPr snapToGrid="0">
      <p:cViewPr>
        <p:scale>
          <a:sx n="70" d="100"/>
          <a:sy n="70" d="100"/>
        </p:scale>
        <p:origin x="6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A047-515A-4355-BB6E-4C64E4D4F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C6060-9FC0-46C1-A12E-43F8B56AD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2C0B1-8604-4AE9-B05A-5AA5CEEF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EDD-473D-4E6B-99EC-52374F684C38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BB762-DE92-4C53-BEE3-C7021BBE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E072C-8E74-4B50-BE57-F858E7B8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D71B-3DCF-44DE-9A56-29333AA94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1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AC9F-0C37-4B4F-B9BF-A9040C9F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B9101-A618-4089-AD7B-2BC4FEA78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63BA-0456-4651-8E30-044EAA7A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EDD-473D-4E6B-99EC-52374F684C38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0EC9-D21E-43B3-85E1-091FAFDB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9879D-47DB-41FF-BB71-A38B3233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D71B-3DCF-44DE-9A56-29333AA94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83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BAC1E-31B4-4880-82E2-ED0D68DDE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D89DB-3A96-469F-B6C3-0775D395A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1D6F7-AC2D-46DE-92C2-694D571E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EDD-473D-4E6B-99EC-52374F684C38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F2321-0247-4991-8B78-FDE19463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9D731-00EF-4B05-80B2-2C3097D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D71B-3DCF-44DE-9A56-29333AA94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9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8541-A77A-47E3-AA4E-0203A5EC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4CAD-A575-487B-9404-B8756852F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DCD8E-70B9-4357-8348-79EC01B2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EDD-473D-4E6B-99EC-52374F684C38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1898-5BA1-480F-8BB6-B313DBD9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B315-1533-4B7C-83AA-FF5EA987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D71B-3DCF-44DE-9A56-29333AA94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58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F448-3956-440D-8575-CEA5E1C5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D931F-91F6-40B3-9C4E-11BA3FF0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A89CC-6AE6-4301-B39B-B4723A13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EDD-473D-4E6B-99EC-52374F684C38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67647-EEA5-4394-985B-2F1FB41D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05700-A0A4-48E9-8316-BC2DC72B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D71B-3DCF-44DE-9A56-29333AA94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6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AA11-A418-4F44-9CB3-50163BC5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A463-52DD-40CC-BF29-E3783AA2D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F8DBF-C05C-455B-BC08-EF9F48E50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ACF7B-FDD3-4A61-A8D6-6459C5C9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EDD-473D-4E6B-99EC-52374F684C38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0884D-73BB-454F-8BD7-F127F2F2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BA07C-B41D-443C-A616-50A97EEF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D71B-3DCF-44DE-9A56-29333AA94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47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AACF-4E5E-433D-8FB9-950340CB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10002-A298-45BE-BE73-21E3CC12B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8AE58-2663-4ACC-AFA4-ACECE0B31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269F2-EC18-43A8-AEC5-0CE851DEC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579A9-8692-44D7-875E-2B987A2CC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AB486-8837-4A49-810E-3EDD2D43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EDD-473D-4E6B-99EC-52374F684C38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495F5-3BD6-41F1-96DE-27E0BDCA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F9E8B-5AFA-45CB-82ED-985F308D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D71B-3DCF-44DE-9A56-29333AA94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08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A97-10E9-4A8D-9D93-9001C4C9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4BF5F-6B2E-4E73-9C64-03D80944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EDD-473D-4E6B-99EC-52374F684C38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72245-A842-4C8D-A284-D4867790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06E9F-ACE8-4FC7-BC4A-240C9F9A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D71B-3DCF-44DE-9A56-29333AA94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8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E3787-3D06-4C80-9D86-4B8660C1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EDD-473D-4E6B-99EC-52374F684C38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E49F7-5DF4-4241-A10E-C7A34DBD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ED9B3-F1C9-49BD-B14A-F7CFAE33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D71B-3DCF-44DE-9A56-29333AA94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0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BCA2-0319-4DBE-B5CD-237F9FCB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5A81-07B2-40B3-B1C3-FAB98EE5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EF6C1-58C1-44FC-98F1-B1BA5E445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AE0F3-4994-45FE-ABB1-5EAE2F86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EDD-473D-4E6B-99EC-52374F684C38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1DA69-067B-44DF-90FC-B750F04D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43CB2-EEF4-4517-89AB-4D0C9E94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D71B-3DCF-44DE-9A56-29333AA94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7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0C54-67D0-473D-BC32-2E87AADE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D261C-6E59-4C6D-9FDB-82986851F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C135E-042A-4798-9187-58DE1ACD4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10C-150C-4CF7-9BB1-E2A6B660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EDD-473D-4E6B-99EC-52374F684C38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3BFA0-7B20-41E3-9C13-B0A3A25A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DD03E-ABF5-45F4-8ADE-7A57D764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D71B-3DCF-44DE-9A56-29333AA94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9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BE8E6-50A3-46EB-B244-3FF2A140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7939D-DC55-4B5F-AD2F-4D1DBF3E6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1993-4717-44E7-8DE9-2426AECC2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1EDD-473D-4E6B-99EC-52374F684C38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CE7F8-AD75-4D39-9AFB-88814D4C1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6AC98-DDB2-4F40-84F8-C9BA45EAA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FD71B-3DCF-44DE-9A56-29333AA94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7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icare.co.uk/adaptiv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CC99FF"/>
            </a:gs>
            <a:gs pos="52000">
              <a:srgbClr val="66FFFF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055B97-959A-454E-82B9-45C0220F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418" y="217511"/>
            <a:ext cx="8341895" cy="886879"/>
          </a:xfrm>
        </p:spPr>
        <p:txBody>
          <a:bodyPr>
            <a:normAutofit fontScale="90000"/>
          </a:bodyPr>
          <a:lstStyle/>
          <a:p>
            <a:pPr algn="ctr"/>
            <a:br>
              <a:rPr lang="en-GB" b="1" dirty="0">
                <a:solidFill>
                  <a:srgbClr val="000099"/>
                </a:solidFill>
              </a:rPr>
            </a:br>
            <a:r>
              <a:rPr lang="en-GB" b="1" spc="-15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for </a:t>
            </a:r>
            <a:r>
              <a:rPr lang="en-GB" b="1" i="1" spc="-15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br>
              <a:rPr lang="en-GB" b="1" dirty="0">
                <a:solidFill>
                  <a:srgbClr val="000099"/>
                </a:solidFill>
              </a:rPr>
            </a:br>
            <a:r>
              <a:rPr lang="en-GB" sz="3100" b="1" dirty="0">
                <a:solidFill>
                  <a:srgbClr val="000099"/>
                </a:solidFill>
              </a:rPr>
              <a:t>Gait Analysis by detection of footsteps using </a:t>
            </a:r>
            <a:r>
              <a:rPr lang="en-GB" sz="3100" b="1" dirty="0" err="1">
                <a:solidFill>
                  <a:srgbClr val="000099"/>
                </a:solidFill>
              </a:rPr>
              <a:t>MiiCube</a:t>
            </a:r>
            <a:endParaRPr lang="en-GB" sz="3100" b="1" dirty="0">
              <a:solidFill>
                <a:srgbClr val="00009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2F468-36D4-4E65-8995-2FF09B41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" y="217511"/>
            <a:ext cx="2129590" cy="1087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84EBF9-81BB-4505-982A-0A8E076E52A8}"/>
              </a:ext>
            </a:extLst>
          </p:cNvPr>
          <p:cNvSpPr txBox="1"/>
          <p:nvPr/>
        </p:nvSpPr>
        <p:spPr>
          <a:xfrm>
            <a:off x="420351" y="1447830"/>
            <a:ext cx="403133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0000CC"/>
                </a:solidFill>
              </a:rPr>
              <a:t>Aim of the Project:</a:t>
            </a:r>
          </a:p>
          <a:p>
            <a:r>
              <a:rPr lang="en-GB" sz="1600" dirty="0"/>
              <a:t>People living with Dementia in Care Homes are at risk of falling and getting fractures.</a:t>
            </a:r>
            <a:r>
              <a:rPr lang="en-GB" sz="1600" i="1" dirty="0"/>
              <a:t> </a:t>
            </a:r>
            <a:r>
              <a:rPr lang="en-GB" sz="1600" dirty="0"/>
              <a:t>Setting up devices like </a:t>
            </a:r>
            <a:r>
              <a:rPr lang="en-GB" sz="1600" dirty="0" err="1"/>
              <a:t>MiiCube</a:t>
            </a:r>
            <a:r>
              <a:rPr lang="en-GB" sz="1600" dirty="0"/>
              <a:t> is an </a:t>
            </a:r>
          </a:p>
          <a:p>
            <a:r>
              <a:rPr lang="en-GB" sz="1600" dirty="0"/>
              <a:t>attempt to recognise the footsteps, detect the risks beforehand and prevent such injuries. </a:t>
            </a:r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pPr algn="ctr"/>
            <a:r>
              <a:rPr lang="en-GB" i="1" dirty="0"/>
              <a:t> 		</a:t>
            </a:r>
            <a:r>
              <a:rPr lang="en-GB" sz="1400" dirty="0"/>
              <a:t>Figure 1: </a:t>
            </a:r>
            <a:r>
              <a:rPr lang="en-GB" sz="1400" dirty="0" err="1"/>
              <a:t>MiiCUBE</a:t>
            </a:r>
            <a:endParaRPr lang="en-GB" sz="1400" dirty="0"/>
          </a:p>
          <a:p>
            <a:pPr algn="ctr"/>
            <a:endParaRPr lang="en-GB" sz="1400" dirty="0"/>
          </a:p>
          <a:p>
            <a:pPr algn="ctr"/>
            <a:endParaRPr lang="en-GB" sz="1400" dirty="0"/>
          </a:p>
          <a:p>
            <a:pPr algn="ctr"/>
            <a:endParaRPr lang="en-GB" sz="1400" dirty="0"/>
          </a:p>
          <a:p>
            <a:pPr algn="ctr"/>
            <a:endParaRPr lang="en-GB" sz="1400" dirty="0"/>
          </a:p>
          <a:p>
            <a:pPr algn="ctr"/>
            <a:endParaRPr lang="en-GB" sz="1400" dirty="0"/>
          </a:p>
          <a:p>
            <a:pPr algn="ctr"/>
            <a:endParaRPr lang="en-GB" sz="1400" dirty="0"/>
          </a:p>
          <a:p>
            <a:pPr algn="ctr"/>
            <a:endParaRPr lang="en-GB" sz="1400" dirty="0"/>
          </a:p>
          <a:p>
            <a:r>
              <a:rPr lang="en-GB" sz="1400" dirty="0"/>
              <a:t>Find more about the </a:t>
            </a:r>
            <a:r>
              <a:rPr lang="en-GB" sz="1400" b="1" dirty="0"/>
              <a:t>A</a:t>
            </a:r>
            <a:r>
              <a:rPr lang="fr-FR" sz="1400" b="1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daptive</a:t>
            </a:r>
            <a:r>
              <a:rPr lang="fr-FR" sz="1400" b="1" dirty="0">
                <a:solidFill>
                  <a:srgbClr val="201F1E"/>
                </a:solidFill>
                <a:latin typeface="Segoe UI" panose="020B0502040204020203" pitchFamily="34" charset="0"/>
              </a:rPr>
              <a:t> </a:t>
            </a:r>
            <a:r>
              <a:rPr lang="fr-FR" sz="1400" b="1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project</a:t>
            </a:r>
            <a:r>
              <a:rPr lang="fr-FR" sz="14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: </a:t>
            </a:r>
            <a:r>
              <a:rPr lang="fr-FR" sz="1400" b="0" i="1" dirty="0">
                <a:effectLst/>
                <a:latin typeface="Segoe UI" panose="020B0502040204020203" pitchFamily="34" charset="0"/>
                <a:hlinkClick r:id="rId3"/>
              </a:rPr>
              <a:t>https://www.miicare.co.uk/adaptive</a:t>
            </a:r>
            <a:endParaRPr lang="en-GB" sz="1400" i="1" dirty="0"/>
          </a:p>
        </p:txBody>
      </p:sp>
      <p:pic>
        <p:nvPicPr>
          <p:cNvPr id="1026" name="Picture 2" descr="MiiCare – Enabling the Elderly with AI">
            <a:extLst>
              <a:ext uri="{FF2B5EF4-FFF2-40B4-BE49-F238E27FC236}">
                <a16:creationId xmlns:a16="http://schemas.microsoft.com/office/drawing/2014/main" id="{813144E5-9489-4807-8073-5E68CF16E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50" y="3057757"/>
            <a:ext cx="2179159" cy="28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92D42D-2419-4769-B11D-4E7A1127D1DD}"/>
              </a:ext>
            </a:extLst>
          </p:cNvPr>
          <p:cNvSpPr txBox="1"/>
          <p:nvPr/>
        </p:nvSpPr>
        <p:spPr>
          <a:xfrm>
            <a:off x="4363544" y="1401367"/>
            <a:ext cx="403133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rgbClr val="0000CC"/>
                </a:solidFill>
              </a:rPr>
              <a:t>Participants requirement:</a:t>
            </a:r>
            <a:endParaRPr lang="en-GB" sz="1600" dirty="0">
              <a:solidFill>
                <a:srgbClr val="0000CC"/>
              </a:solidFill>
            </a:endParaRPr>
          </a:p>
          <a:p>
            <a:pPr algn="just"/>
            <a:r>
              <a:rPr lang="en-GB" sz="1600" dirty="0"/>
              <a:t>Recording of footstep sounds using </a:t>
            </a:r>
          </a:p>
          <a:p>
            <a:pPr algn="just"/>
            <a:r>
              <a:rPr lang="en-GB" sz="1600" i="1" dirty="0" err="1"/>
              <a:t>MiiCube</a:t>
            </a:r>
            <a:r>
              <a:rPr lang="en-GB" sz="1600" i="1" dirty="0"/>
              <a:t> Device </a:t>
            </a:r>
            <a:r>
              <a:rPr lang="en-GB" sz="1600" dirty="0"/>
              <a:t>and specialised acoustic and wearable equipment.</a:t>
            </a:r>
          </a:p>
          <a:p>
            <a:pPr algn="just"/>
            <a:r>
              <a:rPr lang="en-GB" sz="1600" dirty="0"/>
              <a:t>The participants will be asked to spend a maximum of 1-hour. They will be asked to walk at different pace and with different posture (</a:t>
            </a:r>
            <a:r>
              <a:rPr lang="en-GB" sz="1600" i="1" dirty="0"/>
              <a:t>no physical pain or stress</a:t>
            </a:r>
            <a:r>
              <a:rPr lang="en-GB" sz="1600" dirty="0"/>
              <a:t>) while acoustic sensing equipment will capture the sounds of their footsteps.</a:t>
            </a:r>
          </a:p>
          <a:p>
            <a:pPr algn="just"/>
            <a:r>
              <a:rPr lang="en-GB" sz="1600" dirty="0"/>
              <a:t>The study will be conducted indoors, following Covid-related regulations for social distancing and safety.</a:t>
            </a:r>
          </a:p>
        </p:txBody>
      </p:sp>
      <p:pic>
        <p:nvPicPr>
          <p:cNvPr id="1034" name="Picture 10" descr="MiiCare — Privacy Policy">
            <a:extLst>
              <a:ext uri="{FF2B5EF4-FFF2-40B4-BE49-F238E27FC236}">
                <a16:creationId xmlns:a16="http://schemas.microsoft.com/office/drawing/2014/main" id="{0D7C80D9-717B-450F-880D-8B62BF57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966" y="5498001"/>
            <a:ext cx="1933048" cy="6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C1DB7F-D56C-411B-8DB4-C14D21807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6966" y="6112864"/>
            <a:ext cx="1933048" cy="5465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52C4BDB-2204-4F59-B0E0-A52CCD245BA8}"/>
              </a:ext>
            </a:extLst>
          </p:cNvPr>
          <p:cNvSpPr txBox="1"/>
          <p:nvPr/>
        </p:nvSpPr>
        <p:spPr>
          <a:xfrm>
            <a:off x="8671383" y="1447830"/>
            <a:ext cx="3384259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rgbClr val="0000CC"/>
                </a:solidFill>
              </a:rPr>
              <a:t>Benefits:</a:t>
            </a:r>
            <a:endParaRPr lang="en-GB" sz="16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600" dirty="0"/>
              <a:t>This research project will provide you the opportunity to help the people living with Dementia.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600" dirty="0"/>
              <a:t>We understand your time investment and we very much appreciate the efforts.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600" dirty="0"/>
              <a:t>A </a:t>
            </a:r>
            <a:r>
              <a:rPr lang="en-GB" sz="1600" b="1" i="1" dirty="0">
                <a:solidFill>
                  <a:schemeClr val="accent5">
                    <a:lumMod val="50000"/>
                  </a:schemeClr>
                </a:solidFill>
              </a:rPr>
              <a:t>£20 Amazon voucher</a:t>
            </a:r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1600" dirty="0"/>
              <a:t>will be provided to each of our participants to thank them for their time.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A34C8-4DF4-4585-964C-2843091D040A}"/>
              </a:ext>
            </a:extLst>
          </p:cNvPr>
          <p:cNvSpPr txBox="1"/>
          <p:nvPr/>
        </p:nvSpPr>
        <p:spPr>
          <a:xfrm>
            <a:off x="4363544" y="4725354"/>
            <a:ext cx="71316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rgbClr val="0000CC"/>
                </a:solidFill>
              </a:rPr>
              <a:t>Researchers involved:</a:t>
            </a:r>
            <a:endParaRPr lang="en-GB" sz="1600" dirty="0">
              <a:solidFill>
                <a:srgbClr val="0000CC"/>
              </a:solidFill>
            </a:endParaRPr>
          </a:p>
          <a:p>
            <a:pPr algn="just"/>
            <a:r>
              <a:rPr lang="en-GB" sz="1600" dirty="0"/>
              <a:t>Christos </a:t>
            </a:r>
            <a:r>
              <a:rPr lang="en-GB" sz="1600" dirty="0" err="1"/>
              <a:t>Efstratiou</a:t>
            </a:r>
            <a:r>
              <a:rPr lang="en-GB" sz="1600" dirty="0"/>
              <a:t>, </a:t>
            </a:r>
            <a:r>
              <a:rPr lang="en-GB" sz="1600" i="1" dirty="0"/>
              <a:t>School of Engineering and Digital Arts</a:t>
            </a:r>
            <a:r>
              <a:rPr lang="en-GB" sz="1600" dirty="0"/>
              <a:t>  </a:t>
            </a:r>
          </a:p>
          <a:p>
            <a:pPr algn="just"/>
            <a:r>
              <a:rPr lang="en-GB" sz="1600" dirty="0" err="1"/>
              <a:t>Palaniappan</a:t>
            </a:r>
            <a:r>
              <a:rPr lang="en-GB" sz="1600" dirty="0"/>
              <a:t> Ramaswamy, </a:t>
            </a:r>
            <a:r>
              <a:rPr lang="en-GB" sz="1600" i="1" dirty="0"/>
              <a:t>Head of Data Science Research Group</a:t>
            </a:r>
            <a:r>
              <a:rPr lang="en-GB" sz="1600" dirty="0"/>
              <a:t> </a:t>
            </a:r>
          </a:p>
          <a:p>
            <a:pPr algn="just"/>
            <a:r>
              <a:rPr lang="en-GB" sz="1600" dirty="0"/>
              <a:t>Ridita Ali, </a:t>
            </a:r>
            <a:r>
              <a:rPr lang="en-GB" sz="1600" i="1" dirty="0"/>
              <a:t>Research Associate in Machine Learning</a:t>
            </a:r>
            <a:r>
              <a:rPr lang="en-GB" sz="1600" dirty="0"/>
              <a:t> </a:t>
            </a:r>
            <a:r>
              <a:rPr lang="en-GB" sz="1600" i="1" dirty="0"/>
              <a:t> </a:t>
            </a:r>
          </a:p>
          <a:p>
            <a:pPr algn="just"/>
            <a:r>
              <a:rPr lang="en-GB" sz="1600" dirty="0"/>
              <a:t>Kelvin </a:t>
            </a:r>
            <a:r>
              <a:rPr lang="en-GB" sz="1600" dirty="0" err="1"/>
              <a:t>Summoogum</a:t>
            </a:r>
            <a:r>
              <a:rPr lang="en-GB" sz="1600" dirty="0"/>
              <a:t>,</a:t>
            </a:r>
            <a:r>
              <a:rPr lang="en-GB" sz="1600" i="1" dirty="0"/>
              <a:t> (CEO of </a:t>
            </a:r>
            <a:r>
              <a:rPr lang="en-GB" sz="1600" i="1" dirty="0" err="1"/>
              <a:t>MiiCare</a:t>
            </a:r>
            <a:r>
              <a:rPr lang="en-GB" sz="1600" i="1" dirty="0"/>
              <a:t>) Doctoral Researcher in</a:t>
            </a:r>
          </a:p>
          <a:p>
            <a:pPr algn="just"/>
            <a:r>
              <a:rPr lang="en-GB" sz="1600" i="1" dirty="0"/>
              <a:t>Machine Learning applied to Geriatrics</a:t>
            </a:r>
          </a:p>
          <a:p>
            <a:r>
              <a:rPr lang="en-GB" sz="1600" i="1" dirty="0"/>
              <a:t>		</a:t>
            </a:r>
            <a:r>
              <a:rPr lang="en-GB" sz="1600" i="1"/>
              <a:t>	--- University </a:t>
            </a:r>
            <a:r>
              <a:rPr lang="en-GB" sz="1600" i="1" dirty="0"/>
              <a:t>of Kent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1FCF82-C032-4D31-97B3-341E10422AB9}"/>
              </a:ext>
            </a:extLst>
          </p:cNvPr>
          <p:cNvSpPr txBox="1"/>
          <p:nvPr/>
        </p:nvSpPr>
        <p:spPr>
          <a:xfrm>
            <a:off x="9588465" y="4163604"/>
            <a:ext cx="338425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rgbClr val="0000CC"/>
                </a:solidFill>
              </a:rPr>
              <a:t>Contact Information:</a:t>
            </a:r>
            <a:endParaRPr lang="en-GB" sz="1800" dirty="0"/>
          </a:p>
          <a:p>
            <a:r>
              <a:rPr lang="en-GB" sz="1600" dirty="0"/>
              <a:t>Please get in touch at</a:t>
            </a:r>
          </a:p>
          <a:p>
            <a:r>
              <a:rPr lang="en-GB" sz="1600" b="1" i="1" dirty="0">
                <a:solidFill>
                  <a:srgbClr val="660066"/>
                </a:solidFill>
              </a:rPr>
              <a:t>R.Ali-602@kent.ac.uk</a:t>
            </a:r>
            <a:r>
              <a:rPr lang="en-GB" sz="1600" dirty="0"/>
              <a:t> / </a:t>
            </a:r>
            <a:r>
              <a:rPr lang="en-GB" sz="1600" b="1" dirty="0">
                <a:solidFill>
                  <a:srgbClr val="660066"/>
                </a:solidFill>
              </a:rPr>
              <a:t>c.efstratiou@kent.ac.uk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83807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289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Wingdings</vt:lpstr>
      <vt:lpstr>Office Theme</vt:lpstr>
      <vt:lpstr> Call for Participants Gait Analysis by detection of footsteps using MiiCube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Gait Analysis by detection of footsteps using MiiCube</dc:title>
  <dc:creator>Ridita Ali</dc:creator>
  <cp:lastModifiedBy>Ridita Ali</cp:lastModifiedBy>
  <cp:revision>18</cp:revision>
  <dcterms:created xsi:type="dcterms:W3CDTF">2021-07-02T02:06:35Z</dcterms:created>
  <dcterms:modified xsi:type="dcterms:W3CDTF">2021-07-02T14:20:33Z</dcterms:modified>
</cp:coreProperties>
</file>