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6992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E 4128…"/>
          <p:cNvSpPr txBox="1">
            <a:spLocks noGrp="1"/>
          </p:cNvSpPr>
          <p:nvPr>
            <p:ph type="ctrTitle"/>
          </p:nvPr>
        </p:nvSpPr>
        <p:spPr>
          <a:xfrm>
            <a:off x="1751355" y="1529332"/>
            <a:ext cx="9502090" cy="2224536"/>
          </a:xfrm>
          <a:prstGeom prst="rect">
            <a:avLst/>
          </a:prstGeom>
        </p:spPr>
        <p:txBody>
          <a:bodyPr/>
          <a:lstStyle/>
          <a:p>
            <a:pPr defTabSz="572516">
              <a:defRPr sz="6800"/>
            </a:pPr>
            <a:r>
              <a:t>CSE 4128 </a:t>
            </a:r>
          </a:p>
          <a:p>
            <a:pPr defTabSz="572516">
              <a:defRPr sz="6800"/>
            </a:pPr>
            <a:r>
              <a:t>Lab 4</a:t>
            </a:r>
          </a:p>
        </p:txBody>
      </p:sp>
      <p:sp>
        <p:nvSpPr>
          <p:cNvPr id="120" name="Frequency Domain Filtering"/>
          <p:cNvSpPr txBox="1">
            <a:spLocks noGrp="1"/>
          </p:cNvSpPr>
          <p:nvPr>
            <p:ph type="subTitle" sz="quarter" idx="1"/>
          </p:nvPr>
        </p:nvSpPr>
        <p:spPr>
          <a:xfrm>
            <a:off x="1651000" y="37465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r>
              <a:t>Frequency Domain Filtering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2" y="9296400"/>
            <a:ext cx="227281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22" name="Dr. Sk. Md. Masudul Ahsan Professor,…"/>
          <p:cNvSpPr txBox="1"/>
          <p:nvPr/>
        </p:nvSpPr>
        <p:spPr>
          <a:xfrm>
            <a:off x="3767505" y="4868011"/>
            <a:ext cx="5698390" cy="146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Dr. Sk. Md. Masudul Ahsan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Professor, 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Dept. of Computer Science and Engineering,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 KUET</a:t>
            </a:r>
          </a:p>
        </p:txBody>
      </p:sp>
      <p:sp>
        <p:nvSpPr>
          <p:cNvPr id="123" name="Dipannita Biswas…"/>
          <p:cNvSpPr txBox="1"/>
          <p:nvPr/>
        </p:nvSpPr>
        <p:spPr>
          <a:xfrm>
            <a:off x="122307" y="6905253"/>
            <a:ext cx="5776063" cy="146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Dipannita Biswas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Lecturer,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Dept. of Computer Science and Engineering, 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KUET</a:t>
            </a:r>
          </a:p>
        </p:txBody>
      </p:sp>
      <p:sp>
        <p:nvSpPr>
          <p:cNvPr id="124" name="Kaniz Fatema Isha…"/>
          <p:cNvSpPr txBox="1"/>
          <p:nvPr/>
        </p:nvSpPr>
        <p:spPr>
          <a:xfrm>
            <a:off x="6701205" y="6905253"/>
            <a:ext cx="5698390" cy="146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Kaniz Fatema Isha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Lecturer,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Dept. of Computer Science and Engineering,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 KUET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746818"/>
            <a:ext cx="50450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Illumination  pattern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8195" y="4495174"/>
            <a:ext cx="16623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Real image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5" y="379084"/>
            <a:ext cx="3981450" cy="3981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31" y="4731136"/>
            <a:ext cx="4114800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39" y="379084"/>
            <a:ext cx="3895725" cy="388811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4433615" y="2369809"/>
            <a:ext cx="1948135" cy="236132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6381750" y="2323142"/>
            <a:ext cx="1347789" cy="2407994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5182703" y="9073910"/>
            <a:ext cx="239809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Corrupted image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2D Discrete Fourier Transform"/>
          <p:cNvSpPr txBox="1">
            <a:spLocks noGrp="1"/>
          </p:cNvSpPr>
          <p:nvPr>
            <p:ph type="title"/>
          </p:nvPr>
        </p:nvSpPr>
        <p:spPr>
          <a:xfrm>
            <a:off x="564711" y="1239457"/>
            <a:ext cx="8017979" cy="1922842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2D Discrete Fourier Transform</a:t>
            </a:r>
          </a:p>
        </p:txBody>
      </p:sp>
      <p:sp>
        <p:nvSpPr>
          <p:cNvPr id="127" name="Represents an image in a frequency domain where the original image is represented in spatial domain.…"/>
          <p:cNvSpPr txBox="1"/>
          <p:nvPr/>
        </p:nvSpPr>
        <p:spPr>
          <a:xfrm>
            <a:off x="508010" y="3662933"/>
            <a:ext cx="12438543" cy="1995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000">
                <a:latin typeface="+mn-lt"/>
                <a:ea typeface="+mn-ea"/>
                <a:cs typeface="+mn-cs"/>
                <a:sym typeface="Helvetica Neue"/>
              </a:defRPr>
            </a:pPr>
            <a:r>
              <a:t>Represents an image in a frequency domain where the original image is represented in spatial domain.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000">
                <a:latin typeface="+mn-lt"/>
                <a:ea typeface="+mn-ea"/>
                <a:cs typeface="+mn-cs"/>
                <a:sym typeface="Helvetica Neue"/>
              </a:defRPr>
            </a:pPr>
            <a:r>
              <a:t>2D DFT converts image into a complex array that consists of :</a:t>
            </a:r>
          </a:p>
        </p:txBody>
      </p:sp>
      <p:sp>
        <p:nvSpPr>
          <p:cNvPr id="128" name="Spectrum…"/>
          <p:cNvSpPr txBox="1"/>
          <p:nvPr/>
        </p:nvSpPr>
        <p:spPr>
          <a:xfrm>
            <a:off x="1081632" y="5978546"/>
            <a:ext cx="4342990" cy="1228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5312" indent="-595312" algn="l">
              <a:lnSpc>
                <a:spcPct val="150000"/>
              </a:lnSpc>
              <a:buSzPct val="100000"/>
              <a:buAutoNum type="arabicPeriod"/>
              <a:defRPr sz="3000">
                <a:latin typeface="+mn-lt"/>
                <a:ea typeface="+mn-ea"/>
                <a:cs typeface="+mn-cs"/>
                <a:sym typeface="Helvetica Neue"/>
              </a:defRPr>
            </a:pPr>
            <a:r>
              <a:t>Power Spectrum</a:t>
            </a:r>
          </a:p>
          <a:p>
            <a:pPr marL="595312" indent="-595312" algn="l">
              <a:lnSpc>
                <a:spcPct val="150000"/>
              </a:lnSpc>
              <a:buSzPct val="100000"/>
              <a:buAutoNum type="arabicPeriod"/>
              <a:defRPr sz="3000">
                <a:latin typeface="+mn-lt"/>
                <a:ea typeface="+mn-ea"/>
                <a:cs typeface="+mn-cs"/>
                <a:sym typeface="Helvetica Neue"/>
              </a:defRPr>
            </a:pPr>
            <a:r>
              <a:t>Phase Angle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2" y="9296400"/>
            <a:ext cx="227281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 of Filtering in the Frequency Domain"/>
          <p:cNvSpPr txBox="1">
            <a:spLocks noGrp="1"/>
          </p:cNvSpPr>
          <p:nvPr>
            <p:ph type="title"/>
          </p:nvPr>
        </p:nvSpPr>
        <p:spPr>
          <a:xfrm>
            <a:off x="1178577" y="765064"/>
            <a:ext cx="9574314" cy="113687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38326">
              <a:lnSpc>
                <a:spcPts val="8500"/>
              </a:lnSpc>
              <a:defRPr sz="3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Basics of Filtering in the Frequency Domain</a:t>
            </a:r>
          </a:p>
        </p:txBody>
      </p:sp>
      <p:sp>
        <p:nvSpPr>
          <p:cNvPr id="132" name="To filter an image in the frequency domain:…"/>
          <p:cNvSpPr txBox="1">
            <a:spLocks noGrp="1"/>
          </p:cNvSpPr>
          <p:nvPr>
            <p:ph type="body" sz="half" idx="1"/>
          </p:nvPr>
        </p:nvSpPr>
        <p:spPr>
          <a:xfrm>
            <a:off x="1330899" y="2184166"/>
            <a:ext cx="9843776" cy="337807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97763">
              <a:spcBef>
                <a:spcPts val="0"/>
              </a:spcBef>
              <a:buSzTx/>
              <a:buNone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t>To filter an image in the frequency domain:</a:t>
            </a:r>
          </a:p>
          <a:p>
            <a:pPr marL="0" indent="0" defTabSz="397763">
              <a:spcBef>
                <a:spcPts val="0"/>
              </a:spcBef>
              <a:buSzTx/>
              <a:buNone/>
              <a:defRPr sz="27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397763" indent="-276225" defTabSz="397763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t>Compute </a:t>
            </a:r>
            <a:r>
              <a:rPr i="1"/>
              <a:t>F(u,v)</a:t>
            </a:r>
            <a:r>
              <a:t> the DFT of the image</a:t>
            </a:r>
            <a:br/>
            <a:endParaRPr>
              <a:solidFill>
                <a:srgbClr val="94B6D2"/>
              </a:solidFill>
            </a:endParaRPr>
          </a:p>
          <a:p>
            <a:pPr marL="397763" indent="-276225" defTabSz="397763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t>Multiply </a:t>
            </a:r>
            <a:r>
              <a:rPr i="1"/>
              <a:t>F(u,v)</a:t>
            </a:r>
            <a:r>
              <a:t> by a filter function </a:t>
            </a:r>
            <a:r>
              <a:rPr i="1"/>
              <a:t>H(u,v)</a:t>
            </a:r>
            <a:br>
              <a:rPr i="1"/>
            </a:br>
            <a:endParaRPr>
              <a:solidFill>
                <a:srgbClr val="94B6D2"/>
              </a:solidFill>
            </a:endParaRPr>
          </a:p>
          <a:p>
            <a:pPr marL="397763" indent="-276225" defTabSz="397763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t>Compute the inverse DFT of the result</a:t>
            </a:r>
            <a:br/>
            <a:endParaRPr/>
          </a:p>
        </p:txBody>
      </p:sp>
      <p:pic>
        <p:nvPicPr>
          <p:cNvPr id="133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t="7552" b="7552"/>
          <a:stretch>
            <a:fillRect/>
          </a:stretch>
        </p:blipFill>
        <p:spPr>
          <a:xfrm>
            <a:off x="939775" y="5545054"/>
            <a:ext cx="9574312" cy="3759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asics of Filtering in the Frequency Domain"/>
          <p:cNvSpPr txBox="1">
            <a:spLocks noGrp="1"/>
          </p:cNvSpPr>
          <p:nvPr>
            <p:ph type="title"/>
          </p:nvPr>
        </p:nvSpPr>
        <p:spPr>
          <a:xfrm>
            <a:off x="1715243" y="765064"/>
            <a:ext cx="9574314" cy="113687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38326">
              <a:lnSpc>
                <a:spcPts val="8500"/>
              </a:lnSpc>
              <a:defRPr sz="3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Basics of Filtering in the Frequency Domain</a:t>
            </a:r>
          </a:p>
        </p:txBody>
      </p:sp>
      <p:pic>
        <p:nvPicPr>
          <p:cNvPr id="136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t="1952" b="1951"/>
          <a:stretch>
            <a:fillRect/>
          </a:stretch>
        </p:blipFill>
        <p:spPr>
          <a:xfrm>
            <a:off x="6575922" y="6315245"/>
            <a:ext cx="2880411" cy="276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t="1094" b="1094"/>
          <a:stretch>
            <a:fillRect/>
          </a:stretch>
        </p:blipFill>
        <p:spPr>
          <a:xfrm>
            <a:off x="2316752" y="6325298"/>
            <a:ext cx="2880412" cy="27478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" name="Image Gallery"/>
          <p:cNvGrpSpPr/>
          <p:nvPr/>
        </p:nvGrpSpPr>
        <p:grpSpPr>
          <a:xfrm>
            <a:off x="2000626" y="2159267"/>
            <a:ext cx="8170797" cy="4023090"/>
            <a:chOff x="0" y="0"/>
            <a:chExt cx="8170795" cy="4023088"/>
          </a:xfrm>
        </p:grpSpPr>
        <p:pic>
          <p:nvPicPr>
            <p:cNvPr id="138" name="Screenshot 2023-05-08 at 7.58.38 AM.png" descr="Screenshot 2023-05-08 at 7.58.38 A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8006" b="8005"/>
            <a:stretch>
              <a:fillRect/>
            </a:stretch>
          </p:blipFill>
          <p:spPr>
            <a:xfrm>
              <a:off x="0" y="-1"/>
              <a:ext cx="8170796" cy="34843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Spectrum moved into the centre"/>
            <p:cNvSpPr txBox="1"/>
            <p:nvPr/>
          </p:nvSpPr>
          <p:spPr>
            <a:xfrm>
              <a:off x="0" y="3560555"/>
              <a:ext cx="8170796" cy="46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 sz="20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Spectrum moved into the centre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otch Filter"/>
          <p:cNvSpPr txBox="1">
            <a:spLocks noGrp="1"/>
          </p:cNvSpPr>
          <p:nvPr>
            <p:ph type="title"/>
          </p:nvPr>
        </p:nvSpPr>
        <p:spPr>
          <a:xfrm>
            <a:off x="685800" y="393700"/>
            <a:ext cx="8910270" cy="1383555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Notch Filter</a:t>
            </a:r>
          </a:p>
        </p:txBody>
      </p:sp>
      <p:sp>
        <p:nvSpPr>
          <p:cNvPr id="143" name="A notch filter rejects (or passes) frequencies in a predefined neighborhood about the center of the frequency rectangle.…"/>
          <p:cNvSpPr txBox="1">
            <a:spLocks noGrp="1"/>
          </p:cNvSpPr>
          <p:nvPr>
            <p:ph type="body" sz="half" idx="1"/>
          </p:nvPr>
        </p:nvSpPr>
        <p:spPr>
          <a:xfrm>
            <a:off x="546100" y="2057400"/>
            <a:ext cx="11659926" cy="2934755"/>
          </a:xfrm>
          <a:prstGeom prst="rect">
            <a:avLst/>
          </a:prstGeom>
        </p:spPr>
        <p:txBody>
          <a:bodyPr anchor="t"/>
          <a:lstStyle/>
          <a:p>
            <a:pPr>
              <a:defRPr sz="3000"/>
            </a:pPr>
            <a:r>
              <a:rPr dirty="0"/>
              <a:t>A notch filter rejects (or passes) frequencies in a predefined neighborhood about the center of the frequency rectangle.</a:t>
            </a:r>
          </a:p>
          <a:p>
            <a:pPr>
              <a:defRPr sz="3000"/>
            </a:pPr>
            <a:r>
              <a:rPr dirty="0"/>
              <a:t>A notch with center at (u0, v0) must have a corresponding notch at location (-u0, -v0)</a:t>
            </a:r>
          </a:p>
        </p:txBody>
      </p:sp>
      <p:pic>
        <p:nvPicPr>
          <p:cNvPr id="144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8225" y="4992155"/>
            <a:ext cx="5848350" cy="1198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907" r="907"/>
          <a:stretch>
            <a:fillRect/>
          </a:stretch>
        </p:blipFill>
        <p:spPr>
          <a:xfrm>
            <a:off x="837926" y="6716664"/>
            <a:ext cx="11076273" cy="59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 Gallery" descr="Image Galler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926" y="7601346"/>
            <a:ext cx="4827537" cy="481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utterworth notch reject filter of order n"/>
          <p:cNvSpPr txBox="1">
            <a:spLocks noGrp="1"/>
          </p:cNvSpPr>
          <p:nvPr>
            <p:ph type="title"/>
          </p:nvPr>
        </p:nvSpPr>
        <p:spPr>
          <a:xfrm>
            <a:off x="685800" y="393700"/>
            <a:ext cx="11633200" cy="1383555"/>
          </a:xfrm>
          <a:prstGeom prst="rect">
            <a:avLst/>
          </a:prstGeom>
        </p:spPr>
        <p:txBody>
          <a:bodyPr/>
          <a:lstStyle>
            <a:lvl1pPr algn="l" defTabSz="496570">
              <a:defRPr sz="51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/>
              <a:t>Butterworth notch reject filter of order n</a:t>
            </a:r>
          </a:p>
        </p:txBody>
      </p:sp>
      <p:sp>
        <p:nvSpPr>
          <p:cNvPr id="154" name="For Butterworth notch reject filter, the Filter Function is given by the expression:"/>
          <p:cNvSpPr txBox="1">
            <a:spLocks noGrp="1"/>
          </p:cNvSpPr>
          <p:nvPr>
            <p:ph type="body" sz="quarter" idx="1"/>
          </p:nvPr>
        </p:nvSpPr>
        <p:spPr>
          <a:xfrm>
            <a:off x="546100" y="2057400"/>
            <a:ext cx="11810404" cy="1108351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r>
              <a:t>For Butterworth notch reject filter, the Filter Function is given by the expression: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84541" y="3487439"/>
                <a:ext cx="9435909" cy="1118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kumimoji="0" lang="en-US" sz="3600" b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H</a:t>
                </a:r>
                <a:r>
                  <a:rPr kumimoji="0" lang="en-US" sz="3600" b="0" u="none" strike="noStrike" cap="none" spc="0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NR</a:t>
                </a:r>
                <a:r>
                  <a:rPr kumimoji="0" lang="en-US" sz="3600" b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(</a:t>
                </a:r>
                <a:r>
                  <a:rPr kumimoji="0" lang="en-US" sz="3600" b="0" u="none" strike="noStrike" cap="none" spc="0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u,v</a:t>
                </a:r>
                <a:r>
                  <a:rPr kumimoji="0" lang="en-US" sz="3600" b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𝑘</m:t>
                        </m:r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=1</m:t>
                        </m:r>
                      </m:sub>
                      <m:sup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𝑍</m:t>
                        </m:r>
                      </m:sup>
                      <m:e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[</m:t>
                        </m:r>
                        <m:f>
                          <m:fPr>
                            <m:ctrlPr>
                              <a:rPr kumimoji="0" lang="en-US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fPr>
                          <m:num>
                            <m:r>
                              <a:rPr kumimoji="0" lang="en-US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1+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3600" i="1" baseline="-25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6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𝐷</m:t>
                                    </m:r>
                                    <m:r>
                                      <a:rPr kumimoji="0" lang="en-US" sz="3600" b="0" i="1" u="none" strike="noStrike" cap="none" spc="0" normalizeH="0" baseline="-2500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𝑘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(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𝑢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,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𝑣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  <m:r>
                              <a:rPr kumimoji="0" lang="en-US" sz="3600" b="0" i="1" u="none" strike="noStrike" cap="none" spc="0" normalizeH="0" baseline="3000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2</m:t>
                            </m:r>
                            <m:r>
                              <a:rPr kumimoji="0" lang="en-US" sz="3600" b="0" i="1" u="none" strike="noStrike" cap="none" spc="0" normalizeH="0" baseline="3000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𝑛</m:t>
                            </m:r>
                          </m:den>
                        </m:f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]</m:t>
                        </m:r>
                      </m:e>
                    </m:nary>
                  </m:oMath>
                </a14:m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600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6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36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 baseline="3000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]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1" y="3487439"/>
                <a:ext cx="9435909" cy="1118768"/>
              </a:xfrm>
              <a:prstGeom prst="rect">
                <a:avLst/>
              </a:prstGeom>
              <a:blipFill rotWithShape="0">
                <a:blip r:embed="rId2"/>
                <a:stretch>
                  <a:fillRect l="-2390" b="-434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2320" y="5338562"/>
                <a:ext cx="8052329" cy="747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8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𝑢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𝑢𝑘</m:t>
                            </m:r>
                          </m:e>
                        </m:d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+</m:t>
                        </m:r>
                        <m:d>
                          <m:dPr>
                            <m:ctrlP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𝑣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 −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𝑣𝑘</m:t>
                            </m:r>
                          </m:e>
                        </m:d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</m:e>
                    </m:d>
                    <m:f>
                      <m:fPr>
                        <m:type m:val="lin"/>
                        <m:ctrlP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fPr>
                      <m:num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1</m:t>
                        </m:r>
                      </m:num>
                      <m:den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</m:den>
                    </m:f>
                  </m:oMath>
                </a14:m>
                <a:endParaRPr kumimoji="0" lang="en-US" sz="2800" b="0" i="0" u="none" strike="noStrike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Medium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20" y="5338562"/>
                <a:ext cx="8052329" cy="747449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0791" y="6504950"/>
                <a:ext cx="8502459" cy="747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8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𝑢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𝑢𝑘</m:t>
                            </m:r>
                          </m:e>
                        </m:d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+</m:t>
                        </m:r>
                        <m:d>
                          <m:dPr>
                            <m:ctrlP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𝑣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+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𝑣𝑘</m:t>
                            </m:r>
                          </m:e>
                        </m:d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</m:e>
                    </m:d>
                    <m:f>
                      <m:fPr>
                        <m:type m:val="lin"/>
                        <m:ctrlP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fPr>
                      <m:num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1</m:t>
                        </m:r>
                      </m:num>
                      <m:den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</m:den>
                    </m:f>
                  </m:oMath>
                </a14:m>
                <a:endParaRPr kumimoji="0" lang="en-US" sz="2800" b="0" i="0" u="none" strike="noStrike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91" y="6504950"/>
                <a:ext cx="8502459" cy="747449"/>
              </a:xfrm>
              <a:prstGeom prst="rect">
                <a:avLst/>
              </a:prstGeom>
              <a:blipFill rotWithShape="0">
                <a:blip r:embed="rId4"/>
                <a:stretch>
                  <a:fillRect b="-650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Where, center of the frequency rectangle = (M/2, N/2)"/>
              <p:cNvSpPr txBox="1"/>
              <p:nvPr/>
            </p:nvSpPr>
            <p:spPr>
              <a:xfrm>
                <a:off x="2004244" y="7959892"/>
                <a:ext cx="9521006" cy="133369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>
                  <a:defRPr sz="3000">
                    <a:latin typeface="+mn-lt"/>
                    <a:ea typeface="+mn-ea"/>
                    <a:cs typeface="+mn-cs"/>
                    <a:sym typeface="Helvetica Neue"/>
                  </a:defRPr>
                </a:lvl1pPr>
              </a:lstStyle>
              <a:p>
                <a:r>
                  <a:rPr sz="2000" dirty="0"/>
                  <a:t>Where, center of the frequency rectangle = (M/2, N/2</a:t>
                </a:r>
                <a:r>
                  <a:rPr sz="2000" dirty="0" smtClean="0"/>
                  <a:t>)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= Distance of a pixel from center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= cut-off frequency of </a:t>
                </a:r>
                <a:r>
                  <a:rPr lang="en-US" sz="2000" dirty="0" err="1" smtClean="0"/>
                  <a:t>kth</a:t>
                </a:r>
                <a:r>
                  <a:rPr lang="en-US" sz="2000" dirty="0" smtClean="0"/>
                  <a:t> notch pair</a:t>
                </a:r>
              </a:p>
              <a:p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) = point gained by cursor</a:t>
                </a:r>
              </a:p>
            </p:txBody>
          </p:sp>
        </mc:Choice>
        <mc:Fallback xmlns="">
          <p:sp>
            <p:nvSpPr>
              <p:cNvPr id="8" name="Where, center of the frequency rectangle = (M/2, N/2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44" y="7959892"/>
                <a:ext cx="9521006" cy="1333698"/>
              </a:xfrm>
              <a:prstGeom prst="rect">
                <a:avLst/>
              </a:prstGeom>
              <a:blipFill rotWithShape="0">
                <a:blip r:embed="rId5"/>
                <a:stretch>
                  <a:fillRect l="-1088" t="-1826" b="-730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260" r="1"/>
          <a:stretch/>
        </p:blipFill>
        <p:spPr>
          <a:xfrm>
            <a:off x="190499" y="2466974"/>
            <a:ext cx="6305551" cy="5292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0475"/>
          <a:stretch/>
        </p:blipFill>
        <p:spPr>
          <a:xfrm>
            <a:off x="6711950" y="2714624"/>
            <a:ext cx="5861050" cy="53109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4990" y="1140768"/>
            <a:ext cx="89707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Ideal and Butterworth </a:t>
            </a:r>
            <a:r>
              <a:rPr lang="en-US" sz="4000" dirty="0"/>
              <a:t>notch reject </a:t>
            </a:r>
            <a:r>
              <a:rPr lang="en-US" sz="4000" dirty="0" smtClean="0"/>
              <a:t>filter</a:t>
            </a:r>
            <a:endParaRPr lang="en-US" sz="40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lasswork"/>
          <p:cNvSpPr txBox="1">
            <a:spLocks noGrp="1"/>
          </p:cNvSpPr>
          <p:nvPr>
            <p:ph type="title"/>
          </p:nvPr>
        </p:nvSpPr>
        <p:spPr>
          <a:xfrm>
            <a:off x="802731" y="519541"/>
            <a:ext cx="5041501" cy="1128694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Classwork</a:t>
            </a:r>
          </a:p>
        </p:txBody>
      </p:sp>
      <p:grpSp>
        <p:nvGrpSpPr>
          <p:cNvPr id="167" name="Image Gallery"/>
          <p:cNvGrpSpPr/>
          <p:nvPr/>
        </p:nvGrpSpPr>
        <p:grpSpPr>
          <a:xfrm>
            <a:off x="851592" y="1872227"/>
            <a:ext cx="3198898" cy="3086556"/>
            <a:chOff x="0" y="0"/>
            <a:chExt cx="3198897" cy="3086554"/>
          </a:xfrm>
        </p:grpSpPr>
        <p:pic>
          <p:nvPicPr>
            <p:cNvPr id="165" name="two_noise.jpeg" descr="two_noise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8810" b="8810"/>
            <a:stretch>
              <a:fillRect/>
            </a:stretch>
          </p:blipFill>
          <p:spPr>
            <a:xfrm>
              <a:off x="0" y="0"/>
              <a:ext cx="3198898" cy="26352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" name="Input image"/>
            <p:cNvSpPr/>
            <p:nvPr/>
          </p:nvSpPr>
          <p:spPr>
            <a:xfrm>
              <a:off x="0" y="2711448"/>
              <a:ext cx="3198898" cy="375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 lvl="1">
                <a:defRPr sz="1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Input image</a:t>
              </a:r>
            </a:p>
          </p:txBody>
        </p:sp>
      </p:grpSp>
      <p:grpSp>
        <p:nvGrpSpPr>
          <p:cNvPr id="170" name="Image Gallery"/>
          <p:cNvGrpSpPr/>
          <p:nvPr/>
        </p:nvGrpSpPr>
        <p:grpSpPr>
          <a:xfrm>
            <a:off x="5067795" y="1824203"/>
            <a:ext cx="3198899" cy="3131405"/>
            <a:chOff x="0" y="0"/>
            <a:chExt cx="3198897" cy="3131404"/>
          </a:xfrm>
        </p:grpSpPr>
        <p:pic>
          <p:nvPicPr>
            <p:cNvPr id="168" name="Screenshot 2023-05-14 at 12.55.35 PM.png" descr="Screenshot 2023-05-14 at 12.55.35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8438" b="8438"/>
            <a:stretch>
              <a:fillRect/>
            </a:stretch>
          </p:blipFill>
          <p:spPr>
            <a:xfrm>
              <a:off x="0" y="0"/>
              <a:ext cx="3198898" cy="2680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Power Spectrum of input image"/>
            <p:cNvSpPr/>
            <p:nvPr/>
          </p:nvSpPr>
          <p:spPr>
            <a:xfrm>
              <a:off x="0" y="2756298"/>
              <a:ext cx="3198898" cy="375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Power Spectrum of input image</a:t>
              </a:r>
            </a:p>
          </p:txBody>
        </p:sp>
      </p:grpSp>
      <p:grpSp>
        <p:nvGrpSpPr>
          <p:cNvPr id="173" name="Image Gallery"/>
          <p:cNvGrpSpPr/>
          <p:nvPr/>
        </p:nvGrpSpPr>
        <p:grpSpPr>
          <a:xfrm>
            <a:off x="850840" y="6081008"/>
            <a:ext cx="3200401" cy="3080206"/>
            <a:chOff x="0" y="0"/>
            <a:chExt cx="3200400" cy="3080205"/>
          </a:xfrm>
        </p:grpSpPr>
        <p:pic>
          <p:nvPicPr>
            <p:cNvPr id="171" name="Screenshot 2023-05-14 at 12.55.16 PM.png" descr="Screenshot 2023-05-14 at 12.55.16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8847" b="8847"/>
            <a:stretch>
              <a:fillRect/>
            </a:stretch>
          </p:blipFill>
          <p:spPr>
            <a:xfrm>
              <a:off x="0" y="0"/>
              <a:ext cx="3200401" cy="262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Butterworth Filter"/>
            <p:cNvSpPr/>
            <p:nvPr/>
          </p:nvSpPr>
          <p:spPr>
            <a:xfrm>
              <a:off x="0" y="2705099"/>
              <a:ext cx="3200401" cy="375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Butterworth Filter</a:t>
              </a:r>
            </a:p>
          </p:txBody>
        </p:sp>
      </p:grpSp>
      <p:grpSp>
        <p:nvGrpSpPr>
          <p:cNvPr id="176" name="Image Gallery"/>
          <p:cNvGrpSpPr/>
          <p:nvPr/>
        </p:nvGrpSpPr>
        <p:grpSpPr>
          <a:xfrm>
            <a:off x="5199412" y="6081008"/>
            <a:ext cx="3200401" cy="3080206"/>
            <a:chOff x="0" y="0"/>
            <a:chExt cx="3200400" cy="3080205"/>
          </a:xfrm>
        </p:grpSpPr>
        <p:pic>
          <p:nvPicPr>
            <p:cNvPr id="174" name="Result Magnitude Spectrum.jpg" descr="Result Magnitude Spectrum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t="8928" b="8928"/>
            <a:stretch>
              <a:fillRect/>
            </a:stretch>
          </p:blipFill>
          <p:spPr>
            <a:xfrm>
              <a:off x="0" y="0"/>
              <a:ext cx="3200400" cy="262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Power Spectrum of output image"/>
            <p:cNvSpPr/>
            <p:nvPr/>
          </p:nvSpPr>
          <p:spPr>
            <a:xfrm>
              <a:off x="0" y="2705099"/>
              <a:ext cx="3200400" cy="375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Power Spectrum of output image</a:t>
              </a:r>
            </a:p>
          </p:txBody>
        </p:sp>
      </p:grpSp>
      <p:grpSp>
        <p:nvGrpSpPr>
          <p:cNvPr id="179" name="Image Gallery"/>
          <p:cNvGrpSpPr/>
          <p:nvPr/>
        </p:nvGrpSpPr>
        <p:grpSpPr>
          <a:xfrm>
            <a:off x="9162257" y="6081008"/>
            <a:ext cx="3200401" cy="3080206"/>
            <a:chOff x="0" y="0"/>
            <a:chExt cx="3200400" cy="3080205"/>
          </a:xfrm>
        </p:grpSpPr>
        <p:pic>
          <p:nvPicPr>
            <p:cNvPr id="177" name="Inverse transform.jpg" descr="Inverse transform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t="8928" b="8928"/>
            <a:stretch>
              <a:fillRect/>
            </a:stretch>
          </p:blipFill>
          <p:spPr>
            <a:xfrm>
              <a:off x="0" y="0"/>
              <a:ext cx="3200400" cy="262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Output image"/>
            <p:cNvSpPr/>
            <p:nvPr/>
          </p:nvSpPr>
          <p:spPr>
            <a:xfrm>
              <a:off x="0" y="2705099"/>
              <a:ext cx="3200400" cy="375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 lvl="1">
                <a:defRPr sz="1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Output image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ssignment"/>
          <p:cNvSpPr txBox="1">
            <a:spLocks noGrp="1"/>
          </p:cNvSpPr>
          <p:nvPr>
            <p:ph type="title"/>
          </p:nvPr>
        </p:nvSpPr>
        <p:spPr>
          <a:xfrm>
            <a:off x="1089786" y="1205975"/>
            <a:ext cx="5041501" cy="1128694"/>
          </a:xfrm>
          <a:prstGeom prst="rect">
            <a:avLst/>
          </a:prstGeom>
        </p:spPr>
        <p:txBody>
          <a:bodyPr/>
          <a:lstStyle>
            <a:lvl1pPr algn="l">
              <a:defRPr sz="4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Assignment</a:t>
            </a:r>
          </a:p>
        </p:txBody>
      </p:sp>
      <p:sp>
        <p:nvSpPr>
          <p:cNvPr id="182" name="Homographic Filtering - a technique for improving the appearance of an image by simultaneous gray-level range compression and contrast enhancement"/>
          <p:cNvSpPr txBox="1">
            <a:spLocks noGrp="1"/>
          </p:cNvSpPr>
          <p:nvPr>
            <p:ph type="body" sz="quarter" idx="1"/>
          </p:nvPr>
        </p:nvSpPr>
        <p:spPr>
          <a:xfrm>
            <a:off x="819396" y="2537082"/>
            <a:ext cx="10608875" cy="1148283"/>
          </a:xfrm>
          <a:prstGeom prst="rect">
            <a:avLst/>
          </a:prstGeom>
        </p:spPr>
        <p:txBody>
          <a:bodyPr/>
          <a:lstStyle/>
          <a:p>
            <a:pPr marL="312538" indent="-312538" defTabSz="822958">
              <a:spcBef>
                <a:spcPts val="900"/>
              </a:spcBef>
              <a:defRPr sz="2200" b="1">
                <a:latin typeface="+mj-lt"/>
                <a:ea typeface="+mj-ea"/>
                <a:cs typeface="+mj-cs"/>
                <a:sym typeface="Helvetica"/>
              </a:defRPr>
            </a:pPr>
            <a:r>
              <a:t>Homographic Filtering -</a:t>
            </a:r>
            <a:r>
              <a:rPr b="0"/>
              <a:t> a technique for improving the appearance of an image by simultaneous gray-level range compression and contrast enhancement</a:t>
            </a:r>
          </a:p>
        </p:txBody>
      </p:sp>
      <p:pic>
        <p:nvPicPr>
          <p:cNvPr id="183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227" y="4261415"/>
            <a:ext cx="9100345" cy="4310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316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Cambria Math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CSE 4128  Lab 4</vt:lpstr>
      <vt:lpstr>2D Discrete Fourier Transform</vt:lpstr>
      <vt:lpstr>Basics of Filtering in the Frequency Domain</vt:lpstr>
      <vt:lpstr>Basics of Filtering in the Frequency Domain</vt:lpstr>
      <vt:lpstr>Notch Filter</vt:lpstr>
      <vt:lpstr>Butterworth notch reject filter of order n</vt:lpstr>
      <vt:lpstr>PowerPoint Presentation</vt:lpstr>
      <vt:lpstr>Classwork</vt:lpstr>
      <vt:lpstr>Assignment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 Lab 4</dc:title>
  <dc:creator>D</dc:creator>
  <cp:lastModifiedBy>Dola</cp:lastModifiedBy>
  <cp:revision>7</cp:revision>
  <dcterms:modified xsi:type="dcterms:W3CDTF">2023-05-15T09:55:30Z</dcterms:modified>
</cp:coreProperties>
</file>