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3" r:id="rId4"/>
    <p:sldId id="272" r:id="rId5"/>
    <p:sldId id="262" r:id="rId6"/>
    <p:sldId id="266" r:id="rId7"/>
    <p:sldId id="273" r:id="rId8"/>
    <p:sldId id="271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20419-F78E-479F-AA8E-FE67211B936D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095FB-6856-4854-928B-E660A70B7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66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histogram:         Mean1=30  Sigma1=8  Mean2=165    Sigma2=20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095FB-6856-4854-928B-E660A70B7F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48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A3FF-9141-45E8-B755-E24412292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FA5BA-64EF-4BEF-A77D-59421F1CC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374BA-0BF1-464A-A206-139518D5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45264-C8F3-454B-A2E8-F18608F5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407D2-BE6D-49D3-B82D-F52DAF80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7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9DA2-750B-4770-9615-DBF50FDE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3B329-366B-4364-B3DD-6B02391CA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02620-E180-41CB-8196-DC02A9AE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19B56-7EC3-4CAC-A2B1-D41860A0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3C05D-D514-433F-BF5B-B3AF2496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8BD37-5EEC-4278-9EE0-DEDA68523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54F55-9B66-4AF7-861C-2816F301B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E022F-DB20-48FF-B7DE-A7D6AE7A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4F91C-FF26-425A-85F3-7D114B00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4D104-020C-4293-8961-D68B124F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D6E4-58FD-4F5E-8EF0-25336D49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BAE46-2D00-4EA2-BB3E-0D91A14A6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3BC85-5AB3-4E0B-B666-19AC052F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DC114-8F75-43E7-979F-EF5C2001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6C484-0E3A-44EA-8559-A22A2FCB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0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8847-C3B2-4062-A312-8470639A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21D18-4B57-451B-BCCE-6270B470F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78026-920F-41C1-B09C-9C3AEC60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4277F-A567-4DE2-9069-3486F087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7B2B2-8F13-43E4-8DBE-5E0DC650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0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2885-D6AE-444D-9E93-D461D38D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7F0B0-7675-4CB4-B1F3-D1239E0E6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5491B-C40B-49C8-B56B-A1623FEF1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647DA-E47F-4B79-A90B-AFF638B1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27053-2487-412D-BFB4-93DBFC62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22E3A-B41E-4F6A-88ED-78DFFE1A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9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6F89-A02B-4132-8774-A1395D1B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62E5F-CA6C-4EDF-BD48-366EC90FF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B0677-BED7-4216-8A86-EA73D3EB0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6D05D-3447-4084-824C-10B640171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72110-AAE1-4116-8304-1279B9FEB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B4AC0-DA9C-4B3B-B738-64DA18BE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C0346-E7CA-49D4-9F16-C51CE876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20EDF-1961-4C69-B624-FB250EC3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C67B-7AEC-4DE3-B0C0-3F3AAE23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688C5-E58C-49CE-995A-8C22DF6A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F5AB5-AB00-4E48-9ACA-C9C8EF72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7664E-F5E7-44AA-8CB8-05E72BB2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5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02297-8E8E-4AB4-9D68-4806C3DB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1B121-2BB3-4C47-A8BB-0235FCC1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A7427-D0DA-442F-8D0D-0CDCA9E6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5488-B7DC-4233-9CF4-2BAB6D27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22CB-FD0D-48BF-BEE0-48F522DA5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AF1D7-322A-4F2D-B449-0B75EDAF8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A572E-12A5-4C6D-A0BD-E26583CA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F9001-C117-4F23-B486-FA266714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C58DF-A1AA-4DBF-A169-6C121FC4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2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F773-E3C1-45FC-89A6-256624740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E4D61-5EDE-4C65-9A9B-95B9E159F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776EE-E80C-4D2F-BF09-A2C53CFBA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EE148-6E35-4ACE-AA60-7DB5D026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B866B-8263-405B-9B0A-014EF752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BC9C8-57C6-442E-9CD2-DE1361F9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8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FB313-169D-44B0-B14E-EBFDCD9F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43F3-FEEE-4505-B1D8-82EAFD184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39A35-A1B8-43A6-9D9A-6497217D9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92838-11E4-4736-BC5C-FBBC1EA531F5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C52CA-23CF-4E6B-ADFB-73587FFDB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1C351-54FE-4C8D-8888-FAE1CFCA2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1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9F4C-B286-45D0-A1DA-DAAD5C2A4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8824"/>
            <a:ext cx="9144000" cy="2109706"/>
          </a:xfrm>
        </p:spPr>
        <p:txBody>
          <a:bodyPr>
            <a:normAutofit/>
          </a:bodyPr>
          <a:lstStyle/>
          <a:p>
            <a:r>
              <a:rPr lang="en-US" dirty="0"/>
              <a:t>CSE 4128</a:t>
            </a:r>
            <a:br>
              <a:rPr lang="en-US" dirty="0"/>
            </a:br>
            <a:r>
              <a:rPr lang="en-US" dirty="0"/>
              <a:t>Lab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C20B4-C5FA-4377-86F3-2FFAE511B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7165" y="2817460"/>
            <a:ext cx="9144000" cy="428095"/>
          </a:xfrm>
        </p:spPr>
        <p:txBody>
          <a:bodyPr>
            <a:normAutofit/>
          </a:bodyPr>
          <a:lstStyle/>
          <a:p>
            <a:r>
              <a:rPr lang="en-US" b="1" u="sng" dirty="0"/>
              <a:t>Histogram Equalization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75E195F-1523-4425-B980-EC82A13F3FA2}"/>
              </a:ext>
            </a:extLst>
          </p:cNvPr>
          <p:cNvSpPr txBox="1">
            <a:spLocks/>
          </p:cNvSpPr>
          <p:nvPr/>
        </p:nvSpPr>
        <p:spPr>
          <a:xfrm>
            <a:off x="3427847" y="3372470"/>
            <a:ext cx="5756951" cy="1652012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Dr. Sk. Md. </a:t>
            </a:r>
            <a:r>
              <a:rPr lang="en-US" b="1" dirty="0" err="1"/>
              <a:t>Masudul</a:t>
            </a:r>
            <a:r>
              <a:rPr lang="en-US" b="1" dirty="0"/>
              <a:t> Ahsan</a:t>
            </a:r>
            <a:br>
              <a:rPr lang="en-US" dirty="0"/>
            </a:br>
            <a:r>
              <a:rPr lang="en-US" sz="2000" dirty="0"/>
              <a:t>Professor,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Dept. of Computer Science and Engineering,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KUET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EB32991-0291-4B8E-AFBA-38BAB1F57BF9}"/>
              </a:ext>
            </a:extLst>
          </p:cNvPr>
          <p:cNvSpPr txBox="1">
            <a:spLocks/>
          </p:cNvSpPr>
          <p:nvPr/>
        </p:nvSpPr>
        <p:spPr>
          <a:xfrm>
            <a:off x="6808545" y="4638687"/>
            <a:ext cx="4363156" cy="1212673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b="1" dirty="0" err="1"/>
              <a:t>Kaniz</a:t>
            </a:r>
            <a:r>
              <a:rPr lang="en-US" b="1" dirty="0"/>
              <a:t> </a:t>
            </a:r>
            <a:r>
              <a:rPr lang="en-US" b="1" dirty="0" err="1"/>
              <a:t>Fatema</a:t>
            </a:r>
            <a:r>
              <a:rPr lang="en-US" b="1" dirty="0"/>
              <a:t> </a:t>
            </a:r>
            <a:r>
              <a:rPr lang="en-US" b="1" dirty="0" err="1"/>
              <a:t>Isha</a:t>
            </a:r>
            <a:endParaRPr lang="en-US" b="1" dirty="0"/>
          </a:p>
          <a:p>
            <a:pPr>
              <a:spcBef>
                <a:spcPts val="0"/>
              </a:spcBef>
            </a:pPr>
            <a:r>
              <a:rPr lang="en-US" sz="2000" dirty="0"/>
              <a:t>Lecturer,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Dept. of Computer Science and Engineering,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KUET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A2BC71F-B733-40BC-99F8-F195C46C7406}"/>
              </a:ext>
            </a:extLst>
          </p:cNvPr>
          <p:cNvSpPr txBox="1">
            <a:spLocks/>
          </p:cNvSpPr>
          <p:nvPr/>
        </p:nvSpPr>
        <p:spPr>
          <a:xfrm>
            <a:off x="1020301" y="4727464"/>
            <a:ext cx="4363156" cy="1212673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b="1" dirty="0" err="1"/>
              <a:t>Dipannita</a:t>
            </a:r>
            <a:r>
              <a:rPr lang="en-US" b="1" dirty="0"/>
              <a:t> Biswas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Lecturer,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Dept. of Computer Science and Engineering,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KUET</a:t>
            </a:r>
          </a:p>
        </p:txBody>
      </p:sp>
    </p:spTree>
    <p:extLst>
      <p:ext uri="{BB962C8B-B14F-4D97-AF65-F5344CB8AC3E}">
        <p14:creationId xmlns:p14="http://schemas.microsoft.com/office/powerpoint/2010/main" val="124718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A2BE92-AA47-29E0-3266-957B3E639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438" y="1659195"/>
            <a:ext cx="3581540" cy="233933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FD24D97-555E-8503-8E75-BB7408824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52" y="1659195"/>
            <a:ext cx="34861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2112BE-DBF5-6482-E566-9F5F1E9FDB50}"/>
              </a:ext>
            </a:extLst>
          </p:cNvPr>
          <p:cNvSpPr txBox="1"/>
          <p:nvPr/>
        </p:nvSpPr>
        <p:spPr>
          <a:xfrm>
            <a:off x="3983360" y="2044005"/>
            <a:ext cx="3729920" cy="138499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cv2</a:t>
            </a:r>
          </a:p>
          <a:p>
            <a:r>
              <a:rPr lang="en-US" sz="140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img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= image read … … </a:t>
            </a:r>
          </a:p>
          <a:p>
            <a:endParaRPr lang="en-US" sz="14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plt.hist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img.ravel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256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,[</a:t>
            </a:r>
            <a:r>
              <a:rPr lang="en-US" sz="140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256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A69B98-6A8F-2890-8FE7-98BF8B2494FC}"/>
              </a:ext>
            </a:extLst>
          </p:cNvPr>
          <p:cNvSpPr txBox="1"/>
          <p:nvPr/>
        </p:nvSpPr>
        <p:spPr>
          <a:xfrm>
            <a:off x="1071196" y="4203060"/>
            <a:ext cx="1891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19BF8A-6909-AEFF-A34D-85AA55E9A0C9}"/>
              </a:ext>
            </a:extLst>
          </p:cNvPr>
          <p:cNvSpPr txBox="1"/>
          <p:nvPr/>
        </p:nvSpPr>
        <p:spPr>
          <a:xfrm>
            <a:off x="7866993" y="4203061"/>
            <a:ext cx="3954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Histogram of the Input Image</a:t>
            </a:r>
          </a:p>
        </p:txBody>
      </p:sp>
    </p:spTree>
    <p:extLst>
      <p:ext uri="{BB962C8B-B14F-4D97-AF65-F5344CB8AC3E}">
        <p14:creationId xmlns:p14="http://schemas.microsoft.com/office/powerpoint/2010/main" val="137077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EDF95D4-0AD4-AC5E-0F3F-BE8ABC9C782D}"/>
              </a:ext>
            </a:extLst>
          </p:cNvPr>
          <p:cNvGrpSpPr/>
          <p:nvPr/>
        </p:nvGrpSpPr>
        <p:grpSpPr>
          <a:xfrm>
            <a:off x="1977460" y="219629"/>
            <a:ext cx="8237080" cy="6276852"/>
            <a:chOff x="888907" y="230244"/>
            <a:chExt cx="8237080" cy="627685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8983AF0-ACB4-41FD-41F5-537E4A6F3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4759" y="3644679"/>
              <a:ext cx="3515420" cy="2275725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8AB8CB6-3824-8B03-CCF4-1D1E89F6AA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907" y="3644679"/>
              <a:ext cx="3486150" cy="2400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082B6C-4354-C0F2-45C4-0A1FCC03D6AA}"/>
                </a:ext>
              </a:extLst>
            </p:cNvPr>
            <p:cNvSpPr txBox="1"/>
            <p:nvPr/>
          </p:nvSpPr>
          <p:spPr>
            <a:xfrm>
              <a:off x="1544162" y="6044979"/>
              <a:ext cx="23183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Equalized Image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C5200C-706D-E547-A2B3-D5D1C6BAB4A1}"/>
                </a:ext>
              </a:extLst>
            </p:cNvPr>
            <p:cNvSpPr txBox="1"/>
            <p:nvPr/>
          </p:nvSpPr>
          <p:spPr>
            <a:xfrm>
              <a:off x="4396332" y="6045431"/>
              <a:ext cx="47296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Histogram of the Equalized Image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77879A2-2686-BAC2-3DF9-151FCEA86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34759" y="230244"/>
              <a:ext cx="3581540" cy="2339335"/>
            </a:xfrm>
            <a:prstGeom prst="rect">
              <a:avLst/>
            </a:prstGeom>
          </p:spPr>
        </p:pic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6B01F6B4-0EC5-EB98-6580-83BFBD3699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907" y="230244"/>
              <a:ext cx="3486150" cy="2400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A0D004-CC47-3A18-EE5D-746F279F3C07}"/>
                </a:ext>
              </a:extLst>
            </p:cNvPr>
            <p:cNvSpPr txBox="1"/>
            <p:nvPr/>
          </p:nvSpPr>
          <p:spPr>
            <a:xfrm>
              <a:off x="1686051" y="2675946"/>
              <a:ext cx="1891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Input Image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A40246-521A-B74F-C841-DCABD7D9F40E}"/>
                </a:ext>
              </a:extLst>
            </p:cNvPr>
            <p:cNvSpPr txBox="1"/>
            <p:nvPr/>
          </p:nvSpPr>
          <p:spPr>
            <a:xfrm>
              <a:off x="4834759" y="2645463"/>
              <a:ext cx="3954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Histogram of the Input 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36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46A4-B793-48B1-959E-57AB0A5C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Histogram Equalization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B2A11-C576-4970-A746-02E7DE5C6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First calculate the PMF (probability mass function) of all the pixels in this image.</a:t>
            </a:r>
            <a:endParaRPr lang="en-US" sz="2400" dirty="0">
              <a:solidFill>
                <a:srgbClr val="000000"/>
              </a:solidFill>
              <a:latin typeface="Nunito" panose="020B0604020202020204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b="0" i="0" dirty="0">
              <a:solidFill>
                <a:srgbClr val="000000"/>
              </a:solidFill>
              <a:effectLst/>
              <a:latin typeface="Nunito" panose="020B06040202020202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Nunito" panose="020B0604020202020204" pitchFamily="2" charset="0"/>
              </a:rPr>
              <a:t>Cal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culate CDF (cumulative distributive function) of the pixels.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Nunito" panose="020B0604020202020204" pitchFamily="2" charset="0"/>
              </a:rPr>
              <a:t>Multiply CDF of each pixel value with highest intensity to satisfy the transformation function.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latin typeface="Nunito" panose="020B0604020202020204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latin typeface="Nunito" panose="020B06040202020202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Nunito" panose="020B0604020202020204" pitchFamily="2" charset="0"/>
              </a:rPr>
              <a:t>Map each </a:t>
            </a:r>
            <a:r>
              <a:rPr lang="en-US" sz="2400" dirty="0" err="1">
                <a:solidFill>
                  <a:srgbClr val="000000"/>
                </a:solidFill>
                <a:latin typeface="Nunito" panose="020B0604020202020204" pitchFamily="2" charset="0"/>
              </a:rPr>
              <a:t>s</a:t>
            </a:r>
            <a:r>
              <a:rPr lang="en-US" sz="2400" baseline="-25000" dirty="0" err="1">
                <a:solidFill>
                  <a:srgbClr val="000000"/>
                </a:solidFill>
                <a:latin typeface="Nunito" panose="020B0604020202020204" pitchFamily="2" charset="0"/>
              </a:rPr>
              <a:t>k</a:t>
            </a:r>
            <a:r>
              <a:rPr lang="en-US" sz="2400" dirty="0">
                <a:solidFill>
                  <a:srgbClr val="000000"/>
                </a:solidFill>
                <a:latin typeface="Nunito" panose="020B0604020202020204" pitchFamily="2" charset="0"/>
              </a:rPr>
              <a:t> to its corresponding </a:t>
            </a:r>
            <a:r>
              <a:rPr lang="en-US" sz="2400" dirty="0" err="1">
                <a:solidFill>
                  <a:srgbClr val="000000"/>
                </a:solidFill>
                <a:latin typeface="Nunito" panose="020B0604020202020204" pitchFamily="2" charset="0"/>
              </a:rPr>
              <a:t>r</a:t>
            </a:r>
            <a:r>
              <a:rPr lang="en-US" sz="2400" baseline="-25000" dirty="0" err="1">
                <a:solidFill>
                  <a:srgbClr val="000000"/>
                </a:solidFill>
                <a:latin typeface="Nunito" panose="020B0604020202020204" pitchFamily="2" charset="0"/>
              </a:rPr>
              <a:t>k</a:t>
            </a:r>
            <a:r>
              <a:rPr lang="en-US" sz="2400" dirty="0">
                <a:solidFill>
                  <a:srgbClr val="000000"/>
                </a:solidFill>
                <a:latin typeface="Nunito" panose="020B0604020202020204" pitchFamily="2" charset="0"/>
              </a:rPr>
              <a:t> in the image.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B9CAB-C35A-45C1-8750-930D0FF84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694" y="4314231"/>
            <a:ext cx="5553937" cy="8900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B2094B-9413-4A9F-8ABD-6EAF7408A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040" y="2231678"/>
            <a:ext cx="5060119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8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308163-4997-A846-3423-4FA6A47C1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152"/>
          <a:stretch/>
        </p:blipFill>
        <p:spPr>
          <a:xfrm>
            <a:off x="727969" y="1635182"/>
            <a:ext cx="4266598" cy="319087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C57091-0FE9-4BEE-ABF5-758761709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581" y="2807365"/>
            <a:ext cx="5622169" cy="124326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2651353-3210-4A3D-B744-A32FA86DC4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08" b="70987"/>
          <a:stretch/>
        </p:blipFill>
        <p:spPr>
          <a:xfrm>
            <a:off x="6015005" y="2134242"/>
            <a:ext cx="4862745" cy="67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1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CB5BA0-D3D6-CB7D-015B-325558895755}"/>
              </a:ext>
            </a:extLst>
          </p:cNvPr>
          <p:cNvSpPr txBox="1">
            <a:spLocks/>
          </p:cNvSpPr>
          <p:nvPr/>
        </p:nvSpPr>
        <p:spPr>
          <a:xfrm>
            <a:off x="6679272" y="625710"/>
            <a:ext cx="2811449" cy="28622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= 1.33 = 1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= 3.08 = 3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= 4.55 = 5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 = 5.67 = 6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 = 6.23 = 6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 = 6.65 = 7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 = 6.86 = 7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7</a:t>
            </a:r>
            <a:r>
              <a:rPr lang="en-US" dirty="0">
                <a:solidFill>
                  <a:schemeClr val="tx1"/>
                </a:solidFill>
              </a:rPr>
              <a:t> = 7.00 = 7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0F650-83CA-94CF-0141-805FCABB7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81" r="5197" b="26157"/>
          <a:stretch/>
        </p:blipFill>
        <p:spPr>
          <a:xfrm>
            <a:off x="6545265" y="3615751"/>
            <a:ext cx="2990044" cy="26165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054A45-2F87-A6EA-2261-FE69591A8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943" y="566179"/>
            <a:ext cx="4125057" cy="2981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E6D34F-F7A1-6533-ADB1-18F5C1108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999" b="29413"/>
          <a:stretch/>
        </p:blipFill>
        <p:spPr>
          <a:xfrm>
            <a:off x="2656691" y="3572535"/>
            <a:ext cx="3184433" cy="256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6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CC6C-56FF-4198-BB24-5AB1317F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9E4115-31D4-448E-B090-1DA977519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55" t="695" r="3483"/>
          <a:stretch/>
        </p:blipFill>
        <p:spPr>
          <a:xfrm>
            <a:off x="292963" y="2258859"/>
            <a:ext cx="3630967" cy="273220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3584D0-EB82-46A3-9083-C7ACD8E6F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650" y="2258859"/>
            <a:ext cx="3754700" cy="27484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7D4597-5E26-491B-BED8-1F5C987E4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20" y="2290833"/>
            <a:ext cx="3650737" cy="271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69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D4D8D-42EC-E0E5-0ECF-28227212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E9BA-6D97-C3AA-2FE4-3B729942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Histogram Matching (Specification)</a:t>
            </a:r>
          </a:p>
          <a:p>
            <a:pPr marL="457200" lvl="1" indent="0">
              <a:buNone/>
            </a:pPr>
            <a:r>
              <a:rPr lang="en-US" dirty="0"/>
              <a:t>-- where target histogram follows </a:t>
            </a:r>
            <a:r>
              <a:rPr lang="en-US" b="1" dirty="0"/>
              <a:t>double Gaussian distribution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61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B4047B-E488-4D7F-B6A5-B4A1D9B75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489" y="3186048"/>
            <a:ext cx="4926984" cy="3149206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0CDCF0C-6550-4923-B677-82407DBD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Gaussian distribution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781D2D-0BAF-4020-82FB-ED172BB17F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507"/>
          <a:stretch/>
        </p:blipFill>
        <p:spPr>
          <a:xfrm>
            <a:off x="2727489" y="1532413"/>
            <a:ext cx="4257675" cy="140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82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230</Words>
  <Application>Microsoft Office PowerPoint</Application>
  <PresentationFormat>Widescreen</PresentationFormat>
  <Paragraphs>49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Nunito</vt:lpstr>
      <vt:lpstr>Office Theme</vt:lpstr>
      <vt:lpstr>CSE 4128 Lab 3</vt:lpstr>
      <vt:lpstr>PowerPoint Presentation</vt:lpstr>
      <vt:lpstr>PowerPoint Presentation</vt:lpstr>
      <vt:lpstr>Histogram Equalization</vt:lpstr>
      <vt:lpstr>PowerPoint Presentation</vt:lpstr>
      <vt:lpstr>PowerPoint Presentation</vt:lpstr>
      <vt:lpstr>Class Work</vt:lpstr>
      <vt:lpstr>Assignment</vt:lpstr>
      <vt:lpstr>Gaussian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4128 Lab 1</dc:title>
  <dc:creator>Sunanda_Das</dc:creator>
  <cp:lastModifiedBy>D B</cp:lastModifiedBy>
  <cp:revision>46</cp:revision>
  <dcterms:created xsi:type="dcterms:W3CDTF">2022-03-22T12:35:29Z</dcterms:created>
  <dcterms:modified xsi:type="dcterms:W3CDTF">2023-05-01T20:22:59Z</dcterms:modified>
</cp:coreProperties>
</file>