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72" r:id="rId5"/>
    <p:sldId id="262" r:id="rId6"/>
    <p:sldId id="266" r:id="rId7"/>
    <p:sldId id="271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2838-11E4-4736-BC5C-FBBC1EA531F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F4C-B286-45D0-A1DA-DAAD5C2A4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0B4-C5FA-4377-86F3-2FFAE511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</p:spPr>
        <p:txBody>
          <a:bodyPr>
            <a:normAutofit/>
          </a:bodyPr>
          <a:lstStyle/>
          <a:p>
            <a:r>
              <a:rPr lang="en-US" b="1" u="sng" dirty="0"/>
              <a:t>Histogram Equalization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C8253D-8A42-4D98-878D-53E7E4B6417F}"/>
              </a:ext>
            </a:extLst>
          </p:cNvPr>
          <p:cNvGrpSpPr/>
          <p:nvPr/>
        </p:nvGrpSpPr>
        <p:grpSpPr>
          <a:xfrm>
            <a:off x="298043" y="4357519"/>
            <a:ext cx="7979535" cy="1212674"/>
            <a:chOff x="1168400" y="4318882"/>
            <a:chExt cx="7979535" cy="1212674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A75E195F-1523-4425-B980-EC82A13F3FA2}"/>
                </a:ext>
              </a:extLst>
            </p:cNvPr>
            <p:cNvSpPr txBox="1">
              <a:spLocks/>
            </p:cNvSpPr>
            <p:nvPr/>
          </p:nvSpPr>
          <p:spPr>
            <a:xfrm>
              <a:off x="1168400" y="4318883"/>
              <a:ext cx="3848954" cy="1212673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Dr. Sk. Md. </a:t>
              </a:r>
              <a:r>
                <a:rPr lang="en-US" sz="1800" b="1" dirty="0" err="1"/>
                <a:t>Masudul</a:t>
              </a:r>
              <a:r>
                <a:rPr lang="en-US" sz="1800" b="1" dirty="0"/>
                <a:t> Ahsan</a:t>
              </a:r>
              <a:br>
                <a:rPr lang="en-US" sz="1800" dirty="0"/>
              </a:br>
              <a:r>
                <a:rPr lang="en-US" sz="1600" dirty="0"/>
                <a:t>Professor, </a:t>
              </a:r>
            </a:p>
            <a:p>
              <a:pPr>
                <a:spcBef>
                  <a:spcPts val="0"/>
                </a:spcBef>
              </a:pPr>
              <a:r>
                <a:rPr lang="en-US" sz="1600" dirty="0"/>
                <a:t>Dept. of Computer Science and Engineering,</a:t>
              </a:r>
            </a:p>
            <a:p>
              <a:pPr>
                <a:spcBef>
                  <a:spcPts val="0"/>
                </a:spcBef>
              </a:pPr>
              <a:r>
                <a:rPr lang="en-US" sz="1600" dirty="0"/>
                <a:t> KUET</a:t>
              </a:r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EB32991-0291-4B8E-AFBA-38BAB1F57BF9}"/>
                </a:ext>
              </a:extLst>
            </p:cNvPr>
            <p:cNvSpPr txBox="1">
              <a:spLocks/>
            </p:cNvSpPr>
            <p:nvPr/>
          </p:nvSpPr>
          <p:spPr>
            <a:xfrm>
              <a:off x="4784779" y="4318882"/>
              <a:ext cx="4363156" cy="1212673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800" b="1" dirty="0" err="1"/>
                <a:t>Dipannita</a:t>
              </a:r>
              <a:r>
                <a:rPr lang="en-US" sz="1800" b="1" dirty="0"/>
                <a:t> Biswas</a:t>
              </a:r>
            </a:p>
            <a:p>
              <a:pPr>
                <a:spcBef>
                  <a:spcPts val="0"/>
                </a:spcBef>
              </a:pPr>
              <a:r>
                <a:rPr lang="en-US" sz="1600" dirty="0"/>
                <a:t>Lecturer,</a:t>
              </a:r>
            </a:p>
            <a:p>
              <a:pPr>
                <a:spcBef>
                  <a:spcPts val="0"/>
                </a:spcBef>
              </a:pPr>
              <a:r>
                <a:rPr lang="en-US" sz="1600" dirty="0"/>
                <a:t>Dept. of Computer Science and Engineering, </a:t>
              </a:r>
            </a:p>
            <a:p>
              <a:pPr>
                <a:spcBef>
                  <a:spcPts val="0"/>
                </a:spcBef>
              </a:pPr>
              <a:r>
                <a:rPr lang="en-US" sz="1600" dirty="0"/>
                <a:t>KUET</a:t>
              </a:r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AEB32991-0291-4B8E-AFBA-38BAB1F57BF9}"/>
              </a:ext>
            </a:extLst>
          </p:cNvPr>
          <p:cNvSpPr txBox="1">
            <a:spLocks/>
          </p:cNvSpPr>
          <p:nvPr/>
        </p:nvSpPr>
        <p:spPr>
          <a:xfrm>
            <a:off x="7828844" y="4366442"/>
            <a:ext cx="4363156" cy="1212673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 err="1"/>
              <a:t>Kaniz</a:t>
            </a:r>
            <a:r>
              <a:rPr lang="en-US" sz="1800" b="1" dirty="0"/>
              <a:t> </a:t>
            </a:r>
            <a:r>
              <a:rPr lang="en-US" sz="1800" b="1" dirty="0" err="1"/>
              <a:t>Fatema</a:t>
            </a:r>
            <a:r>
              <a:rPr lang="en-US" sz="1800" b="1" dirty="0"/>
              <a:t> </a:t>
            </a:r>
            <a:r>
              <a:rPr lang="en-US" sz="1800" b="1" dirty="0" err="1"/>
              <a:t>Isha</a:t>
            </a: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600" dirty="0"/>
              <a:t>Lecturer,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Dept. of Computer Science and Engineering,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KUET</a:t>
            </a:r>
          </a:p>
        </p:txBody>
      </p: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A2BE92-AA47-29E0-3266-957B3E63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38" y="1659195"/>
            <a:ext cx="3581540" cy="23393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D24D97-555E-8503-8E75-BB7408824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2" y="1659195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112BE-DBF5-6482-E566-9F5F1E9FDB50}"/>
              </a:ext>
            </a:extLst>
          </p:cNvPr>
          <p:cNvSpPr txBox="1"/>
          <p:nvPr/>
        </p:nvSpPr>
        <p:spPr>
          <a:xfrm>
            <a:off x="3983360" y="2044005"/>
            <a:ext cx="3729920" cy="138499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cv2</a:t>
            </a:r>
          </a:p>
          <a:p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 image read … … </a:t>
            </a:r>
          </a:p>
          <a:p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img.ravel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,[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69B98-6A8F-2890-8FE7-98BF8B2494FC}"/>
              </a:ext>
            </a:extLst>
          </p:cNvPr>
          <p:cNvSpPr txBox="1"/>
          <p:nvPr/>
        </p:nvSpPr>
        <p:spPr>
          <a:xfrm>
            <a:off x="1071196" y="4203060"/>
            <a:ext cx="189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9BF8A-6909-AEFF-A34D-85AA55E9A0C9}"/>
              </a:ext>
            </a:extLst>
          </p:cNvPr>
          <p:cNvSpPr txBox="1"/>
          <p:nvPr/>
        </p:nvSpPr>
        <p:spPr>
          <a:xfrm>
            <a:off x="7866993" y="4203061"/>
            <a:ext cx="395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Histogram of the Input Image</a:t>
            </a:r>
          </a:p>
        </p:txBody>
      </p:sp>
    </p:spTree>
    <p:extLst>
      <p:ext uri="{BB962C8B-B14F-4D97-AF65-F5344CB8AC3E}">
        <p14:creationId xmlns:p14="http://schemas.microsoft.com/office/powerpoint/2010/main" val="137077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DF95D4-0AD4-AC5E-0F3F-BE8ABC9C782D}"/>
              </a:ext>
            </a:extLst>
          </p:cNvPr>
          <p:cNvGrpSpPr/>
          <p:nvPr/>
        </p:nvGrpSpPr>
        <p:grpSpPr>
          <a:xfrm>
            <a:off x="1977460" y="219629"/>
            <a:ext cx="8237080" cy="6276852"/>
            <a:chOff x="888907" y="230244"/>
            <a:chExt cx="8237080" cy="62768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983AF0-ACB4-41FD-41F5-537E4A6F3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4759" y="3644679"/>
              <a:ext cx="3515420" cy="2275725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8AB8CB6-3824-8B03-CCF4-1D1E89F6A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07" y="3644679"/>
              <a:ext cx="34861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82B6C-4354-C0F2-45C4-0A1FCC03D6AA}"/>
                </a:ext>
              </a:extLst>
            </p:cNvPr>
            <p:cNvSpPr txBox="1"/>
            <p:nvPr/>
          </p:nvSpPr>
          <p:spPr>
            <a:xfrm>
              <a:off x="1544162" y="6044979"/>
              <a:ext cx="2318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Equalized Image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C5200C-706D-E547-A2B3-D5D1C6BAB4A1}"/>
                </a:ext>
              </a:extLst>
            </p:cNvPr>
            <p:cNvSpPr txBox="1"/>
            <p:nvPr/>
          </p:nvSpPr>
          <p:spPr>
            <a:xfrm>
              <a:off x="4396332" y="6045431"/>
              <a:ext cx="4729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Histogram of the Equalized Image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7879A2-2686-BAC2-3DF9-151FCEA86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4759" y="230244"/>
              <a:ext cx="3581540" cy="2339335"/>
            </a:xfrm>
            <a:prstGeom prst="rect">
              <a:avLst/>
            </a:prstGeom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6B01F6B4-0EC5-EB98-6580-83BFBD369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07" y="230244"/>
              <a:ext cx="34861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A0D004-CC47-3A18-EE5D-746F279F3C07}"/>
                </a:ext>
              </a:extLst>
            </p:cNvPr>
            <p:cNvSpPr txBox="1"/>
            <p:nvPr/>
          </p:nvSpPr>
          <p:spPr>
            <a:xfrm>
              <a:off x="1686051" y="2675946"/>
              <a:ext cx="189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Input Image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A40246-521A-B74F-C841-DCABD7D9F40E}"/>
                </a:ext>
              </a:extLst>
            </p:cNvPr>
            <p:cNvSpPr txBox="1"/>
            <p:nvPr/>
          </p:nvSpPr>
          <p:spPr>
            <a:xfrm>
              <a:off x="4834759" y="2645463"/>
              <a:ext cx="395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Histogram of the Input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6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46A4-B793-48B1-959E-57AB0A5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2A11-C576-4970-A746-02E7DE5C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First calculate the PMF (probability mass function) of all the pixels in this image.</a:t>
            </a:r>
            <a:endParaRPr lang="en-US" sz="2400" dirty="0">
              <a:solidFill>
                <a:srgbClr val="000000"/>
              </a:solidFill>
              <a:latin typeface="Nunito" panose="020B0604020202020204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Cal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culate CDF (cumulative distributive function) of the pixels.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Multiply CDF of each pixel value with highest intensity to satisfy the transformation function.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Nunito" panose="020B0604020202020204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Nunito" panose="020B06040202020202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Map each </a:t>
            </a:r>
            <a:r>
              <a:rPr lang="en-US" sz="2400" dirty="0" err="1">
                <a:solidFill>
                  <a:srgbClr val="000000"/>
                </a:solidFill>
                <a:latin typeface="Nunito" panose="020B0604020202020204" pitchFamily="2" charset="0"/>
              </a:rPr>
              <a:t>s</a:t>
            </a:r>
            <a:r>
              <a:rPr lang="en-US" sz="2400" baseline="-25000" dirty="0" err="1">
                <a:solidFill>
                  <a:srgbClr val="000000"/>
                </a:solidFill>
                <a:latin typeface="Nunito" panose="020B0604020202020204" pitchFamily="2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 to its corresponding </a:t>
            </a:r>
            <a:r>
              <a:rPr lang="en-US" sz="2400" dirty="0" err="1">
                <a:solidFill>
                  <a:srgbClr val="000000"/>
                </a:solidFill>
                <a:latin typeface="Nunito" panose="020B0604020202020204" pitchFamily="2" charset="0"/>
              </a:rPr>
              <a:t>r</a:t>
            </a:r>
            <a:r>
              <a:rPr lang="en-US" sz="2400" baseline="-25000" dirty="0" err="1">
                <a:solidFill>
                  <a:srgbClr val="000000"/>
                </a:solidFill>
                <a:latin typeface="Nunito" panose="020B0604020202020204" pitchFamily="2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 in the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B9CAB-C35A-45C1-8750-930D0FF8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94" y="4314231"/>
            <a:ext cx="5553937" cy="890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2094B-9413-4A9F-8ABD-6EAF7408A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40" y="2231678"/>
            <a:ext cx="5060119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8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08163-4997-A846-3423-4FA6A47C1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152"/>
          <a:stretch/>
        </p:blipFill>
        <p:spPr>
          <a:xfrm>
            <a:off x="727969" y="1635182"/>
            <a:ext cx="4266598" cy="319087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C57091-0FE9-4BEE-ABF5-758761709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581" y="2807365"/>
            <a:ext cx="5622169" cy="12432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651353-3210-4A3D-B744-A32FA86DC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08" b="70987"/>
          <a:stretch/>
        </p:blipFill>
        <p:spPr>
          <a:xfrm>
            <a:off x="6015005" y="2134242"/>
            <a:ext cx="4862745" cy="6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1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CB5BA0-D3D6-CB7D-015B-325558895755}"/>
              </a:ext>
            </a:extLst>
          </p:cNvPr>
          <p:cNvSpPr txBox="1">
            <a:spLocks/>
          </p:cNvSpPr>
          <p:nvPr/>
        </p:nvSpPr>
        <p:spPr>
          <a:xfrm>
            <a:off x="6679272" y="625710"/>
            <a:ext cx="2811449" cy="28622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= 1.33 = 1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= 3.08 = 3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 4.55 = 5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= 5.67 = 6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 = 6.23 = 6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= 6.65 = 7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 = 6.86 = 7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 = 7.00 = 7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0F650-83CA-94CF-0141-805FCABB7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81" r="5197" b="26157"/>
          <a:stretch/>
        </p:blipFill>
        <p:spPr>
          <a:xfrm>
            <a:off x="6545265" y="3615751"/>
            <a:ext cx="2990044" cy="2616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54A45-2F87-A6EA-2261-FE69591A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43" y="566179"/>
            <a:ext cx="4125057" cy="2981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6D34F-F7A1-6533-ADB1-18F5C110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99" b="29413"/>
          <a:stretch/>
        </p:blipFill>
        <p:spPr>
          <a:xfrm>
            <a:off x="2656691" y="3572535"/>
            <a:ext cx="3184433" cy="25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4D8D-42EC-E0E5-0ECF-28227212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9BA-6D97-C3AA-2FE4-3B729942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Histogram Matching (Specification)</a:t>
            </a:r>
          </a:p>
          <a:p>
            <a:pPr marL="457200" lvl="1" indent="0">
              <a:buNone/>
            </a:pPr>
            <a:r>
              <a:rPr lang="en-US" dirty="0"/>
              <a:t>-- where target histogram follows </a:t>
            </a:r>
            <a:r>
              <a:rPr lang="en-US" b="1" dirty="0"/>
              <a:t>Erlang distribution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6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EDAA-2525-485A-BAB2-5ECF58C0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Erlang</a:t>
            </a:r>
            <a:r>
              <a:rPr lang="en-US" b="1" dirty="0"/>
              <a:t>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476B-FC63-44E6-A3E8-55E73875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Erlang distribution is a two-parameter family of continuous probability distributions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Shape parameter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) (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positive integer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Rate parameter (</a:t>
            </a:r>
            <a:r>
              <a:rPr lang="el-GR" sz="2400" i="1" dirty="0"/>
              <a:t>λ</a:t>
            </a:r>
            <a:r>
              <a:rPr lang="en-US" sz="2400" dirty="0"/>
              <a:t>) (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positive real number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 The ‘scale parameter’, </a:t>
            </a:r>
            <a:r>
              <a:rPr lang="en-US" sz="2000" i="1" dirty="0"/>
              <a:t>µ</a:t>
            </a:r>
            <a:r>
              <a:rPr lang="en-US" sz="2000" dirty="0"/>
              <a:t> the reciprocal of the rate parameter,</a:t>
            </a:r>
            <a:r>
              <a:rPr lang="el-GR" sz="2000" dirty="0"/>
              <a:t>μ = 1/λ.</a:t>
            </a:r>
            <a:endParaRPr lang="en-US" sz="2000" dirty="0"/>
          </a:p>
        </p:txBody>
      </p:sp>
      <p:pic>
        <p:nvPicPr>
          <p:cNvPr id="4" name="Graphic 6">
            <a:extLst>
              <a:ext uri="{FF2B5EF4-FFF2-40B4-BE49-F238E27FC236}">
                <a16:creationId xmlns:a16="http://schemas.microsoft.com/office/drawing/2014/main" id="{A02197EA-FC02-4CF6-8164-8BCF3AED4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9403" y="4219073"/>
            <a:ext cx="5554397" cy="10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20BDE-6A0C-43C8-A394-81C707DA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44" y="1283155"/>
            <a:ext cx="6494348" cy="4870761"/>
          </a:xfrm>
        </p:spPr>
      </p:pic>
    </p:spTree>
    <p:extLst>
      <p:ext uri="{BB962C8B-B14F-4D97-AF65-F5344CB8AC3E}">
        <p14:creationId xmlns:p14="http://schemas.microsoft.com/office/powerpoint/2010/main" val="121568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272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Nunito</vt:lpstr>
      <vt:lpstr>Times New Roman</vt:lpstr>
      <vt:lpstr>Wingdings</vt:lpstr>
      <vt:lpstr>Office Theme</vt:lpstr>
      <vt:lpstr>CSE 4128 Lab 3 </vt:lpstr>
      <vt:lpstr>PowerPoint Presentation</vt:lpstr>
      <vt:lpstr>PowerPoint Presentation</vt:lpstr>
      <vt:lpstr>Histogram Equalization</vt:lpstr>
      <vt:lpstr>PowerPoint Presentation</vt:lpstr>
      <vt:lpstr>PowerPoint Presentation</vt:lpstr>
      <vt:lpstr>Assignment</vt:lpstr>
      <vt:lpstr>Erlang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D B</cp:lastModifiedBy>
  <cp:revision>41</cp:revision>
  <dcterms:created xsi:type="dcterms:W3CDTF">2022-03-22T12:35:29Z</dcterms:created>
  <dcterms:modified xsi:type="dcterms:W3CDTF">2023-04-03T19:27:33Z</dcterms:modified>
</cp:coreProperties>
</file>