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7" r:id="rId5"/>
    <p:sldId id="320" r:id="rId6"/>
    <p:sldId id="319" r:id="rId7"/>
    <p:sldId id="259" r:id="rId8"/>
    <p:sldId id="302" r:id="rId9"/>
    <p:sldId id="303" r:id="rId10"/>
    <p:sldId id="304" r:id="rId11"/>
    <p:sldId id="305" r:id="rId12"/>
    <p:sldId id="306" r:id="rId13"/>
    <p:sldId id="312" r:id="rId14"/>
    <p:sldId id="315" r:id="rId15"/>
    <p:sldId id="316" r:id="rId16"/>
    <p:sldId id="323" r:id="rId17"/>
    <p:sldId id="3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0D59A3-8D09-4FCE-88B7-491F0CFE64D3}">
          <p14:sldIdLst>
            <p14:sldId id="256"/>
            <p14:sldId id="257"/>
            <p14:sldId id="258"/>
            <p14:sldId id="317"/>
            <p14:sldId id="320"/>
            <p14:sldId id="319"/>
            <p14:sldId id="259"/>
            <p14:sldId id="302"/>
            <p14:sldId id="303"/>
            <p14:sldId id="304"/>
            <p14:sldId id="305"/>
            <p14:sldId id="306"/>
            <p14:sldId id="312"/>
            <p14:sldId id="315"/>
            <p14:sldId id="316"/>
            <p14:sldId id="32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90B1-7AF8-42AF-97BD-81768157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FE13-628A-4728-A0ED-C3D58F35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6DD8-7636-4E91-818A-4EF1924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C5D1-02F1-472C-9993-38F53C8B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1475-EB31-4304-BB79-A0EEB79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C914-A13D-455F-B082-42B04E9C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8559-D7A9-4BD9-ADC1-086CA01B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E607-20BD-44C0-8A99-4DDBDAE8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8330-796C-4FAA-9900-0E67BA78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347F-1CC7-4C86-834F-0EDB4849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AD7F3-7A7C-435F-978A-A0E04D163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9889C-87AA-41DF-865A-7AD341D0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5F0E-AD83-41D1-8088-99CB199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FC66-8443-4FF7-B77E-94DF4C3E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3952-007E-4137-8FD1-67434900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61E-D523-4DAC-AEE7-2A675E2D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8D93-402B-48DF-8CEE-405A4D4A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1C7E-24FC-4F09-970F-9E59B29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B4A5-5FDC-4D74-AA1A-D375CA99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00DF-6F35-41E5-9831-7904670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4461-06FA-49DE-BDF9-26A0CDE3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383F-D35D-4AA8-B283-316C2BA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C4D0-97FE-44B3-961B-43A1022D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C1C4-0F6A-40D5-9C70-33C9212D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F165-9705-4861-B03E-4F2C3DAB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E85-6147-47E7-88C8-7215C8B9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8725-7AE2-4695-91C3-BF61A333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D3AF-16FE-4C66-B56C-E872ECEA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B0B29-9360-4158-A13E-56F20D97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DFFAE-A8A9-453E-957A-A3A7D2D7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90E0-EC64-48CB-A841-BC1D2FD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C83-0070-48F8-B69D-091BBF18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A120-6898-4C50-B678-E7FE6F1F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F1D7-A043-4942-B40A-C1331837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F3920-4937-4F6A-9211-C19AA9CE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BE7C5-9718-4E3C-9DBB-F00EF9B37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F75AF-CF8A-4839-A2F3-DE389EAC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4CF6-9FE0-49B8-8E32-1AA69A52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CA5A-E071-4F3D-A4E2-49D9A805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1C9B-DC2D-4950-9E7D-7BED509A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3ACBF-6182-4F6E-A102-ED718C32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F2A6-677C-44EA-BAD7-DF7FB1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84E47-FF6E-4913-898C-2BEF329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C6569-1493-486B-AF84-3B763917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92E2-46C4-4DAE-A3C3-C743E476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8A64-EC6B-4330-9740-4BA83BD3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DB33-F326-409E-B5EE-08B9993B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6DFF-061A-4EC6-846A-C91BB499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4339E-BE23-4124-811D-6C4493CED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97B7-019D-48C2-9FD3-DD3C4524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49FA-3B24-4335-8730-0C3C08AC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16744-A767-4307-BD20-10F10BA4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0DDE-B820-4D8C-9BD5-D7A903F8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AA95-9596-4DE0-9045-A4288622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67B88-395D-4BC3-A962-D2ED1920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5B72-C6D8-4DC2-B5CA-6DABA2F7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3AF1-70E4-4555-B8F8-C1033ED8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28DD-A3E9-46EB-B3EF-68B7C1D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29B7D-6BDE-4E37-A0F0-086A8D20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2964-311D-467C-8A97-70DF3260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1ABC-FD33-4071-B575-3AE3511C0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CD2D-8E95-43E4-9D67-355D23BC224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51E6-80FF-494F-9382-7404A6424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58E2D-CABC-4D9C-879D-73E802EB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DA0-B6E6-4FD9-A152-CC78B814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4ff0f3318642c4f469d0e11f242f3b6c" TargetMode="External"/><Relationship Id="rId2" Type="http://schemas.openxmlformats.org/officeDocument/2006/relationships/hyperlink" Target="https://docs.opencv.org/4.x/d4/d86/group__imgproc__filter.html#gaeb1e0c1033e3f6b891a25d0511362a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4.x/d4/d86/group__imgproc__filter.html#ga67493776e3ad1a3df63883829375201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E 4128…"/>
          <p:cNvSpPr txBox="1">
            <a:spLocks noGrp="1"/>
          </p:cNvSpPr>
          <p:nvPr>
            <p:ph type="ctrTitle"/>
          </p:nvPr>
        </p:nvSpPr>
        <p:spPr>
          <a:xfrm>
            <a:off x="2755422" y="1075312"/>
            <a:ext cx="6681157" cy="15641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02536">
              <a:defRPr sz="6860"/>
            </a:pPr>
            <a:r>
              <a:rPr dirty="0"/>
              <a:t>CSE 4128 </a:t>
            </a:r>
          </a:p>
          <a:p>
            <a:pPr defTabSz="402536">
              <a:defRPr sz="6860"/>
            </a:pPr>
            <a:r>
              <a:rPr dirty="0"/>
              <a:t>Lab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20" name="Frequency Domain Filtering"/>
          <p:cNvSpPr txBox="1">
            <a:spLocks noGrp="1"/>
          </p:cNvSpPr>
          <p:nvPr>
            <p:ph type="subTitle" sz="quarter" idx="1"/>
          </p:nvPr>
        </p:nvSpPr>
        <p:spPr>
          <a:xfrm>
            <a:off x="2684859" y="2634258"/>
            <a:ext cx="7358063" cy="794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 u="sng"/>
            </a:lvl1pPr>
          </a:lstStyle>
          <a:p>
            <a:r>
              <a:rPr lang="en-US" b="1" dirty="0"/>
              <a:t>Morphological Image Processing</a:t>
            </a:r>
          </a:p>
          <a:p>
            <a:r>
              <a:rPr lang="en-US" b="1" dirty="0"/>
              <a:t>HOLE FILLING</a:t>
            </a:r>
            <a:endParaRPr dirty="0"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algn="ctr"/>
            <a:fld id="{86CB4B4D-7CA3-9044-876B-883B54F8677D}" type="slidenum">
              <a:pPr algn="ctr"/>
              <a:t>1</a:t>
            </a:fld>
            <a:endParaRPr/>
          </a:p>
        </p:txBody>
      </p:sp>
      <p:sp>
        <p:nvSpPr>
          <p:cNvPr id="122" name="Dr. Sk. Md. Masudul Ahsan Professor,…"/>
          <p:cNvSpPr txBox="1"/>
          <p:nvPr/>
        </p:nvSpPr>
        <p:spPr>
          <a:xfrm>
            <a:off x="4281808" y="3738983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/>
              <a:t>Dr. Sk. Md. </a:t>
            </a:r>
            <a:r>
              <a:rPr sz="1547" dirty="0" err="1"/>
              <a:t>Masudul</a:t>
            </a:r>
            <a:r>
              <a:rPr sz="1547" dirty="0"/>
              <a:t> Ahsan</a:t>
            </a:r>
          </a:p>
          <a:p>
            <a:pPr algn="ctr">
              <a:defRPr sz="2200" b="0"/>
            </a:pPr>
            <a:r>
              <a:rPr sz="1547" dirty="0"/>
              <a:t>Professor, 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  <p:sp>
        <p:nvSpPr>
          <p:cNvPr id="123" name="Dipannita Biswas…"/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Dipannita</a:t>
            </a:r>
            <a:r>
              <a:rPr sz="1547" dirty="0"/>
              <a:t> Biswas</a:t>
            </a:r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 </a:t>
            </a:r>
          </a:p>
          <a:p>
            <a:pPr algn="ctr">
              <a:defRPr sz="2200" b="0"/>
            </a:pPr>
            <a:r>
              <a:rPr sz="1547" dirty="0"/>
              <a:t>KUET</a:t>
            </a:r>
          </a:p>
        </p:txBody>
      </p:sp>
      <p:sp>
        <p:nvSpPr>
          <p:cNvPr id="124" name="Kaniz Fatema Isha…"/>
          <p:cNvSpPr txBox="1"/>
          <p:nvPr/>
        </p:nvSpPr>
        <p:spPr>
          <a:xfrm>
            <a:off x="6822639" y="4858204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Kaniz</a:t>
            </a:r>
            <a:r>
              <a:rPr sz="1547" dirty="0"/>
              <a:t> </a:t>
            </a:r>
            <a:r>
              <a:rPr sz="1547" dirty="0" err="1"/>
              <a:t>Fatema</a:t>
            </a:r>
            <a:r>
              <a:rPr sz="1547" dirty="0"/>
              <a:t> </a:t>
            </a:r>
            <a:r>
              <a:rPr sz="1547" dirty="0" err="1"/>
              <a:t>Isha</a:t>
            </a:r>
            <a:endParaRPr sz="1547" dirty="0"/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   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= P =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221828"/>
            <a:ext cx="246186" cy="336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35" y="559227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68227" y="365125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A</a:t>
            </a:r>
            <a:r>
              <a:rPr lang="en-US" b="1" baseline="30000" dirty="0">
                <a:solidFill>
                  <a:schemeClr val="tx1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6718" y="57607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716152" y="1884118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99118" y="53035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    B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92" y="5606344"/>
            <a:ext cx="246186" cy="3368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06348" y="57607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7240" y="4590386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=?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36" y="6035409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2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6435" y="580254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0524" y="3429000"/>
            <a:ext cx="3674015" cy="178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terminate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aseline="-250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baseline="-25000" dirty="0" err="1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 = X</a:t>
            </a:r>
            <a:r>
              <a:rPr lang="en-US" sz="2800" baseline="-25000" dirty="0">
                <a:solidFill>
                  <a:schemeClr val="tx1"/>
                </a:solidFill>
              </a:rPr>
              <a:t>k-1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CBC13-BB1B-4D15-93F5-4170A6F1C936}"/>
                  </a:ext>
                </a:extLst>
              </p:cNvPr>
              <p:cNvSpPr txBox="1"/>
              <p:nvPr/>
            </p:nvSpPr>
            <p:spPr>
              <a:xfrm>
                <a:off x="6672020" y="5483225"/>
                <a:ext cx="2549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Final Set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CBC13-BB1B-4D15-93F5-4170A6F1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20" y="5483225"/>
                <a:ext cx="2549472" cy="461665"/>
              </a:xfrm>
              <a:prstGeom prst="rect">
                <a:avLst/>
              </a:prstGeom>
              <a:blipFill>
                <a:blip r:embed="rId3"/>
                <a:stretch>
                  <a:fillRect l="-35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4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BBC-3EA1-40CA-B34B-86BC046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</a:t>
            </a:r>
            <a:br>
              <a:rPr lang="en-US" b="1" dirty="0"/>
            </a:br>
            <a:r>
              <a:rPr lang="en-US" b="1" dirty="0"/>
              <a:t>1.Twirl: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21DFB9-8717-4AF0-B73D-93768915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34" y="2099002"/>
            <a:ext cx="10211570" cy="1970049"/>
          </a:xfrm>
        </p:spPr>
        <p:txBody>
          <a:bodyPr>
            <a:normAutofit lnSpcReduction="10000"/>
          </a:bodyPr>
          <a:lstStyle/>
          <a:p>
            <a:pPr lvl="1" fontAlgn="base"/>
            <a:r>
              <a:rPr lang="en-US" dirty="0"/>
              <a:t>Rotate image by angle </a:t>
            </a:r>
            <a:r>
              <a:rPr lang="en-US" b="1" i="1" dirty="0"/>
              <a:t>α </a:t>
            </a:r>
            <a:r>
              <a:rPr lang="en-US" dirty="0"/>
              <a:t>at center or anchor point (</a:t>
            </a:r>
            <a:r>
              <a:rPr lang="en-US" dirty="0" err="1"/>
              <a:t>x</a:t>
            </a:r>
            <a:r>
              <a:rPr lang="en-US" baseline="-25000" dirty="0" err="1"/>
              <a:t>c</a:t>
            </a:r>
            <a:r>
              <a:rPr lang="en-US" dirty="0" err="1"/>
              <a:t>,y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  <a:endParaRPr lang="en-US" sz="1680" dirty="0"/>
          </a:p>
          <a:p>
            <a:pPr lvl="1" fontAlgn="base"/>
            <a:r>
              <a:rPr lang="en-US" dirty="0"/>
              <a:t>Increasingly rotate image as radial distance </a:t>
            </a:r>
            <a:r>
              <a:rPr lang="en-US" b="1" i="1" dirty="0"/>
              <a:t>r </a:t>
            </a:r>
            <a:r>
              <a:rPr lang="en-US" dirty="0"/>
              <a:t>from center increases (up to </a:t>
            </a:r>
            <a:r>
              <a:rPr lang="en-US" b="1" i="1" dirty="0" err="1"/>
              <a:t>r</a:t>
            </a:r>
            <a:r>
              <a:rPr lang="en-US" b="1" i="1" baseline="-25000" dirty="0" err="1"/>
              <a:t>max</a:t>
            </a:r>
            <a:r>
              <a:rPr lang="en-US" dirty="0"/>
              <a:t>) </a:t>
            </a:r>
            <a:endParaRPr lang="en-US" sz="1680" dirty="0"/>
          </a:p>
          <a:p>
            <a:pPr lvl="1" fontAlgn="base"/>
            <a:r>
              <a:rPr lang="en-US" dirty="0"/>
              <a:t>Image unchanged outside radial distance </a:t>
            </a:r>
            <a:r>
              <a:rPr lang="en-US" b="1" i="1" dirty="0" err="1"/>
              <a:t>r</a:t>
            </a:r>
            <a:r>
              <a:rPr lang="en-US" b="1" i="1" baseline="-25000" dirty="0" err="1"/>
              <a:t>max</a:t>
            </a:r>
            <a:r>
              <a:rPr lang="en-US" dirty="0"/>
              <a:t> </a:t>
            </a:r>
            <a:br>
              <a:rPr lang="en-US" sz="1600" dirty="0"/>
            </a:br>
            <a:br>
              <a:rPr lang="en-US" sz="1600" dirty="0"/>
            </a:br>
            <a:endParaRPr lang="en-US" sz="1680" dirty="0"/>
          </a:p>
          <a:p>
            <a:endParaRPr lang="en-US" dirty="0"/>
          </a:p>
        </p:txBody>
      </p:sp>
      <p:pic>
        <p:nvPicPr>
          <p:cNvPr id="1027" name="Picture 3" descr="https://lh4.googleusercontent.com/oZLskURUWXfxyg5fBrwNW2XL_tnn6TPL8HYPH27msxXlxPN73xGY_bSF2OUglTWWO_d8X9GwsT61fOBk7ULH42tB2UQcCq5UN9Duuz4SaEoHoHRjYxMIF3oOhjlmx0v5tFWrYMabYl4xsnxM0Fnza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25" y="3685314"/>
            <a:ext cx="1871021" cy="11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aMX5UBjE7m1IGqXaRD_CLyNMKfEZRDyx6DrLULWZzck6XzdwsPMPfNtyybgQ7AETC9YlAIJASK9HvMJ1H27OF5pKFwLMggkyokvRSi14Fh09x3XUlnD1ew01ITM277GvW_77LUPKd6EFpGOkQVuUQ=s20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26" y="5072258"/>
            <a:ext cx="3783240" cy="9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rxcA2DGC8u-HU-RFYC2o8655QD4z1pG-Jqy-_sYxhNwDFSF1aJUWkJ9hdutt0jEOjRxXaBAhKeJP6zSiyJ-w4RAZuESJ_ZfNb-Aqludl1fppMlhIhkpdRkTfbyJcjnw-PMGL99yqe7joJGmWgzxbQ=s20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3" y="3937433"/>
            <a:ext cx="4679047" cy="172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Twirl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92" y="2278958"/>
            <a:ext cx="3049706" cy="3049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74" y="571571"/>
            <a:ext cx="2823381" cy="2823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6348" y="5400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0738" y="2094292"/>
            <a:ext cx="2327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Rotation Angle = +90° 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18158" y="4280209"/>
            <a:ext cx="2282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Rotation Angle = -90° 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73" y="3634653"/>
            <a:ext cx="2823381" cy="28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8F02-9ECF-4F8F-A175-4C1FF68B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Angular wave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6BA218-1C8E-4461-9B1B-7B31809E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66" t="46155" r="27019" b="26068"/>
          <a:stretch/>
        </p:blipFill>
        <p:spPr>
          <a:xfrm>
            <a:off x="1602558" y="4345755"/>
            <a:ext cx="4044098" cy="848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D36BE-2B1A-4EBF-8D84-DC65FFE9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62" y="3255181"/>
            <a:ext cx="329565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03E5FC-27DA-4419-B620-41336FA6B468}"/>
              </a:ext>
            </a:extLst>
          </p:cNvPr>
          <p:cNvSpPr txBox="1"/>
          <p:nvPr/>
        </p:nvSpPr>
        <p:spPr>
          <a:xfrm>
            <a:off x="927265" y="1971723"/>
            <a:ext cx="8273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is another variant of the twirl transformation </a:t>
            </a:r>
          </a:p>
          <a:p>
            <a:r>
              <a:rPr lang="en-US" sz="2400" dirty="0"/>
              <a:t>Its inverse transformation :</a:t>
            </a:r>
          </a:p>
        </p:txBody>
      </p:sp>
    </p:spTree>
    <p:extLst>
      <p:ext uri="{BB962C8B-B14F-4D97-AF65-F5344CB8AC3E}">
        <p14:creationId xmlns:p14="http://schemas.microsoft.com/office/powerpoint/2010/main" val="199551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1A1E-DFF2-40E7-B579-9143E83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7A5C7-5DCE-4FCA-A771-26513B51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68" y="1027906"/>
            <a:ext cx="2521278" cy="2521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4FD64-D2BD-4D43-BB07-290EBE2FB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68" y="3971597"/>
            <a:ext cx="2521278" cy="2521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A74BC2-6B32-4C6C-ABD5-C714DCB8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92" y="2278958"/>
            <a:ext cx="3049706" cy="3049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AF6B8-4059-471A-AC1F-5DC6747EC75D}"/>
              </a:ext>
            </a:extLst>
          </p:cNvPr>
          <p:cNvSpPr txBox="1"/>
          <p:nvPr/>
        </p:nvSpPr>
        <p:spPr>
          <a:xfrm>
            <a:off x="2156348" y="5400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177FE-6D83-4DC6-B919-7B76C2E82213}"/>
              </a:ext>
            </a:extLst>
          </p:cNvPr>
          <p:cNvSpPr/>
          <p:nvPr/>
        </p:nvSpPr>
        <p:spPr>
          <a:xfrm>
            <a:off x="8640738" y="2094292"/>
            <a:ext cx="856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a :0.1</a:t>
            </a:r>
          </a:p>
          <a:p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𝜏 :50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1EE647-8B49-4D2B-8648-2DABCA8A1A4A}"/>
              </a:ext>
            </a:extLst>
          </p:cNvPr>
          <p:cNvSpPr/>
          <p:nvPr/>
        </p:nvSpPr>
        <p:spPr>
          <a:xfrm>
            <a:off x="8793138" y="4659953"/>
            <a:ext cx="856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a :0.05</a:t>
            </a:r>
          </a:p>
          <a:p>
            <a:r>
              <a:rPr lang="en-US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𝜏 :50</a:t>
            </a:r>
          </a:p>
        </p:txBody>
      </p:sp>
    </p:spTree>
    <p:extLst>
      <p:ext uri="{BB962C8B-B14F-4D97-AF65-F5344CB8AC3E}">
        <p14:creationId xmlns:p14="http://schemas.microsoft.com/office/powerpoint/2010/main" val="23252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AF86-6B1D-44EC-818D-3C638FBD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1DE-4C39-450C-B3D3-3801D0F9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erosion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u="sng" strike="noStrike" dirty="0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cv2.erode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kernel, iterations = 1)</a:t>
            </a:r>
            <a:endParaRPr lang="en-US" sz="2000" b="0" dirty="0">
              <a:effectLst/>
            </a:endParaRPr>
          </a:p>
          <a:p>
            <a:r>
              <a:rPr lang="fr-F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dilation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fr-FR" sz="2000" b="0" i="0" u="sng" strike="noStrike" dirty="0">
                <a:solidFill>
                  <a:srgbClr val="4665A2"/>
                </a:solidFill>
                <a:effectLst/>
                <a:latin typeface="Arial" panose="020B0604020202020204" pitchFamily="34" charset="0"/>
                <a:hlinkClick r:id="rId3"/>
              </a:rPr>
              <a:t>cv2.dilate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fr-F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kernel, </a:t>
            </a:r>
            <a:r>
              <a:rPr lang="fr-F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iterations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1)</a:t>
            </a: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000" b="0" i="0" u="sng" strike="noStrike" dirty="0">
                <a:solidFill>
                  <a:srgbClr val="4665A2"/>
                </a:solidFill>
                <a:effectLst/>
                <a:latin typeface="Arial" panose="020B0604020202020204" pitchFamily="34" charset="0"/>
                <a:hlinkClick r:id="rId4"/>
              </a:rPr>
              <a:t>cv2.morphologyEx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cv2.MORPH_OPEN, kernel)</a:t>
            </a:r>
            <a:endParaRPr lang="fr-F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2000" b="0" i="0" u="sng" strike="noStrike" dirty="0">
                <a:solidFill>
                  <a:srgbClr val="4665A2"/>
                </a:solidFill>
                <a:effectLst/>
                <a:latin typeface="Arial" panose="020B0604020202020204" pitchFamily="34" charset="0"/>
                <a:hlinkClick r:id="rId4"/>
              </a:rPr>
              <a:t>cv2.morphologyEx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cv2.MORPH_CLOSE, kernel)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Bitwise Operations: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onaco"/>
              </a:rPr>
              <a:t>bitwiseAnd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 = cv2.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Monaco"/>
              </a:rPr>
              <a:t>bitwise_and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(img1,img2)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onaco"/>
              </a:rPr>
              <a:t>bitwiseOr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 = cv2.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Monaco"/>
              </a:rPr>
              <a:t>bitwise_or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(img1,img2)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Monaco"/>
              </a:rPr>
              <a:t>bitwiseNot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 = cv2.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Monaco"/>
              </a:rPr>
              <a:t>bitwise_not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(img1)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5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F7A5-05B9-41AE-9FE6-591031E9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FC2B-78B7-4431-B210-883DE5D9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cv2.getStructuringElement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(cv2.MORPH_CROSS,(5,5))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array([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[1, 1, 1, 1, 1],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0],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[0, 0, 1, 0, 0]],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=uint8)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52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a point from the image A to be filled.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Generate a empty image X. </a:t>
                </a:r>
                <a:r>
                  <a:rPr lang="en-US"/>
                  <a:t>Take the selected point as seed in X.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dilation  on the image with structuring element B: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r>
                  <a:rPr lang="en-US" b="1" baseline="-25000" dirty="0"/>
                  <a:t> </a:t>
                </a:r>
                <a:r>
                  <a:rPr lang="en-US" b="1" dirty="0"/>
                  <a:t>= X</a:t>
                </a:r>
                <a:r>
                  <a:rPr lang="en-US" b="1" baseline="-25000" dirty="0"/>
                  <a:t>k-1</a:t>
                </a:r>
                <a:r>
                  <a:rPr lang="en-US" b="1" dirty="0"/>
                  <a:t>     B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Insect it with the complement of input image: 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r>
                  <a:rPr lang="en-US" b="1" dirty="0"/>
                  <a:t> = A</a:t>
                </a:r>
                <a:r>
                  <a:rPr lang="en-US" b="1" baseline="30000" dirty="0"/>
                  <a:t>c</a:t>
                </a:r>
                <a:r>
                  <a:rPr lang="en-US" b="1" dirty="0"/>
                  <a:t> ∩ 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k</a:t>
                </a:r>
                <a:endParaRPr lang="en-US" b="1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Repeat until no new points are selected.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Final image: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47" y="3429000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583-A9A0-40D6-9A7A-D49A225B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D8CCC-9AD8-4A47-852A-928F80B8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14" y="2615069"/>
            <a:ext cx="2966303" cy="3194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90BC8-BFAA-4E05-AEDA-00C0BE14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54" y="3325813"/>
            <a:ext cx="142875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B83B8-2A26-4357-A88E-0B604EC1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39" y="2615069"/>
            <a:ext cx="2966303" cy="319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A344D-E519-4E67-A9AB-7A672250CC18}"/>
              </a:ext>
            </a:extLst>
          </p:cNvPr>
          <p:cNvSpPr txBox="1"/>
          <p:nvPr/>
        </p:nvSpPr>
        <p:spPr>
          <a:xfrm>
            <a:off x="2526384" y="62311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B770B-7995-4D0F-BE83-3C5449BD3B28}"/>
              </a:ext>
            </a:extLst>
          </p:cNvPr>
          <p:cNvSpPr/>
          <p:nvPr/>
        </p:nvSpPr>
        <p:spPr>
          <a:xfrm>
            <a:off x="2735027" y="4251490"/>
            <a:ext cx="159002" cy="21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E0D8AB-71C7-4B9C-8730-37B1DA2F7151}"/>
              </a:ext>
            </a:extLst>
          </p:cNvPr>
          <p:cNvCxnSpPr>
            <a:cxnSpLocks/>
          </p:cNvCxnSpPr>
          <p:nvPr/>
        </p:nvCxnSpPr>
        <p:spPr>
          <a:xfrm>
            <a:off x="2524959" y="3540380"/>
            <a:ext cx="289569" cy="817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1A0-98D9-48BF-992B-A5731B84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E9AFF-0EC0-4BB4-A3DA-61CCB91FD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42" y="2432114"/>
            <a:ext cx="3410758" cy="36731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84879-B589-4401-B5F9-EEE604DF3440}"/>
              </a:ext>
            </a:extLst>
          </p:cNvPr>
          <p:cNvSpPr/>
          <p:nvPr/>
        </p:nvSpPr>
        <p:spPr>
          <a:xfrm>
            <a:off x="5071621" y="3167405"/>
            <a:ext cx="1772239" cy="1696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FAC2A-7D1B-402D-9AF8-BE0FE7ACC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92" y="2432114"/>
            <a:ext cx="3410757" cy="36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E406-5824-41EA-8585-60115F4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Hole Filling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98" y="1781901"/>
            <a:ext cx="4124325" cy="412432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C8A0E4-76E9-429C-8F69-67EC9AC91E2D}"/>
              </a:ext>
            </a:extLst>
          </p:cNvPr>
          <p:cNvSpPr/>
          <p:nvPr/>
        </p:nvSpPr>
        <p:spPr>
          <a:xfrm>
            <a:off x="2131711" y="4081806"/>
            <a:ext cx="159002" cy="21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BD95A-A458-4BD7-9278-FF84AAC25EAA}"/>
              </a:ext>
            </a:extLst>
          </p:cNvPr>
          <p:cNvCxnSpPr>
            <a:cxnSpLocks/>
          </p:cNvCxnSpPr>
          <p:nvPr/>
        </p:nvCxnSpPr>
        <p:spPr>
          <a:xfrm>
            <a:off x="1921643" y="3370696"/>
            <a:ext cx="289569" cy="817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5FAF360-FA8A-4A6C-B424-FC155D2F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77" y="1781901"/>
            <a:ext cx="412432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FC4E4-169A-46BF-A86F-7CB1F9E40982}"/>
              </a:ext>
            </a:extLst>
          </p:cNvPr>
          <p:cNvSpPr txBox="1"/>
          <p:nvPr/>
        </p:nvSpPr>
        <p:spPr>
          <a:xfrm>
            <a:off x="6896369" y="3674494"/>
            <a:ext cx="1125842" cy="1027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49159"/>
              </p:ext>
            </p:extLst>
          </p:nvPr>
        </p:nvGraphicFramePr>
        <p:xfrm>
          <a:off x="6096000" y="2948017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A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322791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8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 A </a:t>
            </a: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4736" y="5638799"/>
            <a:ext cx="3674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a pixel named </a:t>
            </a:r>
            <a:r>
              <a:rPr lang="en-US" b="1" dirty="0">
                <a:solidFill>
                  <a:schemeClr val="tx1"/>
                </a:solidFill>
              </a:rPr>
              <a:t>P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83877" y="4712677"/>
            <a:ext cx="2363372" cy="126609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79785" y="3498164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It’s an iterative process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Let assume </a:t>
            </a:r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0</a:t>
            </a:r>
            <a:r>
              <a:rPr lang="en-US" sz="2800" b="1" dirty="0">
                <a:solidFill>
                  <a:schemeClr val="accent2"/>
                </a:solidFill>
              </a:rPr>
              <a:t> = P 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baseline="-25000" dirty="0" err="1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k-1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74" y="5146339"/>
            <a:ext cx="289001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595</Words>
  <Application>Microsoft Office PowerPoint</Application>
  <PresentationFormat>Widescreen</PresentationFormat>
  <Paragraphs>145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Helvetica Neue Thin</vt:lpstr>
      <vt:lpstr>Monaco</vt:lpstr>
      <vt:lpstr>Source Sans Pro</vt:lpstr>
      <vt:lpstr>Times New Roman</vt:lpstr>
      <vt:lpstr>Office Theme</vt:lpstr>
      <vt:lpstr>CSE 4128  Lab 5</vt:lpstr>
      <vt:lpstr>Basic Operations</vt:lpstr>
      <vt:lpstr>Structuring Element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Assignment 1.Twirl:</vt:lpstr>
      <vt:lpstr>Twirl operation</vt:lpstr>
      <vt:lpstr>2. Angular wave transformation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5</dc:title>
  <dc:creator>D B</dc:creator>
  <cp:lastModifiedBy>NLP Lab</cp:lastModifiedBy>
  <cp:revision>26</cp:revision>
  <dcterms:created xsi:type="dcterms:W3CDTF">2023-05-25T19:35:26Z</dcterms:created>
  <dcterms:modified xsi:type="dcterms:W3CDTF">2023-05-30T05:45:08Z</dcterms:modified>
</cp:coreProperties>
</file>