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ource Sans Pr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LexVAhIPI9pEzl9bm93aK40y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423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26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ed59d62a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4ed59d62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7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89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3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33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32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1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12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ed59d62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4ed59d62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2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eb1e0c1033e3f6b891a25d0511362ae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4.x/d4/d86/group__imgproc__filter.html#ga67493776e3ad1a3df63883829375201f" TargetMode="External"/><Relationship Id="rId4" Type="http://schemas.openxmlformats.org/officeDocument/2006/relationships/hyperlink" Target="https://docs.opencv.org/4.x/d4/d86/group__imgproc__filter.html#ga4ff0f3318642c4f469d0e11f242f3b6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755422" y="1075312"/>
            <a:ext cx="6681157" cy="15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333"/>
              <a:buFont typeface="Calibri"/>
              <a:buNone/>
            </a:pPr>
            <a:r>
              <a:rPr lang="en-US"/>
              <a:t>CSE 4128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333"/>
              <a:buFont typeface="Calibri"/>
              <a:buNone/>
            </a:pPr>
            <a:r>
              <a:rPr lang="en-US"/>
              <a:t>Lab 5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684859" y="2634258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Morphological Image Processing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Hit-or-Miss Transformation</a:t>
            </a: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ldNum" idx="4294967295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01905" y="3631378"/>
            <a:ext cx="3623621" cy="102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Sk. Md. Masudul Ahsan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KUET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Dipannita Biswas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KUET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6235785" y="4858204"/>
            <a:ext cx="3623621" cy="102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Kaniz Fatema Isha</a:t>
            </a:r>
            <a:endParaRPr sz="154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d59d62a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</a:t>
            </a:r>
            <a:endParaRPr/>
          </a:p>
        </p:txBody>
      </p:sp>
      <p:sp>
        <p:nvSpPr>
          <p:cNvPr id="161" name="Google Shape;161;g24ed59d62a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Tapestry: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this case the inverse transformation of a target point x ′ = (x ′ , y′ )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Here, center point x</a:t>
            </a:r>
            <a:r>
              <a:rPr lang="en-US" baseline="-25000"/>
              <a:t>c</a:t>
            </a:r>
            <a:r>
              <a:rPr lang="en-US"/>
              <a:t> = (x</a:t>
            </a:r>
            <a:r>
              <a:rPr lang="en-US" baseline="-25000"/>
              <a:t>c</a:t>
            </a:r>
            <a:r>
              <a:rPr lang="en-US"/>
              <a:t> , y</a:t>
            </a:r>
            <a:r>
              <a:rPr lang="en-US" baseline="-25000"/>
              <a:t>c</a:t>
            </a:r>
            <a:r>
              <a:rPr lang="en-US"/>
              <a:t> ). Parameter a specifies the distortion’s amplitude and τ</a:t>
            </a:r>
            <a:r>
              <a:rPr lang="en-US" baseline="-25000"/>
              <a:t>x</a:t>
            </a:r>
            <a:r>
              <a:rPr lang="en-US"/>
              <a:t>, τ</a:t>
            </a:r>
            <a:r>
              <a:rPr lang="en-US" baseline="-25000"/>
              <a:t>y</a:t>
            </a:r>
            <a:r>
              <a:rPr lang="en-US"/>
              <a:t> are the wavelengths (measured in pixel units) along the x and y axis.</a:t>
            </a:r>
            <a:endParaRPr/>
          </a:p>
        </p:txBody>
      </p:sp>
      <p:pic>
        <p:nvPicPr>
          <p:cNvPr id="162" name="Google Shape;162;g24ed59d62a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7699" y="3104364"/>
            <a:ext cx="4868585" cy="109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ed59d62ac_0_12"/>
          <p:cNvSpPr txBox="1">
            <a:spLocks noGrp="1"/>
          </p:cNvSpPr>
          <p:nvPr>
            <p:ph type="title"/>
          </p:nvPr>
        </p:nvSpPr>
        <p:spPr>
          <a:xfrm>
            <a:off x="1009405" y="10876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Tapestry:</a:t>
            </a:r>
            <a:endParaRPr/>
          </a:p>
        </p:txBody>
      </p:sp>
      <p:pic>
        <p:nvPicPr>
          <p:cNvPr id="168" name="Google Shape;168;g24ed59d62ac_0_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0449" y="2139885"/>
            <a:ext cx="5012145" cy="314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4ed59d62ac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405" y="2139885"/>
            <a:ext cx="4920055" cy="314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4ed59d62ac_0_12"/>
          <p:cNvSpPr/>
          <p:nvPr/>
        </p:nvSpPr>
        <p:spPr>
          <a:xfrm>
            <a:off x="7509522" y="5439165"/>
            <a:ext cx="3453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5, </a:t>
            </a:r>
            <a:r>
              <a:rPr lang="en-US" sz="1800" b="0" i="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𝜏</a:t>
            </a:r>
            <a:r>
              <a:rPr lang="en-US" sz="1800" b="0" i="0" baseline="-2500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</a:t>
            </a:r>
            <a:r>
              <a:rPr lang="en-US" sz="1800" b="0" i="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𝜏</a:t>
            </a:r>
            <a:r>
              <a:rPr lang="en-US" sz="1800" b="0" i="0" baseline="-2500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-US" sz="1800" b="0" i="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=30</a:t>
            </a:r>
            <a:endParaRPr/>
          </a:p>
        </p:txBody>
      </p:sp>
      <p:sp>
        <p:nvSpPr>
          <p:cNvPr id="171" name="Google Shape;171;g24ed59d62ac_0_12"/>
          <p:cNvSpPr txBox="1"/>
          <p:nvPr/>
        </p:nvSpPr>
        <p:spPr>
          <a:xfrm>
            <a:off x="2780660" y="5439165"/>
            <a:ext cx="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Operations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erosion</a:t>
            </a:r>
            <a:r>
              <a:rPr lang="en-US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cv2.erode</a:t>
            </a:r>
            <a:r>
              <a:rPr lang="en-US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(img, kernel, iterations = 1)</a:t>
            </a:r>
            <a:endParaRPr sz="2000" b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dilation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cv2.dilate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(img, kernel, iterations = 1)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cv2.morphologyEx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(img, cv2.MORPH_OPEN, kernel)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closing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cv2.morphologyEx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(img, cv2.MORPH_CLOSE, kernel)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 Operations: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bitwiseAnd = cv2.</a:t>
            </a:r>
            <a:r>
              <a:rPr lang="en-US" sz="2000" b="0" i="0">
                <a:solidFill>
                  <a:srgbClr val="004ED0"/>
                </a:solidFill>
                <a:latin typeface="Arial"/>
                <a:ea typeface="Arial"/>
                <a:cs typeface="Arial"/>
                <a:sym typeface="Arial"/>
              </a:rPr>
              <a:t>bitwise_and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(img1,img2)</a:t>
            </a:r>
            <a:endParaRPr sz="20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bitwiseOr = cv2.</a:t>
            </a:r>
            <a:r>
              <a:rPr lang="en-US" sz="2000" b="0" i="0">
                <a:solidFill>
                  <a:srgbClr val="004ED0"/>
                </a:solidFill>
                <a:latin typeface="Arial"/>
                <a:ea typeface="Arial"/>
                <a:cs typeface="Arial"/>
                <a:sym typeface="Arial"/>
              </a:rPr>
              <a:t>bitwise_or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(img1,img2)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bitwiseNot = cv2.</a:t>
            </a:r>
            <a:r>
              <a:rPr lang="en-US" sz="2000" b="0" i="0">
                <a:solidFill>
                  <a:srgbClr val="004ED0"/>
                </a:solidFill>
                <a:latin typeface="Arial"/>
                <a:ea typeface="Arial"/>
                <a:cs typeface="Arial"/>
                <a:sym typeface="Arial"/>
              </a:rPr>
              <a:t>bitwise_not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(img1)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Structuring Element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000" b="0" i="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cv2.getStructuringElement</a:t>
            </a: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(cv2.MORPH_CROSS,(5,5))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array([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[1, 1, 1, 1, 1],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0]], dtype=uint8)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/>
            </a:r>
            <a:br>
              <a:rPr lang="en-US" sz="3200"/>
            </a:b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Hit-or-Miss Transform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background and the foreground in the structuring element match exactly the background and foreground pixels in the image, the </a:t>
            </a:r>
            <a:r>
              <a:rPr lang="en-US" dirty="0" err="1"/>
              <a:t>the</a:t>
            </a:r>
            <a:r>
              <a:rPr lang="en-US" dirty="0"/>
              <a:t> center of the structuring element is set to foreground color.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Take 2 structuring elements, B={B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}.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Apply A       B = (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dk1"/>
                </a:solidFill>
              </a:rPr>
              <a:t>Ɵ B</a:t>
            </a:r>
            <a:r>
              <a:rPr lang="en-US" b="1" baseline="-25000" dirty="0">
                <a:solidFill>
                  <a:schemeClr val="dk1"/>
                </a:solidFill>
              </a:rPr>
              <a:t>1</a:t>
            </a:r>
            <a:r>
              <a:rPr lang="en-US" dirty="0"/>
              <a:t> ) </a:t>
            </a:r>
            <a:r>
              <a:rPr lang="en-US" sz="3600" b="1" dirty="0">
                <a:solidFill>
                  <a:schemeClr val="dk1"/>
                </a:solidFill>
              </a:rPr>
              <a:t>∩</a:t>
            </a:r>
            <a:r>
              <a:rPr lang="en-US" dirty="0">
                <a:solidFill>
                  <a:schemeClr val="dk1"/>
                </a:solidFill>
              </a:rPr>
              <a:t> (</a:t>
            </a:r>
            <a:r>
              <a:rPr lang="en-US" b="1" dirty="0">
                <a:solidFill>
                  <a:schemeClr val="dk1"/>
                </a:solidFill>
              </a:rPr>
              <a:t>A</a:t>
            </a:r>
            <a:r>
              <a:rPr lang="en-US" b="1" baseline="30000" dirty="0">
                <a:solidFill>
                  <a:schemeClr val="dk1"/>
                </a:solidFill>
              </a:rPr>
              <a:t>C</a:t>
            </a:r>
            <a:r>
              <a:rPr lang="en-US" b="1" dirty="0">
                <a:solidFill>
                  <a:schemeClr val="dk1"/>
                </a:solidFill>
              </a:rPr>
              <a:t> Ɵ B</a:t>
            </a:r>
            <a:r>
              <a:rPr lang="en-US" b="1" baseline="-25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Here , B</a:t>
            </a:r>
            <a:r>
              <a:rPr lang="en-US" baseline="-25000" dirty="0"/>
              <a:t>1</a:t>
            </a:r>
            <a:r>
              <a:rPr lang="en-US" dirty="0"/>
              <a:t> = X, B</a:t>
            </a:r>
            <a:r>
              <a:rPr lang="en-US" baseline="-25000" dirty="0"/>
              <a:t>2</a:t>
            </a:r>
            <a:r>
              <a:rPr lang="en-US" dirty="0"/>
              <a:t> = W-X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8" name="Google Shape;108;p4"/>
          <p:cNvSpPr/>
          <p:nvPr/>
        </p:nvSpPr>
        <p:spPr>
          <a:xfrm>
            <a:off x="2641091" y="3721033"/>
            <a:ext cx="367547" cy="375834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Hit-or-Miss Transform</a:t>
            </a:r>
            <a:endParaRPr/>
          </a:p>
        </p:txBody>
      </p:sp>
      <p:pic>
        <p:nvPicPr>
          <p:cNvPr id="114" name="Google Shape;11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5400" y="1727598"/>
            <a:ext cx="3380802" cy="340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2004907" y="525670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5181600" y="2208719"/>
            <a:ext cx="914400" cy="89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934965" y="419548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9365" y="1607956"/>
            <a:ext cx="1817135" cy="182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9365" y="3696131"/>
            <a:ext cx="2259384" cy="232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9261" y="2089283"/>
            <a:ext cx="2662219" cy="2679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0140929" y="4982644"/>
            <a:ext cx="10328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W-X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181600" y="2229238"/>
            <a:ext cx="914400" cy="89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34965" y="421600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2004907" y="525004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A</a:t>
            </a:r>
            <a:endParaRPr dirty="0"/>
          </a:p>
        </p:txBody>
      </p:sp>
      <p:sp>
        <p:nvSpPr>
          <p:cNvPr id="125" name="Google Shape;125;p5"/>
          <p:cNvSpPr/>
          <p:nvPr/>
        </p:nvSpPr>
        <p:spPr>
          <a:xfrm>
            <a:off x="5181600" y="2222574"/>
            <a:ext cx="914400" cy="89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4934965" y="42093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Hit-or-Miss Transform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4" y="1697343"/>
            <a:ext cx="2707604" cy="27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1036219" y="4399242"/>
            <a:ext cx="173032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Ɵ X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053293" y="4399242"/>
            <a:ext cx="136456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Ɵ (W-X)</a:t>
            </a:r>
            <a:endParaRPr sz="1800" b="1" baseline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244052" y="1750434"/>
            <a:ext cx="2860737" cy="28543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8704607" y="4739960"/>
            <a:ext cx="2239913" cy="4616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Ɵ B</a:t>
            </a:r>
            <a:r>
              <a:rPr lang="en-US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Ɵ B</a:t>
            </a:r>
            <a:r>
              <a:rPr lang="en-US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9464" y="1690688"/>
            <a:ext cx="2951958" cy="2914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6"/>
          <p:cNvCxnSpPr>
            <a:endCxn id="136" idx="2"/>
          </p:cNvCxnSpPr>
          <p:nvPr/>
        </p:nvCxnSpPr>
        <p:spPr>
          <a:xfrm rot="10800000">
            <a:off x="9824564" y="5201625"/>
            <a:ext cx="0" cy="43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6"/>
          <p:cNvSpPr txBox="1"/>
          <p:nvPr/>
        </p:nvSpPr>
        <p:spPr>
          <a:xfrm>
            <a:off x="9147935" y="5729562"/>
            <a:ext cx="1353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E31894-44C9-4981-8CC4-E4DEE4B43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3" b="1170"/>
          <a:stretch/>
        </p:blipFill>
        <p:spPr>
          <a:xfrm>
            <a:off x="7229696" y="2281023"/>
            <a:ext cx="1424110" cy="1442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2A49AD-4A39-4FBF-8BF6-4E54B191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899" y="2278697"/>
            <a:ext cx="14287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F4B63E-AB3A-47EB-86C4-F49335C47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89" y="4539324"/>
            <a:ext cx="14287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17347A-4605-43B2-80C8-432799D4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5" y="2278697"/>
            <a:ext cx="14287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DF88C1-DB30-4F46-BEF1-A11A14382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10" y="1604301"/>
            <a:ext cx="3810000" cy="3810000"/>
          </a:xfrm>
          <a:prstGeom prst="rect">
            <a:avLst/>
          </a:prstGeom>
        </p:spPr>
      </p:pic>
      <p:sp>
        <p:nvSpPr>
          <p:cNvPr id="14" name="Google Shape;124;p5">
            <a:extLst>
              <a:ext uri="{FF2B5EF4-FFF2-40B4-BE49-F238E27FC236}">
                <a16:creationId xmlns:a16="http://schemas.microsoft.com/office/drawing/2014/main" xmlns="" id="{D7B4B9E5-E78D-4B51-B991-2FF04ACB575B}"/>
              </a:ext>
            </a:extLst>
          </p:cNvPr>
          <p:cNvSpPr/>
          <p:nvPr/>
        </p:nvSpPr>
        <p:spPr>
          <a:xfrm>
            <a:off x="1763621" y="54498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A</a:t>
            </a:r>
            <a:endParaRPr dirty="0"/>
          </a:p>
        </p:txBody>
      </p:sp>
      <p:sp>
        <p:nvSpPr>
          <p:cNvPr id="15" name="Google Shape;125;p5">
            <a:extLst>
              <a:ext uri="{FF2B5EF4-FFF2-40B4-BE49-F238E27FC236}">
                <a16:creationId xmlns:a16="http://schemas.microsoft.com/office/drawing/2014/main" xmlns="" id="{F095555C-D3D4-4831-86A6-1AC513E3D76F}"/>
              </a:ext>
            </a:extLst>
          </p:cNvPr>
          <p:cNvSpPr/>
          <p:nvPr/>
        </p:nvSpPr>
        <p:spPr>
          <a:xfrm>
            <a:off x="5020631" y="1604301"/>
            <a:ext cx="6118267" cy="24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dirty="0"/>
          </a:p>
        </p:txBody>
      </p:sp>
      <p:sp>
        <p:nvSpPr>
          <p:cNvPr id="16" name="Google Shape;126;p5">
            <a:extLst>
              <a:ext uri="{FF2B5EF4-FFF2-40B4-BE49-F238E27FC236}">
                <a16:creationId xmlns:a16="http://schemas.microsoft.com/office/drawing/2014/main" xmlns="" id="{C2BA422B-9C2A-4BA2-BE04-DF9EBAB5AFC8}"/>
              </a:ext>
            </a:extLst>
          </p:cNvPr>
          <p:cNvSpPr/>
          <p:nvPr/>
        </p:nvSpPr>
        <p:spPr>
          <a:xfrm>
            <a:off x="7744046" y="576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00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Ripple: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this case the inverse transformation of a target point x ′ = (x ′ , y′ )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Here, parameter  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 specifies the distortion’s amplitude along the x and y axis and τ</a:t>
            </a:r>
            <a:r>
              <a:rPr lang="en-US" baseline="-25000"/>
              <a:t>x</a:t>
            </a:r>
            <a:r>
              <a:rPr lang="en-US"/>
              <a:t>, τ</a:t>
            </a:r>
            <a:r>
              <a:rPr lang="en-US" baseline="-25000"/>
              <a:t>y</a:t>
            </a:r>
            <a:r>
              <a:rPr lang="en-US"/>
              <a:t> are the wavelengths (measured in pixel units) along the x and y axis.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t="16879" b="16873"/>
          <a:stretch/>
        </p:blipFill>
        <p:spPr>
          <a:xfrm>
            <a:off x="2927175" y="3057025"/>
            <a:ext cx="5563174" cy="1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009405" y="10876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 smtClean="0"/>
              <a:t>Ripple</a:t>
            </a:r>
            <a:endParaRPr dirty="0"/>
          </a:p>
        </p:txBody>
      </p:sp>
      <p:sp>
        <p:nvSpPr>
          <p:cNvPr id="154" name="Google Shape;154;p8"/>
          <p:cNvSpPr/>
          <p:nvPr/>
        </p:nvSpPr>
        <p:spPr>
          <a:xfrm>
            <a:off x="9467682" y="4619722"/>
            <a:ext cx="1580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10 a</a:t>
            </a:r>
            <a:r>
              <a:rPr lang="en-US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=15</a:t>
            </a:r>
            <a:endParaRPr sz="1800" baseline="-250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50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=70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1997321" y="5451862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dirty="0"/>
          </a:p>
        </p:txBody>
      </p:sp>
      <p:sp>
        <p:nvSpPr>
          <p:cNvPr id="10" name="Google Shape;154;p8"/>
          <p:cNvSpPr/>
          <p:nvPr/>
        </p:nvSpPr>
        <p:spPr>
          <a:xfrm>
            <a:off x="9688318" y="1502329"/>
            <a:ext cx="1580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=10</a:t>
            </a:r>
            <a:endParaRPr sz="1800" baseline="-250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=20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D43CF7-1373-4B0B-88CB-1B008BFC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0" y="2783778"/>
            <a:ext cx="3720445" cy="2482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6" y="3725838"/>
            <a:ext cx="4132909" cy="275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6" y="532262"/>
            <a:ext cx="4098984" cy="2734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378</Words>
  <Application>Microsoft Office PowerPoint</Application>
  <PresentationFormat>Widescreen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Helvetica Neue Light</vt:lpstr>
      <vt:lpstr>Consolas</vt:lpstr>
      <vt:lpstr>Calibri</vt:lpstr>
      <vt:lpstr>Times New Roman</vt:lpstr>
      <vt:lpstr>Source Sans Pro</vt:lpstr>
      <vt:lpstr>Arial</vt:lpstr>
      <vt:lpstr>Office Theme</vt:lpstr>
      <vt:lpstr>CSE 4128  Lab 5</vt:lpstr>
      <vt:lpstr>Basic Operations</vt:lpstr>
      <vt:lpstr>Structuring Element</vt:lpstr>
      <vt:lpstr>The Hit-or-Miss Transform</vt:lpstr>
      <vt:lpstr>The Hit-or-Miss Transform</vt:lpstr>
      <vt:lpstr>The Hit-or-Miss Transform</vt:lpstr>
      <vt:lpstr>PowerPoint Presentation</vt:lpstr>
      <vt:lpstr>Assignment </vt:lpstr>
      <vt:lpstr>Ripple</vt:lpstr>
      <vt:lpstr>Assignment </vt:lpstr>
      <vt:lpstr>Tapestry: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5</dc:title>
  <dc:creator>D B</dc:creator>
  <cp:lastModifiedBy>Dola</cp:lastModifiedBy>
  <cp:revision>7</cp:revision>
  <dcterms:created xsi:type="dcterms:W3CDTF">2023-05-25T19:35:26Z</dcterms:created>
  <dcterms:modified xsi:type="dcterms:W3CDTF">2023-06-06T04:20:43Z</dcterms:modified>
</cp:coreProperties>
</file>