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61" r:id="rId4"/>
    <p:sldId id="258" r:id="rId5"/>
    <p:sldId id="270" r:id="rId6"/>
    <p:sldId id="271" r:id="rId7"/>
    <p:sldId id="272" r:id="rId8"/>
    <p:sldId id="282" r:id="rId9"/>
    <p:sldId id="273" r:id="rId10"/>
    <p:sldId id="274" r:id="rId11"/>
    <p:sldId id="279" r:id="rId12"/>
    <p:sldId id="283" r:id="rId13"/>
    <p:sldId id="276" r:id="rId14"/>
    <p:sldId id="286" r:id="rId15"/>
    <p:sldId id="284" r:id="rId16"/>
    <p:sldId id="280" r:id="rId17"/>
    <p:sldId id="281" r:id="rId18"/>
    <p:sldId id="269" r:id="rId19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21"/>
    </p:embeddedFont>
    <p:embeddedFont>
      <p:font typeface="휴먼둥근헤드라인" panose="02030504000101010101" pitchFamily="18" charset="-127"/>
      <p:regular r:id="rId22"/>
    </p:embeddedFont>
    <p:embeddedFont>
      <p:font typeface="나눔스퀘어라운드 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  <p:embeddedFont>
      <p:font typeface="배달의민족 한나체 Pro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8DBABD"/>
    <a:srgbClr val="BDBDFF"/>
    <a:srgbClr val="D0CECE"/>
    <a:srgbClr val="634EEA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6118" autoAdjust="0"/>
  </p:normalViewPr>
  <p:slideViewPr>
    <p:cSldViewPr snapToGrid="0">
      <p:cViewPr>
        <p:scale>
          <a:sx n="100" d="100"/>
          <a:sy n="100" d="100"/>
        </p:scale>
        <p:origin x="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말안됨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문장 수정 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0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해결방안을 해서 기대효과를 </a:t>
            </a:r>
            <a:r>
              <a:rPr lang="ko-KR" altLang="en-US" dirty="0" err="1"/>
              <a:t>보여줄수</a:t>
            </a:r>
            <a:r>
              <a:rPr lang="ko-KR" altLang="en-US" dirty="0"/>
              <a:t> 있다 </a:t>
            </a:r>
            <a:r>
              <a:rPr lang="ko-KR" altLang="en-US" dirty="0" err="1"/>
              <a:t>라는걸</a:t>
            </a:r>
            <a:r>
              <a:rPr lang="ko-KR" altLang="en-US" dirty="0"/>
              <a:t> </a:t>
            </a:r>
            <a:r>
              <a:rPr lang="ko-KR" altLang="en-US" dirty="0" err="1"/>
              <a:t>표현해줘야함</a:t>
            </a:r>
            <a:r>
              <a:rPr lang="en-US" altLang="ko-KR" dirty="0"/>
              <a:t>/ 6,7</a:t>
            </a:r>
            <a:r>
              <a:rPr lang="ko-KR" altLang="en-US" dirty="0"/>
              <a:t>번 같은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6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6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폰트 크기 증가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9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친환경 소재 트렌드다 라는 글 필요 </a:t>
            </a:r>
            <a:r>
              <a:rPr lang="en-US" altLang="ko-KR" dirty="0"/>
              <a:t>/ </a:t>
            </a:r>
            <a:r>
              <a:rPr lang="ko-KR" altLang="en-US" dirty="0" err="1"/>
              <a:t>트렌드라는게</a:t>
            </a:r>
            <a:r>
              <a:rPr lang="ko-KR" altLang="en-US" dirty="0"/>
              <a:t> </a:t>
            </a:r>
            <a:r>
              <a:rPr lang="ko-KR" altLang="en-US" dirty="0" err="1"/>
              <a:t>보여져야함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정리가 덜 </a:t>
            </a:r>
            <a:r>
              <a:rPr lang="ko-KR" altLang="en-US" dirty="0" err="1"/>
              <a:t>된느낌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통일성 </a:t>
            </a:r>
            <a:r>
              <a:rPr lang="en-US" altLang="ko-KR" dirty="0"/>
              <a:t>/ </a:t>
            </a:r>
            <a:r>
              <a:rPr lang="ko-KR" altLang="en-US" dirty="0"/>
              <a:t>밑에다가 적기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6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설득력이 있으려면 </a:t>
            </a:r>
            <a:r>
              <a:rPr lang="en-US" altLang="ko-KR" dirty="0"/>
              <a:t>/ </a:t>
            </a:r>
            <a:r>
              <a:rPr lang="ko-KR" altLang="en-US" dirty="0"/>
              <a:t>가상의 회사 설립 </a:t>
            </a:r>
            <a:r>
              <a:rPr lang="en-US" altLang="ko-KR" dirty="0"/>
              <a:t>/ </a:t>
            </a:r>
            <a:r>
              <a:rPr lang="ko-KR" altLang="en-US" dirty="0"/>
              <a:t>설비가 늘려야하는 </a:t>
            </a:r>
            <a:r>
              <a:rPr lang="en-US" altLang="ko-KR" dirty="0"/>
              <a:t>/ </a:t>
            </a:r>
            <a:r>
              <a:rPr lang="ko-KR" altLang="en-US" dirty="0"/>
              <a:t>회사규모에 비해 공장을 늘려야한다 </a:t>
            </a:r>
            <a:r>
              <a:rPr lang="en-US" altLang="ko-KR" dirty="0"/>
              <a:t>/ </a:t>
            </a:r>
            <a:r>
              <a:rPr lang="ko-KR" altLang="en-US" dirty="0"/>
              <a:t>상대적 비교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4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제품의 출하 대기</a:t>
            </a:r>
            <a:r>
              <a:rPr lang="en-US" altLang="ko-KR" sz="1200" dirty="0"/>
              <a:t>, </a:t>
            </a:r>
            <a:r>
              <a:rPr lang="ko-KR" altLang="en-US" sz="1200" dirty="0"/>
              <a:t>검사</a:t>
            </a:r>
            <a:r>
              <a:rPr lang="en-US" altLang="ko-KR" sz="1200" dirty="0"/>
              <a:t>/</a:t>
            </a:r>
            <a:r>
              <a:rPr lang="ko-KR" altLang="en-US" sz="1200" dirty="0"/>
              <a:t>측정 대기 등 재고상태 파악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설비의 가동 계획을 효율적으로 수립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설비의 가동률을 최적화 시켜 전체적인 가동률을 최대치 와 안정화</a:t>
            </a:r>
          </a:p>
          <a:p>
            <a:endParaRPr lang="en-US" altLang="ko-KR" dirty="0"/>
          </a:p>
          <a:p>
            <a:r>
              <a:rPr lang="ko-KR" altLang="en-US" dirty="0"/>
              <a:t>코멘트의 전문성이 필요 </a:t>
            </a:r>
            <a:r>
              <a:rPr lang="en-US" altLang="ko-KR" dirty="0"/>
              <a:t>/ ex)</a:t>
            </a:r>
            <a:r>
              <a:rPr lang="ko-KR" altLang="en-US" dirty="0"/>
              <a:t>어떤 모델 생성 </a:t>
            </a:r>
            <a:r>
              <a:rPr lang="en-US" altLang="ko-KR" dirty="0"/>
              <a:t>, </a:t>
            </a:r>
            <a:r>
              <a:rPr lang="ko-KR" altLang="en-US" dirty="0"/>
              <a:t>불량 예측 모델 </a:t>
            </a:r>
            <a:r>
              <a:rPr lang="en-US" altLang="ko-KR" dirty="0"/>
              <a:t>/ </a:t>
            </a:r>
            <a:r>
              <a:rPr lang="ko-KR" altLang="en-US" dirty="0"/>
              <a:t>불량 모델을 만드는 이유 설득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8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설명 부족 </a:t>
            </a:r>
            <a:r>
              <a:rPr lang="en-US" altLang="ko-KR" dirty="0"/>
              <a:t>/ </a:t>
            </a:r>
            <a:r>
              <a:rPr lang="ko-KR" altLang="en-US" dirty="0"/>
              <a:t>친환경 제품 매출 증가율 </a:t>
            </a:r>
            <a:r>
              <a:rPr lang="en-US" altLang="ko-KR" dirty="0"/>
              <a:t>/ </a:t>
            </a:r>
            <a:r>
              <a:rPr lang="ko-KR" altLang="en-US" dirty="0"/>
              <a:t>제품명 </a:t>
            </a:r>
            <a:r>
              <a:rPr lang="ko-KR" altLang="en-US" dirty="0" err="1"/>
              <a:t>안적어도</a:t>
            </a:r>
            <a:r>
              <a:rPr lang="ko-KR" altLang="en-US" dirty="0"/>
              <a:t> 됨 </a:t>
            </a:r>
            <a:r>
              <a:rPr lang="en-US" altLang="ko-KR" dirty="0"/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8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해결방안을 해서 기대효과를 </a:t>
            </a:r>
            <a:r>
              <a:rPr lang="ko-KR" altLang="en-US" dirty="0" err="1"/>
              <a:t>보여줄수</a:t>
            </a:r>
            <a:r>
              <a:rPr lang="ko-KR" altLang="en-US" dirty="0"/>
              <a:t> 있다 </a:t>
            </a:r>
            <a:r>
              <a:rPr lang="ko-KR" altLang="en-US" dirty="0" err="1"/>
              <a:t>라는걸</a:t>
            </a:r>
            <a:r>
              <a:rPr lang="ko-KR" altLang="en-US" dirty="0"/>
              <a:t> </a:t>
            </a:r>
            <a:r>
              <a:rPr lang="ko-KR" altLang="en-US" dirty="0" err="1"/>
              <a:t>표현해줘야함</a:t>
            </a:r>
            <a:r>
              <a:rPr lang="en-US" altLang="ko-KR" dirty="0"/>
              <a:t>/ 6,7</a:t>
            </a:r>
            <a:r>
              <a:rPr lang="ko-KR" altLang="en-US" dirty="0"/>
              <a:t>번 같은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355" y="1997839"/>
            <a:ext cx="6497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HMR</a:t>
            </a: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제조공정 최적화로</a:t>
            </a:r>
            <a:endParaRPr lang="en-US" altLang="ko-KR" sz="60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증가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B1A91A-C7EC-D4FC-418A-69411599F5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15"/>
          <a:stretch/>
        </p:blipFill>
        <p:spPr>
          <a:xfrm>
            <a:off x="466281" y="2283426"/>
            <a:ext cx="5549012" cy="3004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83A8DC9-C735-5BF7-C40F-7FF8825AD10F}"/>
              </a:ext>
            </a:extLst>
          </p:cNvPr>
          <p:cNvSpPr/>
          <p:nvPr/>
        </p:nvSpPr>
        <p:spPr>
          <a:xfrm>
            <a:off x="6095999" y="2557988"/>
            <a:ext cx="5412510" cy="87101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에러 데이터를 이용한 불량 예측 모델 구축 하여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불량상품 출하 최소화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087F11B-67E9-2707-1A7A-27B5B244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14" y="2730257"/>
            <a:ext cx="560151" cy="5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749608F7-7812-AFBA-465F-6CB4EB03D209}"/>
              </a:ext>
            </a:extLst>
          </p:cNvPr>
          <p:cNvSpPr/>
          <p:nvPr/>
        </p:nvSpPr>
        <p:spPr>
          <a:xfrm>
            <a:off x="6095998" y="4126827"/>
            <a:ext cx="5412511" cy="87101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공정 시간 데이터를 활용한 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</a:t>
            </a:r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생산 시간 최적화 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A319222-CBB0-8B0E-2AE5-E044FF89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17" y="4276509"/>
            <a:ext cx="571648" cy="5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3C0BFCCE-0277-4493-1583-9D63C1D05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3" y="1498994"/>
            <a:ext cx="5413053" cy="1643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3195C901-D1BB-FC29-38FA-3678D756B32E}"/>
              </a:ext>
            </a:extLst>
          </p:cNvPr>
          <p:cNvSpPr/>
          <p:nvPr/>
        </p:nvSpPr>
        <p:spPr>
          <a:xfrm>
            <a:off x="6698238" y="4647508"/>
            <a:ext cx="5135328" cy="80202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트렌드 변화에 맞춰 친환경 제품으로 차별성 부여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E00E35-F24F-1FC9-85EF-9A7F83E63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7" y="3637874"/>
            <a:ext cx="5398070" cy="28212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C85630EA-A8FE-67A6-94DC-64581AD26EAE}"/>
              </a:ext>
            </a:extLst>
          </p:cNvPr>
          <p:cNvSpPr/>
          <p:nvPr/>
        </p:nvSpPr>
        <p:spPr>
          <a:xfrm>
            <a:off x="6698238" y="1829932"/>
            <a:ext cx="5135328" cy="82640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수주 데이터를 이용하여</a:t>
            </a:r>
            <a:endParaRPr lang="en-US" altLang="ko-KR" sz="1600" dirty="0">
              <a:solidFill>
                <a:srgbClr val="0000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수요급증 대비 예측시스템 생성 </a:t>
            </a:r>
            <a:r>
              <a:rPr lang="en-US" altLang="ko-KR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재고관리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BB3B8A0-73DC-1B2A-93D1-2ABB6890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34" y="1914139"/>
            <a:ext cx="657991" cy="6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7534D4F-057A-32B2-50C1-5CE9F1D5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33" y="4719523"/>
            <a:ext cx="657991" cy="6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40214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그림 11268">
            <a:extLst>
              <a:ext uri="{FF2B5EF4-FFF2-40B4-BE49-F238E27FC236}">
                <a16:creationId xmlns:a16="http://schemas.microsoft.com/office/drawing/2014/main" id="{006920B4-39E9-C87D-3C60-ECF9FCECD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5" y="1251841"/>
            <a:ext cx="1569486" cy="1569486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기대효과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1F180F-0429-813B-2923-C920503F91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3" y="1626247"/>
            <a:ext cx="797505" cy="811370"/>
          </a:xfrm>
          <a:prstGeom prst="rect">
            <a:avLst/>
          </a:prstGeom>
        </p:spPr>
      </p:pic>
      <p:sp>
        <p:nvSpPr>
          <p:cNvPr id="11267" name="타원 11266">
            <a:extLst>
              <a:ext uri="{FF2B5EF4-FFF2-40B4-BE49-F238E27FC236}">
                <a16:creationId xmlns:a16="http://schemas.microsoft.com/office/drawing/2014/main" id="{170F4700-D082-7D5B-C0D7-1D32F18CED8F}"/>
              </a:ext>
            </a:extLst>
          </p:cNvPr>
          <p:cNvSpPr/>
          <p:nvPr/>
        </p:nvSpPr>
        <p:spPr>
          <a:xfrm>
            <a:off x="794075" y="1405691"/>
            <a:ext cx="1252482" cy="1252482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그림 11269">
            <a:extLst>
              <a:ext uri="{FF2B5EF4-FFF2-40B4-BE49-F238E27FC236}">
                <a16:creationId xmlns:a16="http://schemas.microsoft.com/office/drawing/2014/main" id="{264333E3-6B5B-AC8A-D920-C520935F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" y="3110082"/>
            <a:ext cx="1569486" cy="1569486"/>
          </a:xfrm>
          <a:prstGeom prst="rect">
            <a:avLst/>
          </a:prstGeom>
        </p:spPr>
      </p:pic>
      <p:sp>
        <p:nvSpPr>
          <p:cNvPr id="11271" name="타원 11270">
            <a:extLst>
              <a:ext uri="{FF2B5EF4-FFF2-40B4-BE49-F238E27FC236}">
                <a16:creationId xmlns:a16="http://schemas.microsoft.com/office/drawing/2014/main" id="{39E63262-E2FC-FC5A-9972-9CF3252F5AE6}"/>
              </a:ext>
            </a:extLst>
          </p:cNvPr>
          <p:cNvSpPr/>
          <p:nvPr/>
        </p:nvSpPr>
        <p:spPr>
          <a:xfrm>
            <a:off x="771811" y="3263932"/>
            <a:ext cx="1246828" cy="1246828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3" name="그래픽 11272" descr="클립보드 단색으로 채워진">
            <a:extLst>
              <a:ext uri="{FF2B5EF4-FFF2-40B4-BE49-F238E27FC236}">
                <a16:creationId xmlns:a16="http://schemas.microsoft.com/office/drawing/2014/main" id="{B34B7F14-5EE0-06EF-F0C3-D90FBF0F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007" y="3525898"/>
            <a:ext cx="722895" cy="722895"/>
          </a:xfrm>
          <a:prstGeom prst="rect">
            <a:avLst/>
          </a:prstGeom>
        </p:spPr>
      </p:pic>
      <p:pic>
        <p:nvPicPr>
          <p:cNvPr id="11276" name="그림 11275">
            <a:extLst>
              <a:ext uri="{FF2B5EF4-FFF2-40B4-BE49-F238E27FC236}">
                <a16:creationId xmlns:a16="http://schemas.microsoft.com/office/drawing/2014/main" id="{2C336689-03B7-DBB3-0796-2025EE46D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" y="4968323"/>
            <a:ext cx="1569486" cy="1569486"/>
          </a:xfrm>
          <a:prstGeom prst="rect">
            <a:avLst/>
          </a:prstGeom>
        </p:spPr>
      </p:pic>
      <p:sp>
        <p:nvSpPr>
          <p:cNvPr id="11277" name="타원 11276">
            <a:extLst>
              <a:ext uri="{FF2B5EF4-FFF2-40B4-BE49-F238E27FC236}">
                <a16:creationId xmlns:a16="http://schemas.microsoft.com/office/drawing/2014/main" id="{51A9DD83-A4A1-CBCD-8EC3-373B49A556A0}"/>
              </a:ext>
            </a:extLst>
          </p:cNvPr>
          <p:cNvSpPr/>
          <p:nvPr/>
        </p:nvSpPr>
        <p:spPr>
          <a:xfrm>
            <a:off x="771811" y="5122173"/>
            <a:ext cx="1246828" cy="1246828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994B38A3-5F4D-7739-98E4-78EF7FAE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1" y="5352683"/>
            <a:ext cx="749055" cy="7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8" name="사각형: 둥근 대각선 방향 모서리 11277">
            <a:extLst>
              <a:ext uri="{FF2B5EF4-FFF2-40B4-BE49-F238E27FC236}">
                <a16:creationId xmlns:a16="http://schemas.microsoft.com/office/drawing/2014/main" id="{AFF7A6E0-76B8-5621-EA72-DF8802673732}"/>
              </a:ext>
            </a:extLst>
          </p:cNvPr>
          <p:cNvSpPr/>
          <p:nvPr/>
        </p:nvSpPr>
        <p:spPr>
          <a:xfrm>
            <a:off x="2662630" y="1434392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설비 가동률 증가로 인한 수주 물량 공급가능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안정성 확보</a:t>
            </a:r>
          </a:p>
        </p:txBody>
      </p:sp>
      <p:sp>
        <p:nvSpPr>
          <p:cNvPr id="11279" name="사각형: 둥근 대각선 방향 모서리 11278">
            <a:extLst>
              <a:ext uri="{FF2B5EF4-FFF2-40B4-BE49-F238E27FC236}">
                <a16:creationId xmlns:a16="http://schemas.microsoft.com/office/drawing/2014/main" id="{3B7020E1-E45E-4679-E14E-6416F7BE91E6}"/>
              </a:ext>
            </a:extLst>
          </p:cNvPr>
          <p:cNvSpPr/>
          <p:nvPr/>
        </p:nvSpPr>
        <p:spPr>
          <a:xfrm>
            <a:off x="2662629" y="3289805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불량 예측 모델을 구축 하여 손실비용 최소화</a:t>
            </a:r>
          </a:p>
        </p:txBody>
      </p:sp>
      <p:sp>
        <p:nvSpPr>
          <p:cNvPr id="11280" name="사각형: 둥근 대각선 방향 모서리 11279">
            <a:extLst>
              <a:ext uri="{FF2B5EF4-FFF2-40B4-BE49-F238E27FC236}">
                <a16:creationId xmlns:a16="http://schemas.microsoft.com/office/drawing/2014/main" id="{635A22AF-150F-AFAC-695C-E896259F9410}"/>
              </a:ext>
            </a:extLst>
          </p:cNvPr>
          <p:cNvSpPr/>
          <p:nvPr/>
        </p:nvSpPr>
        <p:spPr>
          <a:xfrm>
            <a:off x="2662629" y="5173921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공정 시간 데이터를 활용하여 공정 효율 증가</a:t>
            </a:r>
          </a:p>
        </p:txBody>
      </p:sp>
    </p:spTree>
    <p:extLst>
      <p:ext uri="{BB962C8B-B14F-4D97-AF65-F5344CB8AC3E}">
        <p14:creationId xmlns:p14="http://schemas.microsoft.com/office/powerpoint/2010/main" val="262887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1" grpId="0" animBg="1"/>
      <p:bldP spid="11277" grpId="0" animBg="1"/>
      <p:bldP spid="11278" grpId="0" animBg="1"/>
      <p:bldP spid="11279" grpId="0" animBg="1"/>
      <p:bldP spid="112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그림 11268">
            <a:extLst>
              <a:ext uri="{FF2B5EF4-FFF2-40B4-BE49-F238E27FC236}">
                <a16:creationId xmlns:a16="http://schemas.microsoft.com/office/drawing/2014/main" id="{006920B4-39E9-C87D-3C60-ECF9FCECD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5" y="4174692"/>
            <a:ext cx="1569486" cy="1569486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기대효과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267" name="타원 11266">
            <a:extLst>
              <a:ext uri="{FF2B5EF4-FFF2-40B4-BE49-F238E27FC236}">
                <a16:creationId xmlns:a16="http://schemas.microsoft.com/office/drawing/2014/main" id="{170F4700-D082-7D5B-C0D7-1D32F18CED8F}"/>
              </a:ext>
            </a:extLst>
          </p:cNvPr>
          <p:cNvSpPr/>
          <p:nvPr/>
        </p:nvSpPr>
        <p:spPr>
          <a:xfrm>
            <a:off x="794075" y="4328542"/>
            <a:ext cx="1252482" cy="1252482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그림 11269">
            <a:extLst>
              <a:ext uri="{FF2B5EF4-FFF2-40B4-BE49-F238E27FC236}">
                <a16:creationId xmlns:a16="http://schemas.microsoft.com/office/drawing/2014/main" id="{264333E3-6B5B-AC8A-D920-C520935F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1" y="1707316"/>
            <a:ext cx="1569486" cy="1569486"/>
          </a:xfrm>
          <a:prstGeom prst="rect">
            <a:avLst/>
          </a:prstGeom>
        </p:spPr>
      </p:pic>
      <p:sp>
        <p:nvSpPr>
          <p:cNvPr id="11271" name="타원 11270">
            <a:extLst>
              <a:ext uri="{FF2B5EF4-FFF2-40B4-BE49-F238E27FC236}">
                <a16:creationId xmlns:a16="http://schemas.microsoft.com/office/drawing/2014/main" id="{39E63262-E2FC-FC5A-9972-9CF3252F5AE6}"/>
              </a:ext>
            </a:extLst>
          </p:cNvPr>
          <p:cNvSpPr/>
          <p:nvPr/>
        </p:nvSpPr>
        <p:spPr>
          <a:xfrm>
            <a:off x="771811" y="1861166"/>
            <a:ext cx="1246828" cy="1246828"/>
          </a:xfrm>
          <a:prstGeom prst="ellipse">
            <a:avLst/>
          </a:prstGeom>
          <a:noFill/>
          <a:ln w="762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8" name="사각형: 둥근 대각선 방향 모서리 11277">
            <a:extLst>
              <a:ext uri="{FF2B5EF4-FFF2-40B4-BE49-F238E27FC236}">
                <a16:creationId xmlns:a16="http://schemas.microsoft.com/office/drawing/2014/main" id="{AFF7A6E0-76B8-5621-EA72-DF8802673732}"/>
              </a:ext>
            </a:extLst>
          </p:cNvPr>
          <p:cNvSpPr/>
          <p:nvPr/>
        </p:nvSpPr>
        <p:spPr>
          <a:xfrm>
            <a:off x="2662630" y="4357243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친환경 제품으로 인한 경쟁력 강화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매출 증가</a:t>
            </a:r>
          </a:p>
        </p:txBody>
      </p:sp>
      <p:sp>
        <p:nvSpPr>
          <p:cNvPr id="11279" name="사각형: 둥근 대각선 방향 모서리 11278">
            <a:extLst>
              <a:ext uri="{FF2B5EF4-FFF2-40B4-BE49-F238E27FC236}">
                <a16:creationId xmlns:a16="http://schemas.microsoft.com/office/drawing/2014/main" id="{3B7020E1-E45E-4679-E14E-6416F7BE91E6}"/>
              </a:ext>
            </a:extLst>
          </p:cNvPr>
          <p:cNvSpPr/>
          <p:nvPr/>
        </p:nvSpPr>
        <p:spPr>
          <a:xfrm>
            <a:off x="2662629" y="1887039"/>
            <a:ext cx="8643875" cy="11950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2F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수요량 예측 모델 생성 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트렌드 변화 대응 가능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248ED31-79BB-D52C-65EB-CF7E8087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4" y="4552986"/>
            <a:ext cx="749763" cy="7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D95D751-61BA-B222-CA97-B4D2D6A8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5" y="2080070"/>
            <a:ext cx="809017" cy="80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1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1" grpId="0" animBg="1"/>
      <p:bldP spid="11278" grpId="0" animBg="1"/>
      <p:bldP spid="112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395949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문헌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6EFF-789C-7D1A-EFF1-C912C50FEFE6}"/>
              </a:ext>
            </a:extLst>
          </p:cNvPr>
          <p:cNvSpPr txBox="1"/>
          <p:nvPr/>
        </p:nvSpPr>
        <p:spPr>
          <a:xfrm>
            <a:off x="495607" y="1316985"/>
            <a:ext cx="10619504" cy="590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가정 간편식의 진화</a:t>
            </a:r>
            <a:r>
              <a:rPr lang="en-US" altLang="ko-KR" sz="1100" dirty="0"/>
              <a:t>, </a:t>
            </a:r>
            <a:r>
              <a:rPr lang="ko-KR" altLang="en-US" sz="1100" dirty="0"/>
              <a:t>세계인의 식탁을 바꾸다</a:t>
            </a:r>
            <a:r>
              <a:rPr lang="en-US" altLang="ko-KR" sz="1100" dirty="0"/>
              <a:t>, </a:t>
            </a:r>
            <a:r>
              <a:rPr lang="ko-KR" altLang="en-US" sz="1100" dirty="0"/>
              <a:t>특허청</a:t>
            </a:r>
            <a:r>
              <a:rPr lang="en-US" altLang="ko-KR" sz="1100" dirty="0"/>
              <a:t>, https://eiec.kdi.re.kr/policy/materialView.do?num=205851&amp;topic=C&amp;pp=20&amp;datecount=&amp;recommend=&amp;pg=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전세계 식품업계 ‘</a:t>
            </a:r>
            <a:r>
              <a:rPr lang="en-US" altLang="ko-KR" sz="1100" dirty="0"/>
              <a:t>HMR’</a:t>
            </a:r>
            <a:r>
              <a:rPr lang="ko-KR" altLang="en-US" sz="1100" dirty="0"/>
              <a:t>을 주목하다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한국농어민신문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http://www.agrinet.co.kr/news/articleView.html?idxno=169384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3. </a:t>
            </a:r>
            <a:r>
              <a:rPr lang="ko-KR" altLang="en-US" sz="1100" dirty="0"/>
              <a:t>코로나가 자극한 </a:t>
            </a:r>
            <a:r>
              <a:rPr lang="en-US" altLang="ko-KR" sz="1100" dirty="0"/>
              <a:t>HMR </a:t>
            </a:r>
            <a:r>
              <a:rPr lang="ko-KR" altLang="en-US" sz="1100" dirty="0" err="1"/>
              <a:t>밀키트</a:t>
            </a:r>
            <a:r>
              <a:rPr lang="ko-KR" altLang="en-US" sz="1100" dirty="0"/>
              <a:t> 시장과 식품 트렌드</a:t>
            </a:r>
            <a:r>
              <a:rPr lang="en-US" altLang="ko-KR" sz="1100" dirty="0" err="1"/>
              <a:t>TheScienceTimes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https://www.sciencetimes.co.kr/news/%EC%BD%94%EB%A1%9C%EB%82%98%EA%B0%80-%EC%9E%90%EA%B7%B9%ED%95%9C-hmr-%EB%B0%80%ED%82%A4%ED%8A%B8-%EC%8B%9C%EC%9E%A5%EA%B3%BC-%EC%8B%9D%ED%92%88-%ED%8A%B8%EB%A0%8C%EB%93%9C/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4. </a:t>
            </a:r>
            <a:r>
              <a:rPr lang="ko-KR" altLang="en-US" sz="1100" dirty="0"/>
              <a:t>거대 식품 기업부터 플랫폼</a:t>
            </a:r>
            <a:r>
              <a:rPr lang="en-US" altLang="ko-KR" sz="1100" dirty="0"/>
              <a:t>·</a:t>
            </a:r>
            <a:r>
              <a:rPr lang="ko-KR" altLang="en-US" sz="1100" dirty="0"/>
              <a:t>스타트업</a:t>
            </a:r>
            <a:r>
              <a:rPr lang="en-US" altLang="ko-KR" sz="1100" dirty="0"/>
              <a:t>·</a:t>
            </a:r>
            <a:r>
              <a:rPr lang="ko-KR" altLang="en-US" sz="1100" dirty="0"/>
              <a:t>외식 업체까지 ‘</a:t>
            </a:r>
            <a:r>
              <a:rPr lang="en-US" altLang="ko-KR" sz="1100" dirty="0"/>
              <a:t>HMR </a:t>
            </a:r>
            <a:r>
              <a:rPr lang="ko-KR" altLang="en-US" sz="1100" dirty="0"/>
              <a:t>춘추 전국 시대</a:t>
            </a:r>
            <a:r>
              <a:rPr lang="en-US" altLang="ko-KR" sz="1100" dirty="0"/>
              <a:t>’ </a:t>
            </a:r>
            <a:r>
              <a:rPr lang="en-US" altLang="ko-KR" sz="1100" dirty="0" err="1"/>
              <a:t>ECONOMYChosun</a:t>
            </a:r>
            <a:r>
              <a:rPr lang="en-US" altLang="ko-KR" sz="1100" dirty="0"/>
              <a:t> http://economychosun.com/client/news/view.php?boardName=C00&amp;t_num=13611941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5. 2022 </a:t>
            </a:r>
            <a:r>
              <a:rPr lang="ko-KR" altLang="en-US" sz="1100" dirty="0" err="1"/>
              <a:t>서울국제간편식</a:t>
            </a:r>
            <a:r>
              <a:rPr lang="ko-KR" altLang="en-US" sz="1100" dirty="0"/>
              <a:t> </a:t>
            </a:r>
            <a:r>
              <a:rPr lang="en-US" altLang="ko-KR" sz="1100" dirty="0"/>
              <a:t>HMR</a:t>
            </a:r>
            <a:r>
              <a:rPr lang="ko-KR" altLang="en-US" sz="1100" dirty="0"/>
              <a:t>전시회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http://www.sihmrshow.com/kor/about/hmr.asp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6. CJ</a:t>
            </a:r>
            <a:r>
              <a:rPr lang="ko-KR" altLang="en-US" sz="1100" dirty="0"/>
              <a:t>제일제당 “</a:t>
            </a:r>
            <a:r>
              <a:rPr lang="en-US" altLang="ko-KR" sz="1100" dirty="0"/>
              <a:t>HMR, </a:t>
            </a:r>
            <a:r>
              <a:rPr lang="ko-KR" altLang="en-US" sz="1100" dirty="0"/>
              <a:t>코로나</a:t>
            </a:r>
            <a:r>
              <a:rPr lang="en-US" altLang="ko-KR" sz="1100" dirty="0"/>
              <a:t>19 </a:t>
            </a:r>
            <a:r>
              <a:rPr lang="ko-KR" altLang="en-US" sz="1100" dirty="0"/>
              <a:t>영향으로 성장에 날개”</a:t>
            </a:r>
            <a:r>
              <a:rPr lang="en-US" altLang="ko-KR" sz="1100" dirty="0"/>
              <a:t>, FORTUNEKOREA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http://www.fortunekorea.co.kr/news/articleView.html?idxno=12480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7. </a:t>
            </a:r>
            <a:r>
              <a:rPr lang="ko-KR" altLang="en-US" sz="1100" dirty="0"/>
              <a:t>차별화된 </a:t>
            </a:r>
            <a:r>
              <a:rPr lang="en-US" altLang="ko-KR" sz="1100" dirty="0"/>
              <a:t>K</a:t>
            </a:r>
            <a:r>
              <a:rPr lang="ko-KR" altLang="en-US" sz="1100" dirty="0" err="1"/>
              <a:t>푸드로</a:t>
            </a:r>
            <a:r>
              <a:rPr lang="ko-KR" altLang="en-US" sz="1100" dirty="0"/>
              <a:t> 글로벌 시장 겨냥</a:t>
            </a:r>
            <a:r>
              <a:rPr lang="en-US" altLang="ko-KR" sz="1100" dirty="0"/>
              <a:t>, </a:t>
            </a:r>
            <a:r>
              <a:rPr lang="ko-KR" altLang="en-US" sz="1100" dirty="0"/>
              <a:t>동아일보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https://www.donga.com/news/Economy/article/all/20220226/112051335/1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8. </a:t>
            </a:r>
            <a:r>
              <a:rPr lang="ko-KR" altLang="en-US" sz="1100" dirty="0" err="1"/>
              <a:t>가정간편식이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식문화</a:t>
            </a:r>
            <a:r>
              <a:rPr lang="ko-KR" altLang="en-US" sz="1100" dirty="0"/>
              <a:t> 바꾼다</a:t>
            </a:r>
            <a:r>
              <a:rPr lang="en-US" altLang="ko-KR" sz="1100" dirty="0"/>
              <a:t>…5060 </a:t>
            </a:r>
            <a:r>
              <a:rPr lang="ko-KR" altLang="en-US" sz="1100" dirty="0"/>
              <a:t>소비자 구매 비중도 급증</a:t>
            </a:r>
            <a:r>
              <a:rPr lang="en-US" altLang="ko-KR" sz="1100" dirty="0"/>
              <a:t>, </a:t>
            </a:r>
            <a:r>
              <a:rPr lang="ko-KR" altLang="en-US" sz="1100" dirty="0"/>
              <a:t>부산일보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https://mobile.busan.com/view/busan/view.php?code=2022090614312029962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9. HMR </a:t>
            </a:r>
            <a:r>
              <a:rPr lang="ko-KR" altLang="en-US" sz="1100" dirty="0"/>
              <a:t>수요 증가</a:t>
            </a:r>
            <a:r>
              <a:rPr lang="en-US" altLang="ko-KR" sz="1100" dirty="0"/>
              <a:t>…</a:t>
            </a:r>
            <a:r>
              <a:rPr lang="ko-KR" altLang="en-US" sz="1100" dirty="0"/>
              <a:t>식품업체</a:t>
            </a:r>
            <a:r>
              <a:rPr lang="en-US" altLang="ko-KR" sz="1100" dirty="0"/>
              <a:t>, </a:t>
            </a:r>
            <a:r>
              <a:rPr lang="ko-KR" altLang="en-US" sz="1100" dirty="0"/>
              <a:t>라인업 확대 속도</a:t>
            </a:r>
            <a:r>
              <a:rPr lang="en-US" altLang="ko-KR" sz="1100" dirty="0"/>
              <a:t>, </a:t>
            </a:r>
            <a:r>
              <a:rPr lang="ko-KR" altLang="en-US" sz="1100" dirty="0"/>
              <a:t>신아일보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http://www.shinailbo.co.kr/news/articleView.html?idxno=1473065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10. 4</a:t>
            </a:r>
            <a:r>
              <a:rPr lang="ko-KR" altLang="en-US" sz="1100" dirty="0"/>
              <a:t>조 </a:t>
            </a:r>
            <a:r>
              <a:rPr lang="en-US" altLang="ko-KR" sz="1100" dirty="0"/>
              <a:t>HMR </a:t>
            </a:r>
            <a:r>
              <a:rPr lang="ko-KR" altLang="en-US" sz="1100" dirty="0"/>
              <a:t>시장 노린 식품업계</a:t>
            </a:r>
            <a:r>
              <a:rPr lang="en-US" altLang="ko-KR" sz="1100" dirty="0"/>
              <a:t>, </a:t>
            </a:r>
            <a:r>
              <a:rPr lang="ko-KR" altLang="en-US" sz="1100" dirty="0"/>
              <a:t>앞다퉈 생산시설 구축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머니투데이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https://news.mt.co.kr/mtview.php?no=2018101615060350121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11. </a:t>
            </a:r>
            <a:r>
              <a:rPr lang="ko-KR" altLang="en-US" sz="1100" dirty="0" err="1"/>
              <a:t>롯데푸드</a:t>
            </a:r>
            <a:r>
              <a:rPr lang="en-US" altLang="ko-KR" sz="1100" dirty="0"/>
              <a:t>, HMR </a:t>
            </a:r>
            <a:r>
              <a:rPr lang="ko-KR" altLang="en-US" sz="1100" dirty="0"/>
              <a:t>라인업 확대</a:t>
            </a:r>
            <a:r>
              <a:rPr lang="en-US" altLang="ko-KR" sz="1100" dirty="0"/>
              <a:t>…’</a:t>
            </a:r>
            <a:r>
              <a:rPr lang="ko-KR" altLang="en-US" sz="1100" dirty="0" err="1"/>
              <a:t>쉐푸드</a:t>
            </a:r>
            <a:r>
              <a:rPr lang="ko-KR" altLang="en-US" sz="1100" dirty="0"/>
              <a:t> 등심 </a:t>
            </a:r>
            <a:r>
              <a:rPr lang="ko-KR" altLang="en-US" sz="1100" dirty="0" err="1"/>
              <a:t>통돈까스</a:t>
            </a:r>
            <a:r>
              <a:rPr lang="en-US" altLang="ko-KR" sz="1100" dirty="0"/>
              <a:t>’ </a:t>
            </a:r>
            <a:r>
              <a:rPr lang="ko-KR" altLang="en-US" sz="1100" dirty="0"/>
              <a:t>출시</a:t>
            </a:r>
            <a:r>
              <a:rPr lang="en-US" altLang="ko-KR" sz="1100" dirty="0"/>
              <a:t>, </a:t>
            </a:r>
            <a:r>
              <a:rPr lang="ko-KR" altLang="en-US" sz="1100" dirty="0"/>
              <a:t>전자신문</a:t>
            </a:r>
            <a:r>
              <a:rPr lang="en-US" altLang="ko-KR" sz="1100" dirty="0" err="1"/>
              <a:t>Etnews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https://www.etnews.com/20210823000002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12. "</a:t>
            </a:r>
            <a:r>
              <a:rPr lang="ko-KR" altLang="en-US" sz="1100" dirty="0"/>
              <a:t>국</a:t>
            </a:r>
            <a:r>
              <a:rPr lang="en-US" altLang="ko-KR" sz="1100" dirty="0"/>
              <a:t>·</a:t>
            </a:r>
            <a:r>
              <a:rPr lang="ko-KR" altLang="en-US" sz="1100" dirty="0"/>
              <a:t>탕</a:t>
            </a:r>
            <a:r>
              <a:rPr lang="en-US" altLang="ko-KR" sz="1100" dirty="0"/>
              <a:t>·</a:t>
            </a:r>
            <a:r>
              <a:rPr lang="ko-KR" altLang="en-US" sz="1100" dirty="0"/>
              <a:t>찌개 시장 커진다</a:t>
            </a:r>
            <a:r>
              <a:rPr lang="en-US" altLang="ko-KR" sz="1100" dirty="0"/>
              <a:t>"…</a:t>
            </a:r>
            <a:r>
              <a:rPr lang="ko-KR" altLang="en-US" sz="1100" dirty="0"/>
              <a:t>풀무원 참여로 </a:t>
            </a:r>
            <a:r>
              <a:rPr lang="en-US" altLang="ko-KR" sz="1100" dirty="0"/>
              <a:t>3</a:t>
            </a:r>
            <a:r>
              <a:rPr lang="ko-KR" altLang="en-US" sz="1100" dirty="0"/>
              <a:t>파전 될까 </a:t>
            </a:r>
            <a:r>
              <a:rPr lang="en-US" altLang="ko-KR" sz="1100" dirty="0"/>
              <a:t>'</a:t>
            </a:r>
            <a:r>
              <a:rPr lang="ko-KR" altLang="en-US" sz="1100" dirty="0"/>
              <a:t>주목</a:t>
            </a:r>
            <a:r>
              <a:rPr lang="en-US" altLang="ko-KR" sz="1100" dirty="0"/>
              <a:t>', NEWSIS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https://mobile.newsis.com/view.html?ar_id=NISX20211117_0001653771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13.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경쟁 과열되는 식품</a:t>
            </a:r>
            <a:r>
              <a:rPr lang="en-US" altLang="ko-KR" sz="1100" dirty="0"/>
              <a:t>·</a:t>
            </a:r>
            <a:r>
              <a:rPr lang="ko-KR" altLang="en-US" sz="1100" dirty="0"/>
              <a:t>유통업계</a:t>
            </a:r>
            <a:r>
              <a:rPr lang="en-US" altLang="ko-KR" sz="1100" dirty="0"/>
              <a:t>, Invest </a:t>
            </a:r>
            <a:r>
              <a:rPr lang="en-US" altLang="ko-KR" sz="1100" dirty="0" err="1"/>
              <a:t>chosun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http://www.investchosun.com/site/data/html_dir/2018/12/18/2018121886002.html</a:t>
            </a:r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430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문헌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6EFF-789C-7D1A-EFF1-C912C50FEFE6}"/>
              </a:ext>
            </a:extLst>
          </p:cNvPr>
          <p:cNvSpPr txBox="1"/>
          <p:nvPr/>
        </p:nvSpPr>
        <p:spPr>
          <a:xfrm>
            <a:off x="495607" y="1161343"/>
            <a:ext cx="1061950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100" dirty="0"/>
              <a:t>14. CJ</a:t>
            </a:r>
            <a:r>
              <a:rPr lang="ko-KR" altLang="en-US" sz="1100" dirty="0"/>
              <a:t>제일제당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유한킴벌리와</a:t>
            </a:r>
            <a:r>
              <a:rPr lang="ko-KR" altLang="en-US" sz="1100" dirty="0"/>
              <a:t> 친환경 소재 활용 제품 확대 </a:t>
            </a:r>
            <a:r>
              <a:rPr lang="en-US" altLang="ko-KR" sz="1100" dirty="0"/>
              <a:t>MOU, </a:t>
            </a:r>
            <a:r>
              <a:rPr lang="ko-KR" altLang="en-US" sz="1100" dirty="0"/>
              <a:t>식품저널</a:t>
            </a:r>
            <a:r>
              <a:rPr lang="en-US" altLang="ko-KR" sz="1100" dirty="0" err="1"/>
              <a:t>foodnews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http://www.foodnews.co.kr/news/articleView.html?idxno=99017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15. </a:t>
            </a:r>
            <a:r>
              <a:rPr lang="ko-KR" altLang="en-US" sz="1100" dirty="0"/>
              <a:t>굳건한 </a:t>
            </a:r>
            <a:r>
              <a:rPr lang="en-US" altLang="ko-KR" sz="1100" dirty="0"/>
              <a:t>CJ</a:t>
            </a:r>
            <a:r>
              <a:rPr lang="ko-KR" altLang="en-US" sz="1100" dirty="0"/>
              <a:t>제일제당</a:t>
            </a:r>
            <a:r>
              <a:rPr lang="en-US" altLang="ko-KR" sz="1100" dirty="0"/>
              <a:t>, </a:t>
            </a:r>
            <a:r>
              <a:rPr lang="ko-KR" altLang="en-US" sz="1100" dirty="0"/>
              <a:t>즉석조리식품 점유율 </a:t>
            </a:r>
            <a:r>
              <a:rPr lang="en-US" altLang="ko-KR" sz="1100" dirty="0"/>
              <a:t>49%...</a:t>
            </a:r>
            <a:r>
              <a:rPr lang="ko-KR" altLang="en-US" sz="1100" dirty="0"/>
              <a:t>동원 약진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머니투데이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https://news.mt.co.kr/mtview.php?no=2022011914375378003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16. "</a:t>
            </a:r>
            <a:r>
              <a:rPr lang="ko-KR" altLang="en-US" sz="1100" dirty="0"/>
              <a:t>샘플만 </a:t>
            </a:r>
            <a:r>
              <a:rPr lang="ko-KR" altLang="en-US" sz="1100" dirty="0" err="1"/>
              <a:t>수만마리</a:t>
            </a:r>
            <a:r>
              <a:rPr lang="en-US" altLang="ko-KR" sz="1100" dirty="0"/>
              <a:t>"…</a:t>
            </a:r>
            <a:r>
              <a:rPr lang="ko-KR" altLang="en-US" sz="1100" dirty="0"/>
              <a:t>비린내 없앤 생선구이</a:t>
            </a:r>
            <a:r>
              <a:rPr lang="en-US" altLang="ko-KR" sz="1100" dirty="0"/>
              <a:t>, </a:t>
            </a:r>
            <a:r>
              <a:rPr lang="ko-KR" altLang="en-US" sz="1100" dirty="0"/>
              <a:t>이것 때문에 가능했다</a:t>
            </a:r>
            <a:r>
              <a:rPr lang="en-US" altLang="ko-KR" sz="1100" dirty="0"/>
              <a:t>?[</a:t>
            </a:r>
            <a:r>
              <a:rPr lang="ko-KR" altLang="en-US" sz="1100" dirty="0" err="1"/>
              <a:t>언박싱</a:t>
            </a:r>
            <a:r>
              <a:rPr lang="en-US" altLang="ko-KR" sz="1100" dirty="0"/>
              <a:t>], </a:t>
            </a:r>
            <a:r>
              <a:rPr lang="en-US" altLang="ko-KR" sz="1100" dirty="0" err="1"/>
              <a:t>nate</a:t>
            </a:r>
            <a:r>
              <a:rPr lang="ko-KR" altLang="en-US" sz="1100" dirty="0"/>
              <a:t>뉴스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https://news.nate.com/view/20210915n07692?mid=n0305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17. </a:t>
            </a:r>
            <a:r>
              <a:rPr lang="ko-KR" altLang="en-US" sz="1100" dirty="0"/>
              <a:t>친환경 소비시대</a:t>
            </a:r>
            <a:r>
              <a:rPr lang="en-US" altLang="ko-KR" sz="1100" dirty="0"/>
              <a:t>, </a:t>
            </a:r>
            <a:r>
              <a:rPr lang="ko-KR" altLang="en-US" sz="1100" dirty="0"/>
              <a:t>부상하는 </a:t>
            </a:r>
            <a:r>
              <a:rPr lang="ko-KR" altLang="en-US" sz="1100" dirty="0" err="1"/>
              <a:t>그린슈머를</a:t>
            </a:r>
            <a:r>
              <a:rPr lang="ko-KR" altLang="en-US" sz="1100" dirty="0"/>
              <a:t> 공략하라</a:t>
            </a:r>
            <a:r>
              <a:rPr lang="en-US" altLang="ko-KR" sz="1100" dirty="0"/>
              <a:t>!: </a:t>
            </a:r>
            <a:r>
              <a:rPr lang="ko-KR" altLang="en-US" sz="1100" dirty="0" err="1"/>
              <a:t>팬데믹으로</a:t>
            </a:r>
            <a:r>
              <a:rPr lang="ko-KR" altLang="en-US" sz="1100" dirty="0"/>
              <a:t> 강화된 친환경 </a:t>
            </a:r>
            <a:r>
              <a:rPr lang="ko-KR" altLang="en-US" sz="1100" dirty="0" err="1"/>
              <a:t>소비트렌드</a:t>
            </a:r>
            <a:r>
              <a:rPr lang="ko-KR" altLang="en-US" sz="1100" dirty="0"/>
              <a:t> 대응전략</a:t>
            </a:r>
            <a:r>
              <a:rPr lang="en-US" altLang="ko-KR" sz="1100" dirty="0"/>
              <a:t>, </a:t>
            </a:r>
            <a:r>
              <a:rPr lang="ko-KR" altLang="en-US" sz="1100" dirty="0"/>
              <a:t>한국무역협회</a:t>
            </a:r>
            <a:r>
              <a:rPr lang="en-US" altLang="ko-KR" sz="1100" dirty="0"/>
              <a:t> https://www.kita.net/cmmrcInfo/internationalTradeStudies/researchReport/focusBriefDetail.do?pageIndex=1&amp;no=2285&amp;classification=5&amp;searchReqType=detail&amp;pcRadio=&amp;searchClassification=&amp;searchStartDate=&amp;searchEndDate=&amp;searchCondition=TITLE&amp;searchKeyword=&amp;continent_nm=&amp;continent_cd=&amp;country_nm=&amp;country_cd=&amp;sector_nm=&amp;sector_cd=&amp;itemCd_nm=&amp;itemCd_cd=&amp;searchOpenYn=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18. OMRON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https://www.ia.omron.co.kr/products/product_detail.asp?list_code2=102019&amp;prodPk=2114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19. https://thenounproject.com/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20. 2021 </a:t>
            </a:r>
            <a:r>
              <a:rPr lang="ko-KR" altLang="en-US" sz="1100" dirty="0"/>
              <a:t>가공식품 세분시장 현황</a:t>
            </a:r>
            <a:r>
              <a:rPr lang="en-US" altLang="ko-KR" sz="1100" dirty="0"/>
              <a:t>-</a:t>
            </a:r>
            <a:r>
              <a:rPr lang="ko-KR" altLang="en-US" sz="1100" dirty="0"/>
              <a:t>즉석조리식품</a:t>
            </a:r>
            <a:r>
              <a:rPr lang="en-US" altLang="ko-KR" sz="1100" dirty="0"/>
              <a:t>, FIS</a:t>
            </a:r>
            <a:r>
              <a:rPr lang="ko-KR" altLang="en-US" sz="1100" dirty="0"/>
              <a:t>식품산업통계정보</a:t>
            </a:r>
            <a:r>
              <a:rPr lang="en-US" altLang="ko-KR" sz="1100" dirty="0"/>
              <a:t>, https://www.atfis.or.kr/home/board/FB0027.do?act=read&amp;bpoId=4136&amp;bcaId=0&amp;pageIndex=1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21. CJ</a:t>
            </a:r>
            <a:r>
              <a:rPr lang="ko-KR" altLang="en-US" sz="1100" dirty="0"/>
              <a:t>제일제당 “친환경 트렌드에 식물성 브랜드 </a:t>
            </a:r>
            <a:r>
              <a:rPr lang="ko-KR" altLang="en-US" sz="1100" dirty="0" err="1"/>
              <a:t>월매출</a:t>
            </a:r>
            <a:r>
              <a:rPr lang="ko-KR" altLang="en-US" sz="1100" dirty="0"/>
              <a:t> </a:t>
            </a:r>
            <a:r>
              <a:rPr lang="en-US" altLang="ko-KR" sz="1100" dirty="0"/>
              <a:t>20%</a:t>
            </a:r>
            <a:r>
              <a:rPr lang="ko-KR" altLang="en-US" sz="1100" dirty="0"/>
              <a:t>씩 성장”</a:t>
            </a:r>
            <a:r>
              <a:rPr lang="en-US" altLang="ko-KR" sz="1100" dirty="0"/>
              <a:t>, </a:t>
            </a:r>
            <a:r>
              <a:rPr lang="ko-KR" altLang="en-US" sz="1100" dirty="0"/>
              <a:t>연합뉴스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https://www.yna.co.kr/view/AKR20221128021800003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22. </a:t>
            </a:r>
            <a:r>
              <a:rPr lang="ko-KR" altLang="en-US" sz="1100" dirty="0"/>
              <a:t>코로나로 급성장한 </a:t>
            </a:r>
            <a:r>
              <a:rPr lang="en-US" altLang="ko-KR" sz="1100" dirty="0"/>
              <a:t>HMR</a:t>
            </a:r>
            <a:r>
              <a:rPr lang="ko-KR" altLang="en-US" sz="1100" dirty="0"/>
              <a:t>시장</a:t>
            </a:r>
            <a:r>
              <a:rPr lang="en-US" altLang="ko-KR" sz="1100" dirty="0"/>
              <a:t>…CJ</a:t>
            </a:r>
            <a:r>
              <a:rPr lang="ko-KR" altLang="en-US" sz="1100" dirty="0"/>
              <a:t>제일제당 선두질주 속 </a:t>
            </a:r>
            <a:r>
              <a:rPr lang="en-US" altLang="ko-KR" sz="1100" dirty="0"/>
              <a:t>2</a:t>
            </a:r>
            <a:r>
              <a:rPr lang="ko-KR" altLang="en-US" sz="1100" dirty="0"/>
              <a:t>위권 다툼 치열</a:t>
            </a:r>
            <a:r>
              <a:rPr lang="en-US" altLang="ko-KR" sz="1100" dirty="0"/>
              <a:t>, CEOSCORE</a:t>
            </a:r>
          </a:p>
          <a:p>
            <a:pPr>
              <a:lnSpc>
                <a:spcPts val="1500"/>
              </a:lnSpc>
            </a:pPr>
            <a:r>
              <a:rPr lang="en-US" altLang="ko-KR" sz="1100" dirty="0"/>
              <a:t>https://m.ceoscoredaily.com/page/view/2021020115480961790</a:t>
            </a:r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23. HMR </a:t>
            </a:r>
            <a:r>
              <a:rPr lang="ko-KR" altLang="en-US" sz="1100" dirty="0"/>
              <a:t>상품의 선택속성이 </a:t>
            </a:r>
            <a:r>
              <a:rPr lang="en-US" altLang="ko-KR" sz="1100" dirty="0"/>
              <a:t>1</a:t>
            </a:r>
            <a:r>
              <a:rPr lang="ko-KR" altLang="en-US" sz="1100" dirty="0"/>
              <a:t>인 가구의 소비자 구매의도에 미치는 영향</a:t>
            </a:r>
            <a:r>
              <a:rPr lang="en-US" altLang="ko-KR" sz="1100" dirty="0"/>
              <a:t>, </a:t>
            </a:r>
            <a:r>
              <a:rPr lang="ko-KR" altLang="en-US" sz="1100" dirty="0"/>
              <a:t>한국조리학회</a:t>
            </a:r>
            <a:r>
              <a:rPr lang="en-US" altLang="ko-KR" sz="1100" dirty="0"/>
              <a:t>, </a:t>
            </a:r>
            <a:r>
              <a:rPr lang="ko-KR" altLang="en-US" sz="1100" dirty="0"/>
              <a:t>김희연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24.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시장의 현황과 해결방안 연구</a:t>
            </a:r>
            <a:r>
              <a:rPr lang="en-US" altLang="ko-KR" sz="1100" dirty="0"/>
              <a:t>, </a:t>
            </a:r>
            <a:r>
              <a:rPr lang="ko-KR" altLang="en-US" sz="1100" dirty="0"/>
              <a:t>외식경영연구</a:t>
            </a:r>
            <a:r>
              <a:rPr lang="en-US" altLang="ko-KR" sz="1100" dirty="0"/>
              <a:t>,2021, </a:t>
            </a:r>
            <a:r>
              <a:rPr lang="ko-KR" altLang="en-US" sz="1100" dirty="0"/>
              <a:t>이윤정</a:t>
            </a:r>
            <a:r>
              <a:rPr lang="en-US" altLang="ko-KR" sz="1100" dirty="0"/>
              <a:t>, </a:t>
            </a:r>
            <a:r>
              <a:rPr lang="ko-KR" altLang="en-US" sz="1100" dirty="0"/>
              <a:t>김윤경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윤예리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ko-KR" altLang="en-US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25. </a:t>
            </a:r>
            <a:r>
              <a:rPr lang="ko-KR" altLang="en-US" sz="1100" dirty="0" err="1"/>
              <a:t>가정간편식</a:t>
            </a:r>
            <a:r>
              <a:rPr lang="en-US" altLang="ko-KR" sz="1100" dirty="0"/>
              <a:t>(HMR) </a:t>
            </a:r>
            <a:r>
              <a:rPr lang="ko-KR" altLang="en-US" sz="1100" dirty="0"/>
              <a:t>시장 확대</a:t>
            </a:r>
            <a:r>
              <a:rPr lang="en-US" altLang="ko-KR" sz="1100" dirty="0"/>
              <a:t>, </a:t>
            </a:r>
            <a:r>
              <a:rPr lang="ko-KR" altLang="en-US" sz="1100" dirty="0"/>
              <a:t>수산식품산업 도약의 기회로 삼아야</a:t>
            </a:r>
            <a:r>
              <a:rPr lang="en-US" altLang="ko-KR" sz="1100" dirty="0"/>
              <a:t>, </a:t>
            </a:r>
            <a:r>
              <a:rPr lang="ko-KR" altLang="en-US" sz="1100" dirty="0"/>
              <a:t>한국해양수산개발원</a:t>
            </a:r>
            <a:r>
              <a:rPr lang="en-US" altLang="ko-KR" sz="1100" dirty="0"/>
              <a:t>, 2022, </a:t>
            </a:r>
            <a:r>
              <a:rPr lang="ko-KR" altLang="en-US" sz="1100" dirty="0" err="1"/>
              <a:t>박찬엽</a:t>
            </a:r>
            <a:r>
              <a:rPr lang="en-US" altLang="ko-KR" sz="1100" dirty="0"/>
              <a:t>, </a:t>
            </a:r>
            <a:r>
              <a:rPr lang="ko-KR" altLang="en-US" sz="1100" dirty="0"/>
              <a:t>조현주</a:t>
            </a:r>
            <a:endParaRPr lang="en-US" altLang="ko-KR" sz="1100" dirty="0"/>
          </a:p>
          <a:p>
            <a:pPr>
              <a:lnSpc>
                <a:spcPts val="1500"/>
              </a:lnSpc>
            </a:pPr>
            <a:endParaRPr lang="en-US" altLang="ko-KR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26. 2022 </a:t>
            </a:r>
            <a:r>
              <a:rPr lang="ko-KR" altLang="en-US" sz="1100" dirty="0" err="1"/>
              <a:t>식품외식산업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대 이슈</a:t>
            </a:r>
            <a:r>
              <a:rPr lang="en-US" altLang="ko-KR" sz="1100" dirty="0"/>
              <a:t>, </a:t>
            </a:r>
            <a:r>
              <a:rPr lang="ko-KR" altLang="en-US" sz="1100" dirty="0"/>
              <a:t>한국농촌경제연구원</a:t>
            </a:r>
            <a:r>
              <a:rPr lang="en-US" altLang="ko-KR" sz="1100" dirty="0"/>
              <a:t>, </a:t>
            </a:r>
          </a:p>
          <a:p>
            <a:pPr>
              <a:lnSpc>
                <a:spcPts val="1500"/>
              </a:lnSpc>
            </a:pPr>
            <a:endParaRPr lang="ko-KR" altLang="en-US" sz="1100" dirty="0"/>
          </a:p>
          <a:p>
            <a:pPr>
              <a:lnSpc>
                <a:spcPts val="1500"/>
              </a:lnSpc>
            </a:pPr>
            <a:r>
              <a:rPr lang="en-US" altLang="ko-KR" sz="1100" dirty="0"/>
              <a:t>27. </a:t>
            </a:r>
            <a:r>
              <a:rPr lang="ko-KR" altLang="en-US" sz="1100" dirty="0"/>
              <a:t>우리 수출기업의 친환경 </a:t>
            </a:r>
            <a:r>
              <a:rPr lang="ko-KR" altLang="en-US" sz="1100" dirty="0" err="1"/>
              <a:t>소비트렌드</a:t>
            </a:r>
            <a:r>
              <a:rPr lang="ko-KR" altLang="en-US" sz="1100" dirty="0"/>
              <a:t> 대응현황과 시사점</a:t>
            </a:r>
            <a:r>
              <a:rPr lang="en-US" altLang="ko-KR" sz="1100" dirty="0"/>
              <a:t>, </a:t>
            </a:r>
            <a:r>
              <a:rPr lang="ko-KR" altLang="en-US" sz="1100" dirty="0"/>
              <a:t>한국무역협회 신사업연구실</a:t>
            </a:r>
            <a:r>
              <a:rPr lang="en-US" altLang="ko-KR" sz="1100" dirty="0"/>
              <a:t>, 2022, </a:t>
            </a:r>
            <a:r>
              <a:rPr lang="ko-KR" altLang="en-US" sz="1100" dirty="0"/>
              <a:t>임지훈</a:t>
            </a:r>
            <a:endParaRPr lang="en-US" altLang="ko-KR" sz="1100" dirty="0"/>
          </a:p>
          <a:p>
            <a:pPr marL="342900" indent="-342900">
              <a:lnSpc>
                <a:spcPts val="1500"/>
              </a:lnSpc>
              <a:buAutoNum type="arabicPeriod"/>
            </a:pP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8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3264" y="2447473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647802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583" y="3429000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0808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5490" y="3429000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398" y="2497976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5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10398" y="3428999"/>
            <a:ext cx="2521019" cy="5775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추진배경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6809107" y="2662006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세계적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HMR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 규모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39A4-7705-1633-F0CC-5440594E915E}"/>
              </a:ext>
            </a:extLst>
          </p:cNvPr>
          <p:cNvSpPr txBox="1"/>
          <p:nvPr/>
        </p:nvSpPr>
        <p:spPr>
          <a:xfrm>
            <a:off x="762667" y="2662006"/>
            <a:ext cx="364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우리나라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HMR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시장 규모 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14599A47-EC28-07C4-E807-66873A04EB38}"/>
              </a:ext>
            </a:extLst>
          </p:cNvPr>
          <p:cNvSpPr/>
          <p:nvPr/>
        </p:nvSpPr>
        <p:spPr>
          <a:xfrm>
            <a:off x="1845907" y="5777586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우리나라나 전 세계적으로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시장이 커지고 있다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8280D746-68A8-9867-F19C-10DEB52FE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269720"/>
            <a:ext cx="3952381" cy="780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024EE3CE-CE4A-3E66-9377-0FB31174F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99" y="1269720"/>
            <a:ext cx="4028187" cy="824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8B34C41-56E7-0CC8-E5DC-92DEED96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3155806"/>
            <a:ext cx="5551041" cy="24868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77FCD0C-187B-7FAB-1443-0C8935CF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97" y="3232970"/>
            <a:ext cx="5275080" cy="23845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762667" y="2266277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확산으로 인한 변화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639A4-7705-1633-F0CC-5440594E915E}"/>
              </a:ext>
            </a:extLst>
          </p:cNvPr>
          <p:cNvSpPr txBox="1"/>
          <p:nvPr/>
        </p:nvSpPr>
        <p:spPr>
          <a:xfrm>
            <a:off x="5845680" y="2266277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가구 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B10B2-D7F8-D30D-7F80-F6147B9D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2791530"/>
            <a:ext cx="4704278" cy="2860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E5F9E35-897F-5AF9-4AC8-10B9051BC774}"/>
              </a:ext>
            </a:extLst>
          </p:cNvPr>
          <p:cNvSpPr/>
          <p:nvPr/>
        </p:nvSpPr>
        <p:spPr>
          <a:xfrm>
            <a:off x="4186890" y="3049203"/>
            <a:ext cx="1049189" cy="994368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724842" y="5777586"/>
            <a:ext cx="824167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코로나 확산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1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인가구의 증가로 인한 생활방식 변경에 따른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시장 증가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C2191193-559D-92F7-5A9E-AA2CBB4CA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359828"/>
            <a:ext cx="4071429" cy="7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FFAB933-3163-4892-0D8A-EA7C65118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43" y="1208037"/>
            <a:ext cx="4786758" cy="848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9217BD2-7D83-246B-DE52-227AEDF9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94" y="2875954"/>
            <a:ext cx="6001633" cy="2775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6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1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1026522" y="1371635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세대별 소비자 트렌드 변화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845907" y="5777586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커져가는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HMR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시장에서 변화하는 트렌드에 맞춰 성장하는 기업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674F18-A10D-1228-CD63-48F83B0B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5" y="1771745"/>
            <a:ext cx="4311882" cy="3057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CC771D-A6E9-FD73-8517-1BEAE1BD6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" y="3722743"/>
            <a:ext cx="5923771" cy="1429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077B8-3BF8-8A7D-7E3C-70E0C49FD144}"/>
              </a:ext>
            </a:extLst>
          </p:cNvPr>
          <p:cNvSpPr txBox="1"/>
          <p:nvPr/>
        </p:nvSpPr>
        <p:spPr>
          <a:xfrm>
            <a:off x="5343059" y="3517030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기업 선호도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8292C8E-9885-6060-1CA6-51EC76EEB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5" y="1371635"/>
            <a:ext cx="5215801" cy="767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CA389D-280D-6B44-6881-54F03501B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5" y="2074292"/>
            <a:ext cx="5767987" cy="645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2D6B93A-467D-2416-F19A-D9FF9388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25" y="2644933"/>
            <a:ext cx="5729287" cy="4143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CDCCE4E-694B-8D0D-1411-D83D01416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7"/>
          <a:stretch/>
        </p:blipFill>
        <p:spPr bwMode="auto">
          <a:xfrm>
            <a:off x="7066560" y="3248004"/>
            <a:ext cx="4311882" cy="23637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B8B1-90E1-0C82-C7D5-DC7BAA37C7CE}"/>
              </a:ext>
            </a:extLst>
          </p:cNvPr>
          <p:cNvSpPr txBox="1"/>
          <p:nvPr/>
        </p:nvSpPr>
        <p:spPr>
          <a:xfrm>
            <a:off x="1027221" y="1201496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소비자의 수요증가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DE44D-4172-80C0-8E72-E541011A94AD}"/>
              </a:ext>
            </a:extLst>
          </p:cNvPr>
          <p:cNvCxnSpPr>
            <a:cxnSpLocks/>
          </p:cNvCxnSpPr>
          <p:nvPr/>
        </p:nvCxnSpPr>
        <p:spPr>
          <a:xfrm>
            <a:off x="1026522" y="101525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A06690-3A86-4F00-38B4-750298BA1B25}"/>
              </a:ext>
            </a:extLst>
          </p:cNvPr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추진배경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FF00AB2C-22C8-30C8-9FBF-40F3761377BF}"/>
              </a:ext>
            </a:extLst>
          </p:cNvPr>
          <p:cNvSpPr/>
          <p:nvPr/>
        </p:nvSpPr>
        <p:spPr>
          <a:xfrm>
            <a:off x="1845907" y="4558969"/>
            <a:ext cx="7999546" cy="2020639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077B8-3BF8-8A7D-7E3C-70E0C49FD144}"/>
              </a:ext>
            </a:extLst>
          </p:cNvPr>
          <p:cNvSpPr txBox="1"/>
          <p:nvPr/>
        </p:nvSpPr>
        <p:spPr>
          <a:xfrm>
            <a:off x="7125602" y="1201496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공급부족으로 인한 매출 하락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1B86C11-0FB9-7627-4DA9-5EE96476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2" y="2862641"/>
            <a:ext cx="3911238" cy="589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8199F315-EE2F-9C3F-2438-7E53C0D21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1" y="3664367"/>
            <a:ext cx="3911937" cy="708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D5ED88-2BDF-A9AE-DCFB-E4143C7C0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0" y="1844287"/>
            <a:ext cx="3911238" cy="762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0079572-A2ED-1143-3468-ED530A98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02" y="1721358"/>
            <a:ext cx="4211088" cy="27178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A1CCCF-3D8D-872D-A7B5-1AF5572A81CD}"/>
              </a:ext>
            </a:extLst>
          </p:cNvPr>
          <p:cNvSpPr txBox="1"/>
          <p:nvPr/>
        </p:nvSpPr>
        <p:spPr>
          <a:xfrm>
            <a:off x="2363745" y="5129002"/>
            <a:ext cx="239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수요급증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12C30EF-FF8F-8667-2FF7-C5101340F824}"/>
              </a:ext>
            </a:extLst>
          </p:cNvPr>
          <p:cNvSpPr/>
          <p:nvPr/>
        </p:nvSpPr>
        <p:spPr>
          <a:xfrm>
            <a:off x="5251151" y="5221842"/>
            <a:ext cx="1189058" cy="64701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59CEB-E2F5-9C75-1771-0420B955EC11}"/>
              </a:ext>
            </a:extLst>
          </p:cNvPr>
          <p:cNvSpPr txBox="1"/>
          <p:nvPr/>
        </p:nvSpPr>
        <p:spPr>
          <a:xfrm>
            <a:off x="6377695" y="4651949"/>
            <a:ext cx="28534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공장의 과부화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불량품 증가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공급부족으로 인한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하락</a:t>
            </a:r>
          </a:p>
        </p:txBody>
      </p:sp>
    </p:spTree>
    <p:extLst>
      <p:ext uri="{BB962C8B-B14F-4D97-AF65-F5344CB8AC3E}">
        <p14:creationId xmlns:p14="http://schemas.microsoft.com/office/powerpoint/2010/main" val="22575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15" grpId="0"/>
      <p:bldP spid="36" grpId="0"/>
      <p:bldP spid="37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7780" y="2202439"/>
            <a:ext cx="871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50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7780" y="3064213"/>
            <a:ext cx="5136439" cy="578873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2667750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A8FE6B2-9837-7457-E8F4-D7E2FA61ABF9}"/>
              </a:ext>
            </a:extLst>
          </p:cNvPr>
          <p:cNvSpPr/>
          <p:nvPr/>
        </p:nvSpPr>
        <p:spPr>
          <a:xfrm>
            <a:off x="8038827" y="2385102"/>
            <a:ext cx="3126653" cy="80202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</a:t>
            </a:r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설비 가동률 증가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5538870" cy="0"/>
          </a:xfrm>
          <a:prstGeom prst="line">
            <a:avLst/>
          </a:prstGeom>
          <a:ln w="57150">
            <a:solidFill>
              <a:srgbClr val="0000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5274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해결방안</a:t>
            </a:r>
            <a:endParaRPr lang="en-US" altLang="ko-KR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14599A47-EC28-07C4-E807-66873A04EB38}"/>
              </a:ext>
            </a:extLst>
          </p:cNvPr>
          <p:cNvSpPr/>
          <p:nvPr/>
        </p:nvSpPr>
        <p:spPr>
          <a:xfrm>
            <a:off x="1845907" y="5777586"/>
            <a:ext cx="7999546" cy="802022"/>
          </a:xfrm>
          <a:prstGeom prst="snip2DiagRect">
            <a:avLst/>
          </a:prstGeom>
          <a:solidFill>
            <a:srgbClr val="0000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생산량을 증가시켜 소비자들의 수요 확보 </a:t>
            </a:r>
            <a:r>
              <a:rPr lang="en-US" altLang="ko-KR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물량 확보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A068C6-35C4-FCBD-CE9E-ECA4B2B5A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44" y="2451508"/>
            <a:ext cx="657773" cy="669209"/>
          </a:xfrm>
          <a:prstGeom prst="rect">
            <a:avLst/>
          </a:prstGeom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543639A3-68B9-D516-6B7A-BFD8CB3C7881}"/>
              </a:ext>
            </a:extLst>
          </p:cNvPr>
          <p:cNvSpPr/>
          <p:nvPr/>
        </p:nvSpPr>
        <p:spPr>
          <a:xfrm>
            <a:off x="8038826" y="3581194"/>
            <a:ext cx="3126653" cy="802022"/>
          </a:xfrm>
          <a:prstGeom prst="round2DiagRect">
            <a:avLst/>
          </a:prstGeom>
          <a:solidFill>
            <a:srgbClr val="8DBAB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공급부족해결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8BD9BB-4A8F-0BA5-06BA-C7C6C19C1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56" y="3722436"/>
            <a:ext cx="423748" cy="519538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81A3A30-78B5-9CB8-678E-826A5AF3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7" y="1344042"/>
            <a:ext cx="7244261" cy="41699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90EFA1A5-1F71-23A6-8310-41E1EEA57E13}"/>
              </a:ext>
            </a:extLst>
          </p:cNvPr>
          <p:cNvSpPr/>
          <p:nvPr/>
        </p:nvSpPr>
        <p:spPr>
          <a:xfrm>
            <a:off x="3249038" y="3998068"/>
            <a:ext cx="1186776" cy="1186776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039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21" grpId="0" animBg="1"/>
      <p:bldP spid="3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1294</Words>
  <Application>Microsoft Office PowerPoint</Application>
  <PresentationFormat>와이드스크린</PresentationFormat>
  <Paragraphs>147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Wingdings</vt:lpstr>
      <vt:lpstr>나눔스퀘어라운드 ExtraBold</vt:lpstr>
      <vt:lpstr>휴먼둥근헤드라인</vt:lpstr>
      <vt:lpstr>나눔스퀘어 ExtraBold</vt:lpstr>
      <vt:lpstr>배달의민족 주아</vt:lpstr>
      <vt:lpstr>나눔스퀘어 Bold</vt:lpstr>
      <vt:lpstr>나눔스퀘어라운드 Bold</vt:lpstr>
      <vt:lpstr>배달의민족 한나는 열한살</vt:lpstr>
      <vt:lpstr>배달의민족 한나체 Pro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CHAJUNGUN</cp:lastModifiedBy>
  <cp:revision>64</cp:revision>
  <dcterms:created xsi:type="dcterms:W3CDTF">2017-05-29T09:12:16Z</dcterms:created>
  <dcterms:modified xsi:type="dcterms:W3CDTF">2022-11-29T02:50:45Z</dcterms:modified>
</cp:coreProperties>
</file>