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0"/>
  </p:notesMasterIdLst>
  <p:sldIdLst>
    <p:sldId id="257" r:id="rId2"/>
    <p:sldId id="260" r:id="rId3"/>
    <p:sldId id="261" r:id="rId4"/>
    <p:sldId id="258" r:id="rId5"/>
    <p:sldId id="270" r:id="rId6"/>
    <p:sldId id="271" r:id="rId7"/>
    <p:sldId id="272" r:id="rId8"/>
    <p:sldId id="287" r:id="rId9"/>
    <p:sldId id="292" r:id="rId10"/>
    <p:sldId id="302" r:id="rId11"/>
    <p:sldId id="303" r:id="rId12"/>
    <p:sldId id="282" r:id="rId13"/>
    <p:sldId id="291" r:id="rId14"/>
    <p:sldId id="273" r:id="rId15"/>
    <p:sldId id="293" r:id="rId16"/>
    <p:sldId id="279" r:id="rId17"/>
    <p:sldId id="304" r:id="rId18"/>
    <p:sldId id="305" r:id="rId19"/>
    <p:sldId id="307" r:id="rId20"/>
    <p:sldId id="306" r:id="rId21"/>
    <p:sldId id="294" r:id="rId22"/>
    <p:sldId id="297" r:id="rId23"/>
    <p:sldId id="300" r:id="rId24"/>
    <p:sldId id="301" r:id="rId25"/>
    <p:sldId id="299" r:id="rId26"/>
    <p:sldId id="274" r:id="rId27"/>
    <p:sldId id="283" r:id="rId28"/>
    <p:sldId id="276" r:id="rId29"/>
    <p:sldId id="284" r:id="rId30"/>
    <p:sldId id="280" r:id="rId31"/>
    <p:sldId id="281" r:id="rId32"/>
    <p:sldId id="308" r:id="rId33"/>
    <p:sldId id="288" r:id="rId34"/>
    <p:sldId id="289" r:id="rId35"/>
    <p:sldId id="290" r:id="rId36"/>
    <p:sldId id="309" r:id="rId37"/>
    <p:sldId id="310" r:id="rId38"/>
    <p:sldId id="269" r:id="rId39"/>
  </p:sldIdLst>
  <p:sldSz cx="12192000" cy="6858000"/>
  <p:notesSz cx="6858000" cy="9144000"/>
  <p:embeddedFontLst>
    <p:embeddedFont>
      <p:font typeface="배달의민족 주아" panose="020B0600000101010101" charset="-127"/>
      <p:regular r:id="rId41"/>
    </p:embeddedFont>
    <p:embeddedFont>
      <p:font typeface="배달의민족 한나는 열한살" panose="020B0600000101010101" charset="-127"/>
      <p:regular r:id="rId42"/>
    </p:embeddedFont>
    <p:embeddedFont>
      <p:font typeface="배달의민족 한나체 Pro" panose="020B0600000101010101" charset="-127"/>
      <p:regular r:id="rId43"/>
    </p:embeddedFont>
    <p:embeddedFont>
      <p:font typeface="Arial Narrow" panose="020B0606020202030204" pitchFamily="34" charset="0"/>
      <p:regular r:id="rId44"/>
      <p:bold r:id="rId45"/>
      <p:italic r:id="rId46"/>
      <p:boldItalic r:id="rId47"/>
    </p:embeddedFont>
    <p:embeddedFont>
      <p:font typeface="DM Sans" panose="020B0600000101010101" charset="0"/>
      <p:regular r:id="rId48"/>
      <p:bold r:id="rId49"/>
      <p:italic r:id="rId50"/>
      <p:boldItalic r:id="rId51"/>
    </p:embeddedFont>
    <p:embeddedFont>
      <p:font typeface="나눔스퀘어라운드 Bold" panose="020B0600000101010101" pitchFamily="50" charset="-127"/>
      <p:bold r:id="rId52"/>
    </p:embeddedFont>
    <p:embeddedFont>
      <p:font typeface="나눔스퀘어라운드 ExtraBold" panose="020B0600000101010101" pitchFamily="50" charset="-127"/>
      <p:bold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휴먼둥근헤드라인" panose="02030504000101010101" pitchFamily="18" charset="-127"/>
      <p:regular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A7A718"/>
    <a:srgbClr val="4CAF50"/>
    <a:srgbClr val="B4C4DE"/>
    <a:srgbClr val="BDBDFF"/>
    <a:srgbClr val="8DBABD"/>
    <a:srgbClr val="D0CECE"/>
    <a:srgbClr val="634EEA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118" autoAdjust="0"/>
  </p:normalViewPr>
  <p:slideViewPr>
    <p:cSldViewPr snapToGrid="0">
      <p:cViewPr varScale="1">
        <p:scale>
          <a:sx n="79" d="100"/>
          <a:sy n="79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말안됨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문장 수정 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0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- w005</a:t>
            </a:r>
            <a:r>
              <a:rPr lang="ko-KR" altLang="en-US" dirty="0"/>
              <a:t>는 회사에서 생산하는 거의 모든 제품을 만들고 있음 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(3 </a:t>
            </a:r>
            <a:r>
              <a:rPr lang="ko-KR" altLang="en-US" dirty="0"/>
              <a:t>시각화 작업장 제품군 비율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-&gt; </a:t>
            </a:r>
            <a:r>
              <a:rPr lang="ko-KR" altLang="en-US" dirty="0"/>
              <a:t>타 작업장에 비해 공정 난이도 높음 </a:t>
            </a:r>
            <a:r>
              <a:rPr lang="en-US" altLang="ko-KR" dirty="0"/>
              <a:t>/ </a:t>
            </a:r>
            <a:r>
              <a:rPr lang="ko-KR" altLang="en-US" dirty="0"/>
              <a:t>단순화 필요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w005</a:t>
            </a:r>
            <a:r>
              <a:rPr lang="ko-KR" altLang="en-US" dirty="0"/>
              <a:t>는 회사에서 생산하는 거의 모든 제품을 생성하고있다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2-2. </a:t>
            </a:r>
            <a:r>
              <a:rPr lang="ko-KR" altLang="en-US" dirty="0"/>
              <a:t>작업장 별로 생산하는 주 상품군이 통일 되어 있지 않고 매우 다양하게 생산하여 비효율적 </a:t>
            </a:r>
            <a:r>
              <a:rPr lang="en-US" altLang="ko-KR" dirty="0"/>
              <a:t>(</a:t>
            </a:r>
            <a:r>
              <a:rPr lang="ko-KR" altLang="en-US" dirty="0"/>
              <a:t>출고 </a:t>
            </a:r>
            <a:r>
              <a:rPr lang="ko-KR" altLang="en-US" dirty="0" err="1"/>
              <a:t>미완료건이</a:t>
            </a:r>
            <a:r>
              <a:rPr lang="ko-KR" altLang="en-US" dirty="0"/>
              <a:t> 많아지면 수주 </a:t>
            </a:r>
            <a:r>
              <a:rPr lang="ko-KR" altLang="en-US" dirty="0" err="1"/>
              <a:t>수량건에</a:t>
            </a:r>
            <a:r>
              <a:rPr lang="ko-KR" altLang="en-US" dirty="0"/>
              <a:t> 피해가 </a:t>
            </a:r>
            <a:r>
              <a:rPr lang="ko-KR" altLang="en-US" dirty="0" err="1"/>
              <a:t>많아질거</a:t>
            </a:r>
            <a:r>
              <a:rPr lang="ko-KR" altLang="en-US" dirty="0"/>
              <a:t> 같으니 줄이자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2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8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6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거기는 인풋이 출고수량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M Sans" pitchFamily="2" charset="0"/>
              </a:rPr>
              <a:t>KG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수주수량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M Sans" pitchFamily="2" charset="0"/>
              </a:rPr>
              <a:t>KG</a:t>
            </a:r>
          </a:p>
          <a:p>
            <a:pPr algn="l" fontAlgn="auto"/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타겟이 출하완료여부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거기는 인풋이 출고수량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M Sans" pitchFamily="2" charset="0"/>
              </a:rPr>
              <a:t>KG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수주수량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DM Sans" pitchFamily="2" charset="0"/>
              </a:rPr>
              <a:t>KG</a:t>
            </a:r>
          </a:p>
          <a:p>
            <a:pPr algn="l" fontAlgn="auto"/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타겟이 출하완료여부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4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출고수량과 수주수량을 통해 출하완료 미완료 반품을 예측하는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0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앞쪽에서 </a:t>
            </a:r>
            <a:r>
              <a:rPr lang="en-US" altLang="ko-KR" dirty="0"/>
              <a:t>w005 </a:t>
            </a:r>
            <a:r>
              <a:rPr lang="ko-KR" altLang="en-US" dirty="0"/>
              <a:t>작업장에 대한 내용을 </a:t>
            </a:r>
            <a:r>
              <a:rPr lang="ko-KR" altLang="en-US" dirty="0" err="1"/>
              <a:t>분석하다보니</a:t>
            </a:r>
            <a:r>
              <a:rPr lang="ko-KR" altLang="en-US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해당 작업장에서만 공정오류가 발생하는 점을 </a:t>
            </a:r>
            <a:r>
              <a:rPr lang="ko-KR" altLang="en-US" dirty="0" err="1"/>
              <a:t>알게됨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공정에 있어 충전실만 </a:t>
            </a:r>
            <a:r>
              <a:rPr lang="en-US" altLang="ko-KR" dirty="0"/>
              <a:t>Error Message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4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어떤 데이터를 섞었는지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에러가  </a:t>
            </a:r>
            <a:r>
              <a:rPr lang="en-US" altLang="ko-KR" dirty="0"/>
              <a:t>True -=&gt; </a:t>
            </a:r>
            <a:r>
              <a:rPr lang="ko-KR" altLang="en-US" dirty="0"/>
              <a:t>불량품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에러가 </a:t>
            </a:r>
            <a:r>
              <a:rPr lang="en-US" altLang="ko-KR" dirty="0"/>
              <a:t>False -=&gt;</a:t>
            </a:r>
            <a:r>
              <a:rPr lang="ko-KR" altLang="en-US" dirty="0"/>
              <a:t>상품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공정오류에 관해 에러발생과 조건에 대한 연관성을 </a:t>
            </a:r>
            <a:r>
              <a:rPr lang="ko-KR" altLang="en-US" dirty="0" err="1"/>
              <a:t>살펴봤을때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다른 조건 보다 압력에 대한 조건이 연관성이 컸음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err="1"/>
              <a:t>여러조건들에서</a:t>
            </a:r>
            <a:r>
              <a:rPr lang="ko-KR" altLang="en-US" dirty="0"/>
              <a:t> 에러가 발생하는 것을 </a:t>
            </a:r>
            <a:r>
              <a:rPr lang="ko-KR" altLang="en-US" dirty="0" err="1"/>
              <a:t>박스플롯으로</a:t>
            </a:r>
            <a:r>
              <a:rPr lang="ko-KR" altLang="en-US" dirty="0"/>
              <a:t> </a:t>
            </a:r>
            <a:r>
              <a:rPr lang="ko-KR" altLang="en-US" dirty="0" err="1"/>
              <a:t>살펴봤을때</a:t>
            </a:r>
            <a:r>
              <a:rPr lang="ko-KR" altLang="en-US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역시 압력을 조절해준 결과 에러가 덜 발생하는 조건이 있다는 것을 </a:t>
            </a:r>
            <a:r>
              <a:rPr lang="ko-KR" altLang="en-US" dirty="0" err="1"/>
              <a:t>알게됨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그래서 온도와 압력 </a:t>
            </a:r>
            <a:r>
              <a:rPr lang="ko-KR" altLang="en-US" dirty="0" err="1"/>
              <a:t>셋팅값으로</a:t>
            </a:r>
            <a:r>
              <a:rPr lang="ko-KR" altLang="en-US" dirty="0"/>
              <a:t> 훈련을 시킨 모델을 만들어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오류가 덜 발생 할 수 있는 조건인지 확인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7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어떤 데이터를 섞었는지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에러가  </a:t>
            </a:r>
            <a:r>
              <a:rPr lang="en-US" altLang="ko-KR" dirty="0"/>
              <a:t>True -=&gt; </a:t>
            </a:r>
            <a:r>
              <a:rPr lang="ko-KR" altLang="en-US" dirty="0"/>
              <a:t>불량품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에러가 </a:t>
            </a:r>
            <a:r>
              <a:rPr lang="en-US" altLang="ko-KR" dirty="0"/>
              <a:t>False -=&gt;</a:t>
            </a:r>
            <a:r>
              <a:rPr lang="ko-KR" altLang="en-US" dirty="0"/>
              <a:t>상품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70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오류가 안보이는 압력조건을 </a:t>
            </a:r>
            <a:r>
              <a:rPr lang="ko-KR" altLang="en-US" dirty="0" err="1"/>
              <a:t>알게되었고</a:t>
            </a:r>
            <a:r>
              <a:rPr lang="ko-KR" altLang="en-US" dirty="0"/>
              <a:t> 그걸로 모델을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폰트 크기 증가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인풋은 </a:t>
            </a:r>
            <a:r>
              <a:rPr lang="ko-KR" altLang="en-US" dirty="0" err="1"/>
              <a:t>충전실온도</a:t>
            </a:r>
            <a:r>
              <a:rPr lang="en-US" altLang="ko-KR" dirty="0"/>
              <a:t>, </a:t>
            </a:r>
            <a:r>
              <a:rPr lang="ko-KR" altLang="en-US" dirty="0" err="1"/>
              <a:t>실링온도</a:t>
            </a:r>
            <a:r>
              <a:rPr lang="en-US" altLang="ko-KR" dirty="0"/>
              <a:t>, </a:t>
            </a:r>
            <a:r>
              <a:rPr lang="ko-KR" altLang="en-US" dirty="0"/>
              <a:t>쿠킹온도</a:t>
            </a:r>
            <a:r>
              <a:rPr lang="en-US" altLang="ko-KR" dirty="0"/>
              <a:t>, </a:t>
            </a:r>
            <a:r>
              <a:rPr lang="ko-KR" altLang="en-US" dirty="0" err="1"/>
              <a:t>쿠킹스팀압력</a:t>
            </a:r>
            <a:r>
              <a:rPr lang="en-US" altLang="ko-KR" dirty="0"/>
              <a:t>, </a:t>
            </a:r>
            <a:r>
              <a:rPr lang="ko-KR" altLang="en-US" dirty="0" err="1"/>
              <a:t>실링압력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타겟은 도출해낼 값은 에러 컬럼 </a:t>
            </a:r>
            <a:r>
              <a:rPr lang="en-US" altLang="ko-KR" dirty="0"/>
              <a:t>-&gt; </a:t>
            </a:r>
            <a:r>
              <a:rPr lang="ko-KR" altLang="en-US" dirty="0"/>
              <a:t>에러 메시지가 있냐 없냐 따른 여부 에러메시지가 있으면 </a:t>
            </a:r>
            <a:r>
              <a:rPr lang="en-US" altLang="ko-KR" dirty="0"/>
              <a:t>1, </a:t>
            </a:r>
            <a:r>
              <a:rPr lang="ko-KR" altLang="en-US" dirty="0" err="1"/>
              <a:t>에러메세지가</a:t>
            </a:r>
            <a:r>
              <a:rPr lang="ko-KR" altLang="en-US" dirty="0"/>
              <a:t> 없으면</a:t>
            </a:r>
            <a:r>
              <a:rPr lang="en-US" altLang="ko-KR" dirty="0"/>
              <a:t>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인풋 </a:t>
            </a:r>
            <a:r>
              <a:rPr lang="en-US" altLang="ko-KR" dirty="0"/>
              <a:t>5</a:t>
            </a:r>
            <a:r>
              <a:rPr lang="ko-KR" altLang="en-US" dirty="0"/>
              <a:t>개를 입력하면 모델이 예측을 하여 에러 발생여부</a:t>
            </a:r>
            <a:r>
              <a:rPr lang="en-US" altLang="ko-KR" dirty="0"/>
              <a:t>/ </a:t>
            </a:r>
            <a:r>
              <a:rPr lang="ko-KR" altLang="en-US" dirty="0"/>
              <a:t>에러를 예방 할 수 있게 해준다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스탠다드 스케일링을 쓴 이유는 정확도 검사가 높게 나왔기 때문에 다른 스케일링을 하지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90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86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FFFFFF"/>
                </a:solidFill>
                <a:effectLst/>
                <a:latin typeface="DM Sans" pitchFamily="2" charset="0"/>
              </a:rPr>
              <a:t>추가적인 설비와 전문화로 인한 </a:t>
            </a:r>
            <a:r>
              <a:rPr lang="ko-KR" altLang="en-US" b="0" i="0">
                <a:solidFill>
                  <a:srgbClr val="FFFFFF"/>
                </a:solidFill>
                <a:effectLst/>
                <a:latin typeface="DM Sans" pitchFamily="2" charset="0"/>
              </a:rPr>
              <a:t>경쟁력가오하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8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6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65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4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9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9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친환경 소재 트렌드다 라는 글 필요 </a:t>
            </a:r>
            <a:r>
              <a:rPr lang="en-US" altLang="ko-KR" dirty="0"/>
              <a:t>/ </a:t>
            </a:r>
            <a:r>
              <a:rPr lang="ko-KR" altLang="en-US" dirty="0" err="1"/>
              <a:t>트렌드라는게</a:t>
            </a:r>
            <a:r>
              <a:rPr lang="ko-KR" altLang="en-US" dirty="0"/>
              <a:t> </a:t>
            </a:r>
            <a:r>
              <a:rPr lang="ko-KR" altLang="en-US" dirty="0" err="1"/>
              <a:t>보여져야함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정리가 덜 </a:t>
            </a:r>
            <a:r>
              <a:rPr lang="ko-KR" altLang="en-US" dirty="0" err="1"/>
              <a:t>된느낌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통일성 </a:t>
            </a:r>
            <a:r>
              <a:rPr lang="en-US" altLang="ko-KR" dirty="0"/>
              <a:t>/ </a:t>
            </a:r>
            <a:r>
              <a:rPr lang="ko-KR" altLang="en-US" dirty="0"/>
              <a:t>밑에다가 적기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6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Booking </a:t>
            </a:r>
            <a:r>
              <a:rPr lang="ko-KR" altLang="en-US" dirty="0"/>
              <a:t>에 대한 설명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Cooking </a:t>
            </a:r>
            <a:r>
              <a:rPr lang="ko-KR" altLang="en-US" dirty="0"/>
              <a:t>에 대한 설명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Error</a:t>
            </a:r>
            <a:r>
              <a:rPr lang="ko-KR" altLang="en-US" dirty="0"/>
              <a:t>에 대한 설명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Product</a:t>
            </a:r>
            <a:r>
              <a:rPr lang="ko-KR" altLang="en-US" dirty="0"/>
              <a:t>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출하 미완료 건이 제일 많은데 수주수량 데이터를 보면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이후부터 계속 하락세를 그린다</a:t>
            </a:r>
            <a:r>
              <a:rPr lang="en-US" altLang="ko-KR" dirty="0"/>
              <a:t>. </a:t>
            </a:r>
            <a:r>
              <a:rPr lang="ko-KR" altLang="en-US" dirty="0"/>
              <a:t>그래서 연관성이 있어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8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{</a:t>
            </a:r>
            <a:r>
              <a:rPr lang="ko-KR" altLang="en-US" dirty="0"/>
              <a:t>설비 규모 대비 각 품목별 전문화 필요</a:t>
            </a:r>
            <a:r>
              <a:rPr lang="en-US" altLang="ko-KR" dirty="0"/>
              <a:t>}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대사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2-1. </a:t>
            </a:r>
            <a:r>
              <a:rPr lang="ko-KR" altLang="en-US" dirty="0"/>
              <a:t>작업장 별 전체 수주수량</a:t>
            </a:r>
            <a:r>
              <a:rPr lang="en-US" altLang="ko-KR" dirty="0"/>
              <a:t>kg </a:t>
            </a:r>
            <a:r>
              <a:rPr lang="ko-KR" altLang="en-US" dirty="0"/>
              <a:t>확인 시 </a:t>
            </a:r>
            <a:r>
              <a:rPr lang="en-US" altLang="ko-KR" dirty="0"/>
              <a:t>w005</a:t>
            </a:r>
            <a:r>
              <a:rPr lang="ko-KR" altLang="en-US" dirty="0"/>
              <a:t>가 약 </a:t>
            </a:r>
            <a:r>
              <a:rPr lang="en-US" altLang="ko-KR" dirty="0"/>
              <a:t>67% </a:t>
            </a:r>
            <a:r>
              <a:rPr lang="ko-KR" altLang="en-US" dirty="0"/>
              <a:t>부담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(1 </a:t>
            </a:r>
            <a:r>
              <a:rPr lang="ko-KR" altLang="en-US" dirty="0"/>
              <a:t>작업장 파이차트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- w005</a:t>
            </a:r>
            <a:r>
              <a:rPr lang="ko-KR" altLang="en-US" dirty="0"/>
              <a:t>는 가장 많은 에러를 가짐 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(</a:t>
            </a:r>
            <a:r>
              <a:rPr lang="ko-KR" altLang="en-US" dirty="0"/>
              <a:t>데이터 연결 </a:t>
            </a:r>
            <a:r>
              <a:rPr lang="en-US" altLang="ko-KR" dirty="0"/>
              <a:t>p8)</a:t>
            </a:r>
          </a:p>
          <a:p>
            <a:r>
              <a:rPr lang="en-US" altLang="ko-KR" dirty="0"/>
              <a:t>      - w005</a:t>
            </a:r>
            <a:r>
              <a:rPr lang="ko-KR" altLang="en-US" dirty="0"/>
              <a:t>에서만 공정 에러가 발생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(</a:t>
            </a:r>
            <a:r>
              <a:rPr lang="ko-KR" altLang="en-US" dirty="0"/>
              <a:t>데이터 연결 </a:t>
            </a:r>
            <a:r>
              <a:rPr lang="en-US" altLang="ko-KR" dirty="0"/>
              <a:t>p8)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작업장 별 주 제품군을 정하고 해당 제품군에 특화된 생산 시설 구축하여 품목별 전문화로 효율적인 생산 필요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355" y="1997839"/>
            <a:ext cx="6497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HMR</a:t>
            </a: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제조공정 최적화로</a:t>
            </a:r>
            <a:endParaRPr lang="en-US" altLang="ko-KR" sz="60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증가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BB2D8F-E8F1-F681-7AC5-883C65F0B984}"/>
              </a:ext>
            </a:extLst>
          </p:cNvPr>
          <p:cNvGrpSpPr/>
          <p:nvPr/>
        </p:nvGrpSpPr>
        <p:grpSpPr>
          <a:xfrm>
            <a:off x="1115619" y="1241276"/>
            <a:ext cx="1569486" cy="1569486"/>
            <a:chOff x="1115177" y="2518612"/>
            <a:chExt cx="1569486" cy="15694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702B0F0-EB73-E827-5999-8241F65C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77" y="2518612"/>
              <a:ext cx="1569486" cy="1569486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A5486E7-6991-75DB-5885-33CA9F2B2C55}"/>
                </a:ext>
              </a:extLst>
            </p:cNvPr>
            <p:cNvSpPr/>
            <p:nvPr/>
          </p:nvSpPr>
          <p:spPr>
            <a:xfrm>
              <a:off x="1269027" y="2672462"/>
              <a:ext cx="1252482" cy="1252482"/>
            </a:xfrm>
            <a:prstGeom prst="ellipse">
              <a:avLst/>
            </a:prstGeom>
            <a:noFill/>
            <a:ln w="762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9714D1B-BF77-78F5-021D-8F0D62BBA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386" y="2896906"/>
              <a:ext cx="749763" cy="74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4866D4-BEF0-EE27-C9B2-6780C10C65C5}"/>
              </a:ext>
            </a:extLst>
          </p:cNvPr>
          <p:cNvGrpSpPr/>
          <p:nvPr/>
        </p:nvGrpSpPr>
        <p:grpSpPr>
          <a:xfrm>
            <a:off x="5311257" y="1203798"/>
            <a:ext cx="1569486" cy="1569486"/>
            <a:chOff x="5311257" y="2518612"/>
            <a:chExt cx="1569486" cy="15694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152458-972B-55BF-AB56-DD6A5591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257" y="2518612"/>
              <a:ext cx="1569486" cy="1569486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F07236-94CB-E5C2-F39E-9C8C6629E980}"/>
                </a:ext>
              </a:extLst>
            </p:cNvPr>
            <p:cNvSpPr/>
            <p:nvPr/>
          </p:nvSpPr>
          <p:spPr>
            <a:xfrm>
              <a:off x="5465107" y="2672462"/>
              <a:ext cx="1252482" cy="1252482"/>
            </a:xfrm>
            <a:prstGeom prst="ellipse">
              <a:avLst/>
            </a:prstGeom>
            <a:noFill/>
            <a:ln w="762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475A6E-93DF-EAA5-4B5E-66051BEFF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32" y="2908756"/>
              <a:ext cx="808600" cy="80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BA037E-E4A2-2A13-31BA-436F883F0D48}"/>
              </a:ext>
            </a:extLst>
          </p:cNvPr>
          <p:cNvGrpSpPr/>
          <p:nvPr/>
        </p:nvGrpSpPr>
        <p:grpSpPr>
          <a:xfrm>
            <a:off x="9506895" y="1241276"/>
            <a:ext cx="1569486" cy="1569486"/>
            <a:chOff x="9506895" y="2518612"/>
            <a:chExt cx="1569486" cy="15694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C50174-5873-9D68-7AC7-40CF089E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895" y="2518612"/>
              <a:ext cx="1569486" cy="156948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278EAF-C264-F60D-0921-9E2FFF204BA8}"/>
                </a:ext>
              </a:extLst>
            </p:cNvPr>
            <p:cNvSpPr/>
            <p:nvPr/>
          </p:nvSpPr>
          <p:spPr>
            <a:xfrm>
              <a:off x="9668224" y="2662761"/>
              <a:ext cx="1246828" cy="1246828"/>
            </a:xfrm>
            <a:prstGeom prst="ellipse">
              <a:avLst/>
            </a:prstGeom>
            <a:noFill/>
            <a:ln w="762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클립보드 단색으로 채워진">
              <a:extLst>
                <a:ext uri="{FF2B5EF4-FFF2-40B4-BE49-F238E27FC236}">
                  <a16:creationId xmlns:a16="http://schemas.microsoft.com/office/drawing/2014/main" id="{27D55EC4-92D7-14B1-4F6A-7B30B00F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61300" y="2833331"/>
              <a:ext cx="865092" cy="86509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CD6B98-1D03-B5BE-4BD2-FCB1666342A9}"/>
              </a:ext>
            </a:extLst>
          </p:cNvPr>
          <p:cNvGrpSpPr/>
          <p:nvPr/>
        </p:nvGrpSpPr>
        <p:grpSpPr>
          <a:xfrm>
            <a:off x="1193593" y="3184188"/>
            <a:ext cx="1419950" cy="3287735"/>
            <a:chOff x="1193593" y="3184188"/>
            <a:chExt cx="1419950" cy="3287735"/>
          </a:xfrm>
        </p:grpSpPr>
        <p:sp>
          <p:nvSpPr>
            <p:cNvPr id="18" name="사각형: 잘린 대각선 방향 모서리 17">
              <a:extLst>
                <a:ext uri="{FF2B5EF4-FFF2-40B4-BE49-F238E27FC236}">
                  <a16:creationId xmlns:a16="http://schemas.microsoft.com/office/drawing/2014/main" id="{23EB9F95-C521-896D-9762-B5EF90AB1834}"/>
                </a:ext>
              </a:extLst>
            </p:cNvPr>
            <p:cNvSpPr/>
            <p:nvPr/>
          </p:nvSpPr>
          <p:spPr>
            <a:xfrm rot="5400000">
              <a:off x="259700" y="4118081"/>
              <a:ext cx="3287735" cy="1419950"/>
            </a:xfrm>
            <a:prstGeom prst="snip2DiagRect">
              <a:avLst/>
            </a:prstGeom>
            <a:solidFill>
              <a:srgbClr val="00002F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D7DB22-73B3-FAF2-F4D1-E788D9CAAF11}"/>
                </a:ext>
              </a:extLst>
            </p:cNvPr>
            <p:cNvSpPr txBox="1"/>
            <p:nvPr/>
          </p:nvSpPr>
          <p:spPr>
            <a:xfrm>
              <a:off x="1295490" y="3459480"/>
              <a:ext cx="1216155" cy="227934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2000" dirty="0"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작업장별 공정 상태 확인</a:t>
              </a:r>
              <a:endPara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사각형: 잘린 대각선 방향 모서리 19">
              <a:extLst>
                <a:ext uri="{FF2B5EF4-FFF2-40B4-BE49-F238E27FC236}">
                  <a16:creationId xmlns:a16="http://schemas.microsoft.com/office/drawing/2014/main" id="{3592BCD8-6034-4EE9-9550-8B755C3A1DCF}"/>
                </a:ext>
              </a:extLst>
            </p:cNvPr>
            <p:cNvSpPr/>
            <p:nvPr/>
          </p:nvSpPr>
          <p:spPr>
            <a:xfrm rot="5400000">
              <a:off x="361515" y="4181935"/>
              <a:ext cx="3084103" cy="1292244"/>
            </a:xfrm>
            <a:prstGeom prst="snip2Diag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5D3318-D2F6-13A2-D5E5-827B37BBDB4F}"/>
              </a:ext>
            </a:extLst>
          </p:cNvPr>
          <p:cNvGrpSpPr/>
          <p:nvPr/>
        </p:nvGrpSpPr>
        <p:grpSpPr>
          <a:xfrm>
            <a:off x="5401579" y="3184188"/>
            <a:ext cx="1419950" cy="3287735"/>
            <a:chOff x="5401579" y="3184188"/>
            <a:chExt cx="1419950" cy="3287735"/>
          </a:xfrm>
        </p:grpSpPr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D8666382-3655-622A-9C71-E6E933E89D8A}"/>
                </a:ext>
              </a:extLst>
            </p:cNvPr>
            <p:cNvSpPr/>
            <p:nvPr/>
          </p:nvSpPr>
          <p:spPr>
            <a:xfrm rot="5400000">
              <a:off x="4467686" y="4118081"/>
              <a:ext cx="3287735" cy="1419950"/>
            </a:xfrm>
            <a:prstGeom prst="snip2DiagRect">
              <a:avLst/>
            </a:prstGeom>
            <a:solidFill>
              <a:srgbClr val="00002F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30E95A-C5C5-80D7-88C4-82D6BBF41A91}"/>
                </a:ext>
              </a:extLst>
            </p:cNvPr>
            <p:cNvSpPr txBox="1"/>
            <p:nvPr/>
          </p:nvSpPr>
          <p:spPr>
            <a:xfrm>
              <a:off x="5503474" y="3425432"/>
              <a:ext cx="1216155" cy="270843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220000"/>
                </a:lnSpc>
              </a:pPr>
              <a:r>
                <a:rPr lang="ko-KR" altLang="en-US" sz="2000" dirty="0"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출고수량에 따른</a:t>
              </a:r>
              <a:endParaRPr lang="en-US" altLang="ko-KR" sz="2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220000"/>
                </a:lnSpc>
              </a:pPr>
              <a:r>
                <a:rPr lang="ko-KR" altLang="en-US" sz="2000" dirty="0"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출하가능 여부 확인</a:t>
              </a:r>
              <a:endParaRPr lang="en-US" altLang="ko-KR" sz="2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잘린 대각선 방향 모서리 22">
              <a:extLst>
                <a:ext uri="{FF2B5EF4-FFF2-40B4-BE49-F238E27FC236}">
                  <a16:creationId xmlns:a16="http://schemas.microsoft.com/office/drawing/2014/main" id="{C016DFC1-5B40-AC18-9617-0511E7A1D353}"/>
                </a:ext>
              </a:extLst>
            </p:cNvPr>
            <p:cNvSpPr/>
            <p:nvPr/>
          </p:nvSpPr>
          <p:spPr>
            <a:xfrm rot="5400000">
              <a:off x="4569501" y="4181935"/>
              <a:ext cx="3084103" cy="1292244"/>
            </a:xfrm>
            <a:prstGeom prst="snip2Diag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0D2037-85CD-64DD-9EE4-78BA36BCC2B8}"/>
              </a:ext>
            </a:extLst>
          </p:cNvPr>
          <p:cNvGrpSpPr/>
          <p:nvPr/>
        </p:nvGrpSpPr>
        <p:grpSpPr>
          <a:xfrm>
            <a:off x="9578459" y="3184187"/>
            <a:ext cx="1419950" cy="3287735"/>
            <a:chOff x="9578459" y="3184187"/>
            <a:chExt cx="1419950" cy="3287735"/>
          </a:xfrm>
        </p:grpSpPr>
        <p:sp>
          <p:nvSpPr>
            <p:cNvPr id="24" name="사각형: 잘린 대각선 방향 모서리 23">
              <a:extLst>
                <a:ext uri="{FF2B5EF4-FFF2-40B4-BE49-F238E27FC236}">
                  <a16:creationId xmlns:a16="http://schemas.microsoft.com/office/drawing/2014/main" id="{3D90EFE7-C1B7-6695-B7A9-41FAF30959A6}"/>
                </a:ext>
              </a:extLst>
            </p:cNvPr>
            <p:cNvSpPr/>
            <p:nvPr/>
          </p:nvSpPr>
          <p:spPr>
            <a:xfrm rot="5400000">
              <a:off x="8644566" y="4118080"/>
              <a:ext cx="3287735" cy="1419950"/>
            </a:xfrm>
            <a:prstGeom prst="snip2DiagRect">
              <a:avLst/>
            </a:prstGeom>
            <a:solidFill>
              <a:srgbClr val="00002F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8F9EAF-DA0C-1C20-D063-524506096738}"/>
                </a:ext>
              </a:extLst>
            </p:cNvPr>
            <p:cNvSpPr txBox="1"/>
            <p:nvPr/>
          </p:nvSpPr>
          <p:spPr>
            <a:xfrm>
              <a:off x="9680356" y="3637028"/>
              <a:ext cx="1216155" cy="22852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sz="2000" dirty="0"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공정별</a:t>
              </a:r>
              <a:endParaRPr lang="en-US" altLang="ko-KR" sz="20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에러 내역</a:t>
              </a:r>
              <a:endPara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확인</a:t>
              </a:r>
              <a:endPara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사각형: 잘린 대각선 방향 모서리 25">
              <a:extLst>
                <a:ext uri="{FF2B5EF4-FFF2-40B4-BE49-F238E27FC236}">
                  <a16:creationId xmlns:a16="http://schemas.microsoft.com/office/drawing/2014/main" id="{FB8B2B97-F71D-823F-563E-D5FBEE630E66}"/>
                </a:ext>
              </a:extLst>
            </p:cNvPr>
            <p:cNvSpPr/>
            <p:nvPr/>
          </p:nvSpPr>
          <p:spPr>
            <a:xfrm rot="5400000">
              <a:off x="8746381" y="4181934"/>
              <a:ext cx="3084103" cy="1292244"/>
            </a:xfrm>
            <a:prstGeom prst="snip2Diag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482DD2-655B-6AC4-B80D-0526D7AC035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68D6F7-B6F4-A5F0-B4F0-0899F8BFD120}"/>
              </a:ext>
            </a:extLst>
          </p:cNvPr>
          <p:cNvSpPr txBox="1"/>
          <p:nvPr/>
        </p:nvSpPr>
        <p:spPr>
          <a:xfrm>
            <a:off x="1026522" y="527483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데이터 연관성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480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E614A2D-D819-D55D-5587-EB83E1AB215F}"/>
              </a:ext>
            </a:extLst>
          </p:cNvPr>
          <p:cNvGrpSpPr/>
          <p:nvPr/>
        </p:nvGrpSpPr>
        <p:grpSpPr>
          <a:xfrm>
            <a:off x="273284" y="3247135"/>
            <a:ext cx="11645431" cy="3237430"/>
            <a:chOff x="273284" y="1810285"/>
            <a:chExt cx="11645431" cy="32374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1D7D9B-8031-FDC6-5676-ADD169B8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284" y="1810285"/>
              <a:ext cx="11645431" cy="3237430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B78E270-CCE5-134D-91B7-B56BB2725264}"/>
                </a:ext>
              </a:extLst>
            </p:cNvPr>
            <p:cNvSpPr/>
            <p:nvPr/>
          </p:nvSpPr>
          <p:spPr>
            <a:xfrm>
              <a:off x="6259749" y="3005847"/>
              <a:ext cx="423153" cy="42315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DF425D2-F2A6-4F0C-1D99-5C1FCC425AB7}"/>
                </a:ext>
              </a:extLst>
            </p:cNvPr>
            <p:cNvSpPr/>
            <p:nvPr/>
          </p:nvSpPr>
          <p:spPr>
            <a:xfrm>
              <a:off x="7161179" y="4228290"/>
              <a:ext cx="423153" cy="42315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44073BA-4AF4-5AB7-DA33-3EAE16B40850}"/>
                </a:ext>
              </a:extLst>
            </p:cNvPr>
            <p:cNvCxnSpPr>
              <a:cxnSpLocks/>
            </p:cNvCxnSpPr>
            <p:nvPr/>
          </p:nvCxnSpPr>
          <p:spPr>
            <a:xfrm>
              <a:off x="6760723" y="3429000"/>
              <a:ext cx="478277" cy="71498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AFCC66-EA28-A7E0-4FBC-E4EFD60CE4F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B19C0C-769D-BAA4-CA85-F138CC9205B3}"/>
              </a:ext>
            </a:extLst>
          </p:cNvPr>
          <p:cNvSpPr txBox="1"/>
          <p:nvPr/>
        </p:nvSpPr>
        <p:spPr>
          <a:xfrm>
            <a:off x="1026522" y="527483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데이터 연관성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020E237E-7D5D-2D30-056A-517DC021DCE8}"/>
              </a:ext>
            </a:extLst>
          </p:cNvPr>
          <p:cNvSpPr/>
          <p:nvPr/>
        </p:nvSpPr>
        <p:spPr>
          <a:xfrm>
            <a:off x="6095999" y="1815516"/>
            <a:ext cx="5488105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출하 미완료와 수주수량의 관계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3B0E6C-E6DC-DF69-49FF-6BACD75C4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3" y="1119963"/>
            <a:ext cx="3058308" cy="219312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98915AF-649A-3689-305F-EE5C520D0584}"/>
              </a:ext>
            </a:extLst>
          </p:cNvPr>
          <p:cNvSpPr/>
          <p:nvPr/>
        </p:nvSpPr>
        <p:spPr>
          <a:xfrm>
            <a:off x="2920271" y="1090992"/>
            <a:ext cx="423153" cy="423153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5679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266775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FC6A20-6615-A0B6-7EB5-CA4B57C7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9" y="1702441"/>
            <a:ext cx="4506820" cy="437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D9C749-AD21-5182-EBDB-CE38F1AAE2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09" y="1443485"/>
            <a:ext cx="714521" cy="714521"/>
          </a:xfrm>
          <a:prstGeom prst="rect">
            <a:avLst/>
          </a:prstGeom>
        </p:spPr>
      </p:pic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B1520C07-1710-95FE-F627-D971886E1DDB}"/>
              </a:ext>
            </a:extLst>
          </p:cNvPr>
          <p:cNvSpPr/>
          <p:nvPr/>
        </p:nvSpPr>
        <p:spPr>
          <a:xfrm>
            <a:off x="6200352" y="1510592"/>
            <a:ext cx="5439136" cy="549526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booking_data.csv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77A13881-8B08-99D4-A68C-D579488E4302}"/>
              </a:ext>
            </a:extLst>
          </p:cNvPr>
          <p:cNvSpPr/>
          <p:nvPr/>
        </p:nvSpPr>
        <p:spPr>
          <a:xfrm>
            <a:off x="6200351" y="3338531"/>
            <a:ext cx="5439136" cy="549526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Product_Name.csv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E0F760-B4C2-7C31-BCFD-8B605DC4A2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08" y="3271106"/>
            <a:ext cx="714521" cy="714521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384D6888-DA29-C329-90D2-613CD1191A2C}"/>
              </a:ext>
            </a:extLst>
          </p:cNvPr>
          <p:cNvSpPr/>
          <p:nvPr/>
        </p:nvSpPr>
        <p:spPr>
          <a:xfrm>
            <a:off x="8313034" y="2263956"/>
            <a:ext cx="955509" cy="870737"/>
          </a:xfrm>
          <a:prstGeom prst="mathPlus">
            <a:avLst/>
          </a:prstGeom>
          <a:solidFill>
            <a:srgbClr val="00002F"/>
          </a:solidFill>
          <a:ln w="28575"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C91DC6-69CC-BCFF-F9ED-90F947DE7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08" y="5135406"/>
            <a:ext cx="714521" cy="714521"/>
          </a:xfrm>
          <a:prstGeom prst="rect">
            <a:avLst/>
          </a:prstGeom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070604E3-951F-1B19-EE31-03DA6EB88CE2}"/>
              </a:ext>
            </a:extLst>
          </p:cNvPr>
          <p:cNvSpPr/>
          <p:nvPr/>
        </p:nvSpPr>
        <p:spPr>
          <a:xfrm>
            <a:off x="6200351" y="5202831"/>
            <a:ext cx="5439136" cy="549526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Cooking_data_set.csv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877460B7-9181-7B9A-F252-4BC5965A0819}"/>
              </a:ext>
            </a:extLst>
          </p:cNvPr>
          <p:cNvSpPr/>
          <p:nvPr/>
        </p:nvSpPr>
        <p:spPr>
          <a:xfrm>
            <a:off x="8313033" y="4110075"/>
            <a:ext cx="955509" cy="870737"/>
          </a:xfrm>
          <a:prstGeom prst="mathPlus">
            <a:avLst/>
          </a:prstGeom>
          <a:solidFill>
            <a:srgbClr val="00002F"/>
          </a:solidFill>
          <a:ln w="28575"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BF725A-1C6D-8DC0-1ED3-E1F96C9170A3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AE585-B156-DF49-13B8-D6A4734C4A8C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D58D8-568A-CC26-3D4B-CABCC2C13F46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8F5F6-F1C4-64F9-CBD2-9E4765994DE9}"/>
              </a:ext>
            </a:extLst>
          </p:cNvPr>
          <p:cNvSpPr txBox="1"/>
          <p:nvPr/>
        </p:nvSpPr>
        <p:spPr>
          <a:xfrm>
            <a:off x="1740820" y="1500144"/>
            <a:ext cx="316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제품군 별 수주수량</a:t>
            </a:r>
          </a:p>
        </p:txBody>
      </p:sp>
    </p:spTree>
    <p:extLst>
      <p:ext uri="{BB962C8B-B14F-4D97-AF65-F5344CB8AC3E}">
        <p14:creationId xmlns:p14="http://schemas.microsoft.com/office/powerpoint/2010/main" val="182554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7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4653587E-739E-B8F8-9468-F241DFD70798}"/>
              </a:ext>
            </a:extLst>
          </p:cNvPr>
          <p:cNvSpPr/>
          <p:nvPr/>
        </p:nvSpPr>
        <p:spPr>
          <a:xfrm>
            <a:off x="6565392" y="3774380"/>
            <a:ext cx="4863942" cy="6238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28575">
            <a:solidFill>
              <a:srgbClr val="B4C4D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작업장 별 수주수량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B2FA53-D481-FD36-0C8E-C468E8A9DA06}"/>
              </a:ext>
            </a:extLst>
          </p:cNvPr>
          <p:cNvGrpSpPr/>
          <p:nvPr/>
        </p:nvGrpSpPr>
        <p:grpSpPr>
          <a:xfrm>
            <a:off x="762666" y="1813557"/>
            <a:ext cx="5538870" cy="4545495"/>
            <a:chOff x="1451886" y="2437404"/>
            <a:chExt cx="5076580" cy="40647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F3DB7A2-552C-5210-4F01-AC5034AFB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886" y="2437404"/>
              <a:ext cx="5076580" cy="40647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48216-F743-DE56-9DF8-7DE569F39C5F}"/>
                </a:ext>
              </a:extLst>
            </p:cNvPr>
            <p:cNvSpPr txBox="1"/>
            <p:nvPr/>
          </p:nvSpPr>
          <p:spPr>
            <a:xfrm>
              <a:off x="2750233" y="2437404"/>
              <a:ext cx="3171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002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작업장별 수주수량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0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C0356-AB37-A95A-BA7A-AEE8CD9006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2"/>
          <a:stretch/>
        </p:blipFill>
        <p:spPr>
          <a:xfrm>
            <a:off x="1126768" y="4873170"/>
            <a:ext cx="2859439" cy="21113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96D99A-7B2D-7B97-52B0-EEA34A0FB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61" y="4653299"/>
            <a:ext cx="2859439" cy="2331237"/>
          </a:xfrm>
          <a:prstGeom prst="rect">
            <a:avLst/>
          </a:prstGeom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B847E74E-3806-D87E-805F-5368330FE8B2}"/>
              </a:ext>
            </a:extLst>
          </p:cNvPr>
          <p:cNvSpPr/>
          <p:nvPr/>
        </p:nvSpPr>
        <p:spPr>
          <a:xfrm>
            <a:off x="6297899" y="1450814"/>
            <a:ext cx="4863942" cy="8020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28575">
            <a:solidFill>
              <a:srgbClr val="B4C4D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작업장 별 제품생산 비율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2924C4-89E4-0813-8164-49ED4D72D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54" y="4606993"/>
            <a:ext cx="2859439" cy="2331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83A0BD-20D9-8606-C586-62B97984F34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5" t="6740" r="10698" b="5062"/>
          <a:stretch/>
        </p:blipFill>
        <p:spPr>
          <a:xfrm>
            <a:off x="1842447" y="1201456"/>
            <a:ext cx="3759192" cy="3675341"/>
          </a:xfrm>
          <a:prstGeom prst="rect">
            <a:avLst/>
          </a:prstGeom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5E450C7D-94A2-B942-525E-95043A7A1A10}"/>
              </a:ext>
            </a:extLst>
          </p:cNvPr>
          <p:cNvSpPr/>
          <p:nvPr/>
        </p:nvSpPr>
        <p:spPr>
          <a:xfrm>
            <a:off x="6260974" y="3493176"/>
            <a:ext cx="4900867" cy="80202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공장설비 추가와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품목별 전문화 필요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4EB4B63-026A-D0BE-99D7-1379D5B82A0A}"/>
              </a:ext>
            </a:extLst>
          </p:cNvPr>
          <p:cNvSpPr/>
          <p:nvPr/>
        </p:nvSpPr>
        <p:spPr>
          <a:xfrm>
            <a:off x="8302808" y="2444781"/>
            <a:ext cx="685549" cy="920043"/>
          </a:xfrm>
          <a:prstGeom prst="downArrow">
            <a:avLst/>
          </a:prstGeom>
          <a:solidFill>
            <a:srgbClr val="00002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5972C84-F687-AC5B-0B54-CBBB9182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2" y="3566245"/>
            <a:ext cx="683438" cy="68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BEB12D2-36D4-F6F3-EB16-17224F21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2224301"/>
            <a:ext cx="6662406" cy="7145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48DA34-4D76-7066-69A2-A593EE038C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443485"/>
            <a:ext cx="714521" cy="714521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E32A3C2-F0C5-4E14-9623-C8190A2AEE43}"/>
              </a:ext>
            </a:extLst>
          </p:cNvPr>
          <p:cNvSpPr/>
          <p:nvPr/>
        </p:nvSpPr>
        <p:spPr>
          <a:xfrm>
            <a:off x="1296550" y="1510592"/>
            <a:ext cx="5439136" cy="549526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booking_data.csv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33E6866-9602-5409-8B74-FD83420D3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10" y="2726708"/>
            <a:ext cx="4681538" cy="37751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41AE4B-42B7-0F3F-3D6D-879B23A0D86E}"/>
              </a:ext>
            </a:extLst>
          </p:cNvPr>
          <p:cNvSpPr>
            <a:spLocks/>
          </p:cNvSpPr>
          <p:nvPr/>
        </p:nvSpPr>
        <p:spPr>
          <a:xfrm>
            <a:off x="661481" y="2559562"/>
            <a:ext cx="2781843" cy="33429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13D96F-C213-A24A-DAF3-6A8F568C4A81}"/>
              </a:ext>
            </a:extLst>
          </p:cNvPr>
          <p:cNvSpPr>
            <a:spLocks/>
          </p:cNvSpPr>
          <p:nvPr/>
        </p:nvSpPr>
        <p:spPr>
          <a:xfrm rot="5400000">
            <a:off x="5576207" y="3943351"/>
            <a:ext cx="3526969" cy="96338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0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FC29AB4-5880-5033-5805-35430B31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6" y="1668461"/>
            <a:ext cx="4809524" cy="356190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2853C5E-949C-A0C8-3516-1B62C9FD2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0" y="1630366"/>
            <a:ext cx="4819048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BF076-0880-61F7-3E25-5938B4A86517}"/>
              </a:ext>
            </a:extLst>
          </p:cNvPr>
          <p:cNvSpPr txBox="1"/>
          <p:nvPr/>
        </p:nvSpPr>
        <p:spPr>
          <a:xfrm>
            <a:off x="2207967" y="1219980"/>
            <a:ext cx="18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수주단위 </a:t>
            </a:r>
            <a:r>
              <a:rPr lang="en-US" altLang="ko-KR" sz="24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EA</a:t>
            </a:r>
            <a:endParaRPr lang="ko-KR" altLang="en-US" sz="24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4A8C8-0DCB-4B9B-2A20-063733627D6B}"/>
              </a:ext>
            </a:extLst>
          </p:cNvPr>
          <p:cNvSpPr txBox="1"/>
          <p:nvPr/>
        </p:nvSpPr>
        <p:spPr>
          <a:xfrm>
            <a:off x="8116678" y="1219980"/>
            <a:ext cx="186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수주단위 </a:t>
            </a:r>
            <a:r>
              <a:rPr lang="en-US" altLang="ko-KR" sz="24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KG</a:t>
            </a:r>
            <a:endParaRPr lang="ko-KR" altLang="en-US" sz="24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4ED522-478C-7477-47C1-15745F9316A2}"/>
              </a:ext>
            </a:extLst>
          </p:cNvPr>
          <p:cNvSpPr>
            <a:spLocks/>
          </p:cNvSpPr>
          <p:nvPr/>
        </p:nvSpPr>
        <p:spPr>
          <a:xfrm rot="5400000">
            <a:off x="-579" y="3068073"/>
            <a:ext cx="3599998" cy="71912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5D7D12-FACA-7EFC-E1DA-C91F93D11ED8}"/>
              </a:ext>
            </a:extLst>
          </p:cNvPr>
          <p:cNvSpPr>
            <a:spLocks/>
          </p:cNvSpPr>
          <p:nvPr/>
        </p:nvSpPr>
        <p:spPr>
          <a:xfrm rot="5400000">
            <a:off x="5883150" y="3089845"/>
            <a:ext cx="3599998" cy="71912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6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C946FFA-E29E-CF5F-7E54-EB67BA0B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2369920"/>
            <a:ext cx="5342857" cy="99047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5A9D6-243D-4FA9-30D7-7BFDA158C5E0}"/>
              </a:ext>
            </a:extLst>
          </p:cNvPr>
          <p:cNvSpPr/>
          <p:nvPr/>
        </p:nvSpPr>
        <p:spPr>
          <a:xfrm>
            <a:off x="377099" y="3360396"/>
            <a:ext cx="10465587" cy="32641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16E07-948E-BE3C-75E2-3D4B9AC10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560604"/>
            <a:ext cx="7295238" cy="39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F76BD4-2C6C-37A2-0F3A-3A24914C9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975399"/>
            <a:ext cx="4409524" cy="32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A30EC-8E9C-0C69-8136-1FD651D9C18B}"/>
              </a:ext>
            </a:extLst>
          </p:cNvPr>
          <p:cNvSpPr txBox="1"/>
          <p:nvPr/>
        </p:nvSpPr>
        <p:spPr>
          <a:xfrm>
            <a:off x="592955" y="1027533"/>
            <a:ext cx="241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수주단위 </a:t>
            </a:r>
            <a:r>
              <a:rPr lang="en-US" altLang="ko-KR" sz="2800" b="1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EA</a:t>
            </a:r>
            <a:endParaRPr lang="ko-KR" altLang="en-US" sz="2800" b="1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D27278-9E23-337D-4539-70E416A2C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3960387"/>
            <a:ext cx="5114286" cy="990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28E111-FF1D-DF4F-3B1D-6D5024518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4964771"/>
            <a:ext cx="5408055" cy="1290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A3D09-0B26-3F21-D7DB-3BFF1B20A74B}"/>
              </a:ext>
            </a:extLst>
          </p:cNvPr>
          <p:cNvSpPr>
            <a:spLocks/>
          </p:cNvSpPr>
          <p:nvPr/>
        </p:nvSpPr>
        <p:spPr>
          <a:xfrm>
            <a:off x="592955" y="5924957"/>
            <a:ext cx="1790322" cy="2777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FD6476C-7398-861C-20E0-430765BA60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/>
          <a:stretch/>
        </p:blipFill>
        <p:spPr>
          <a:xfrm>
            <a:off x="5454959" y="4035686"/>
            <a:ext cx="5205890" cy="6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B893776-A146-CF86-AF6A-5BA5B9A777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59" y="4999985"/>
            <a:ext cx="3923809" cy="961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51D30E-9E0A-32D1-0635-EFCE7D1AA8F3}"/>
              </a:ext>
            </a:extLst>
          </p:cNvPr>
          <p:cNvSpPr txBox="1"/>
          <p:nvPr/>
        </p:nvSpPr>
        <p:spPr>
          <a:xfrm>
            <a:off x="564204" y="3437167"/>
            <a:ext cx="319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8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86B1E-2038-FDFD-4B2E-65ABC0BEFDEF}"/>
              </a:ext>
            </a:extLst>
          </p:cNvPr>
          <p:cNvSpPr txBox="1"/>
          <p:nvPr/>
        </p:nvSpPr>
        <p:spPr>
          <a:xfrm>
            <a:off x="5454959" y="3486289"/>
            <a:ext cx="319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Grandient</a:t>
            </a:r>
            <a:r>
              <a:rPr lang="en-US" altLang="ko-KR" sz="28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Boosting</a:t>
            </a:r>
            <a:endParaRPr lang="ko-KR" altLang="en-US" sz="28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0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/>
      <p:bldP spid="16" grpId="0" animBg="1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EA0E17E-9328-4439-FA55-F01D786F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4926475"/>
            <a:ext cx="6752036" cy="1329141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C946FFA-E29E-CF5F-7E54-EB67BA0B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2369920"/>
            <a:ext cx="5342857" cy="99047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5A9D6-243D-4FA9-30D7-7BFDA158C5E0}"/>
              </a:ext>
            </a:extLst>
          </p:cNvPr>
          <p:cNvSpPr/>
          <p:nvPr/>
        </p:nvSpPr>
        <p:spPr>
          <a:xfrm>
            <a:off x="377099" y="3360396"/>
            <a:ext cx="10465587" cy="32641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A30EC-8E9C-0C69-8136-1FD651D9C18B}"/>
              </a:ext>
            </a:extLst>
          </p:cNvPr>
          <p:cNvSpPr txBox="1"/>
          <p:nvPr/>
        </p:nvSpPr>
        <p:spPr>
          <a:xfrm>
            <a:off x="592955" y="1037383"/>
            <a:ext cx="241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수주단위 </a:t>
            </a:r>
            <a:r>
              <a:rPr lang="en-US" altLang="ko-KR" sz="2800" b="1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KG</a:t>
            </a:r>
            <a:endParaRPr lang="ko-KR" altLang="en-US" sz="2800" b="1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D27278-9E23-337D-4539-70E416A2C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3960387"/>
            <a:ext cx="5114286" cy="99047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A3D09-0B26-3F21-D7DB-3BFF1B20A74B}"/>
              </a:ext>
            </a:extLst>
          </p:cNvPr>
          <p:cNvSpPr>
            <a:spLocks/>
          </p:cNvSpPr>
          <p:nvPr/>
        </p:nvSpPr>
        <p:spPr>
          <a:xfrm>
            <a:off x="592955" y="5924957"/>
            <a:ext cx="1790322" cy="27775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FD6476C-7398-861C-20E0-430765BA60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/>
          <a:stretch/>
        </p:blipFill>
        <p:spPr>
          <a:xfrm>
            <a:off x="5454959" y="4035686"/>
            <a:ext cx="5205890" cy="60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51D30E-9E0A-32D1-0635-EFCE7D1AA8F3}"/>
              </a:ext>
            </a:extLst>
          </p:cNvPr>
          <p:cNvSpPr txBox="1"/>
          <p:nvPr/>
        </p:nvSpPr>
        <p:spPr>
          <a:xfrm>
            <a:off x="564204" y="3437167"/>
            <a:ext cx="319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Forest</a:t>
            </a:r>
            <a:endParaRPr lang="ko-KR" altLang="en-US" sz="28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386B1E-2038-FDFD-4B2E-65ABC0BEFDEF}"/>
              </a:ext>
            </a:extLst>
          </p:cNvPr>
          <p:cNvSpPr txBox="1"/>
          <p:nvPr/>
        </p:nvSpPr>
        <p:spPr>
          <a:xfrm>
            <a:off x="5454959" y="3486289"/>
            <a:ext cx="3190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Grandient</a:t>
            </a:r>
            <a:r>
              <a:rPr lang="en-US" altLang="ko-KR" sz="2800" dirty="0">
                <a:solidFill>
                  <a:srgbClr val="00002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Boosting</a:t>
            </a:r>
            <a:endParaRPr lang="ko-KR" altLang="en-US" sz="2800" dirty="0">
              <a:solidFill>
                <a:srgbClr val="00002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A80B27-CCDB-3DAD-4201-EAB8763E5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484214"/>
            <a:ext cx="7485714" cy="5714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2A9C54-D7D3-53B6-DDE4-7FC03BEDF4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6" y="4953673"/>
            <a:ext cx="4819048" cy="9714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9530A5-4EDE-3F54-B163-C3922D87F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2083915"/>
            <a:ext cx="3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9" grpId="0"/>
      <p:bldP spid="16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583" y="3429000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0808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5490" y="3429000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398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10398" y="3428999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C85630EA-A8FE-67A6-94DC-64581AD26EAE}"/>
              </a:ext>
            </a:extLst>
          </p:cNvPr>
          <p:cNvSpPr/>
          <p:nvPr/>
        </p:nvSpPr>
        <p:spPr>
          <a:xfrm>
            <a:off x="3528336" y="3015797"/>
            <a:ext cx="5135328" cy="82640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출하 가능 여부 확인 시스템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BB3B8A0-73DC-1B2A-93D1-2ABB6890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57" y="3100004"/>
            <a:ext cx="657991" cy="6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A96A39-0478-6F21-A43B-FF03D18F5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45345"/>
              </p:ext>
            </p:extLst>
          </p:nvPr>
        </p:nvGraphicFramePr>
        <p:xfrm>
          <a:off x="1026522" y="1936735"/>
          <a:ext cx="9153525" cy="242697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631629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5655441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3322495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5306491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2505418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7731120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90177851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84633466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60901041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70667128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13372795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034685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151557308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>
                          <a:effectLst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순번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생산라인코드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생산라인명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생산일자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발생시간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종료시간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오류조치시간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비가동코드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Error_Message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품목코드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품목명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오류발생작업장명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2346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C010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파일롯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2011-01-17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12:40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13:16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W003312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전처리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23K01312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서비스면양념장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쿠킹실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76039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D088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냉동밥 내포장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2019-02-23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20:42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23:26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W0054F1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품목 교체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1BA03281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취나물현미밥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5kg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충전실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5611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D088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냉동밥 내포장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2019-03-15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2:52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3:50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W0054F1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품목 교체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1BA03094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비비고곤드레밥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200g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충전실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08527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906AEC0-9F26-DA84-4C92-B6B35694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08" y="15716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EE7EE8-D142-22B9-CF78-58E4FA5815F6}"/>
              </a:ext>
            </a:extLst>
          </p:cNvPr>
          <p:cNvSpPr>
            <a:spLocks/>
          </p:cNvSpPr>
          <p:nvPr/>
        </p:nvSpPr>
        <p:spPr>
          <a:xfrm>
            <a:off x="6937029" y="1936358"/>
            <a:ext cx="817124" cy="223182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1FF59E-19EE-8CD9-167E-42AB89178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58" y="1188564"/>
            <a:ext cx="656945" cy="6569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8F66A5-5C44-8B79-74FF-D386C0DFF243}"/>
              </a:ext>
            </a:extLst>
          </p:cNvPr>
          <p:cNvSpPr>
            <a:spLocks/>
          </p:cNvSpPr>
          <p:nvPr/>
        </p:nvSpPr>
        <p:spPr>
          <a:xfrm>
            <a:off x="6304734" y="2780901"/>
            <a:ext cx="369650" cy="190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D2CAE0-7366-9BAB-AD8C-BB24A0968AC1}"/>
              </a:ext>
            </a:extLst>
          </p:cNvPr>
          <p:cNvSpPr>
            <a:spLocks/>
          </p:cNvSpPr>
          <p:nvPr/>
        </p:nvSpPr>
        <p:spPr>
          <a:xfrm>
            <a:off x="6301492" y="3273769"/>
            <a:ext cx="369650" cy="190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3A4CAD-1EF4-90BE-B929-CF2853CA5C8E}"/>
              </a:ext>
            </a:extLst>
          </p:cNvPr>
          <p:cNvSpPr>
            <a:spLocks/>
          </p:cNvSpPr>
          <p:nvPr/>
        </p:nvSpPr>
        <p:spPr>
          <a:xfrm>
            <a:off x="6298250" y="3795820"/>
            <a:ext cx="369650" cy="1907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0B4962FA-AED6-9852-812A-15123C894BA2}"/>
              </a:ext>
            </a:extLst>
          </p:cNvPr>
          <p:cNvSpPr/>
          <p:nvPr/>
        </p:nvSpPr>
        <p:spPr>
          <a:xfrm>
            <a:off x="2864303" y="1240033"/>
            <a:ext cx="7169717" cy="554008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Error_Message.csv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2C194F-AE9D-507F-BFE1-E4AAF539C605}"/>
              </a:ext>
            </a:extLst>
          </p:cNvPr>
          <p:cNvGrpSpPr/>
          <p:nvPr/>
        </p:nvGrpSpPr>
        <p:grpSpPr>
          <a:xfrm>
            <a:off x="3038766" y="4363705"/>
            <a:ext cx="4464666" cy="1972766"/>
            <a:chOff x="4756827" y="4541268"/>
            <a:chExt cx="4464666" cy="1972766"/>
          </a:xfrm>
        </p:grpSpPr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AB1CAC2-C9B6-6340-60C8-859B64E4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827" y="4541268"/>
              <a:ext cx="4464666" cy="196318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F8D780-FA2F-9BD0-6904-947737D46D67}"/>
                </a:ext>
              </a:extLst>
            </p:cNvPr>
            <p:cNvSpPr/>
            <p:nvPr/>
          </p:nvSpPr>
          <p:spPr>
            <a:xfrm rot="5400000">
              <a:off x="6247059" y="4652504"/>
              <a:ext cx="371298" cy="335176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9" name="Picture 3">
            <a:extLst>
              <a:ext uri="{FF2B5EF4-FFF2-40B4-BE49-F238E27FC236}">
                <a16:creationId xmlns:a16="http://schemas.microsoft.com/office/drawing/2014/main" id="{74BEFB5C-1385-C129-96D1-FB4BE7AE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32" y="4363705"/>
            <a:ext cx="3485300" cy="25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" name="그림 6143" descr="테이블이(가) 표시된 사진&#10;&#10;자동 생성된 설명">
            <a:extLst>
              <a:ext uri="{FF2B5EF4-FFF2-40B4-BE49-F238E27FC236}">
                <a16:creationId xmlns:a16="http://schemas.microsoft.com/office/drawing/2014/main" id="{15C13F29-4F71-59D2-5871-C932532BC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4423175"/>
            <a:ext cx="2205033" cy="19575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6AA39C-096D-E317-7AE5-69C0EB40AE0A}"/>
              </a:ext>
            </a:extLst>
          </p:cNvPr>
          <p:cNvSpPr/>
          <p:nvPr/>
        </p:nvSpPr>
        <p:spPr>
          <a:xfrm rot="5400000">
            <a:off x="1560453" y="4529248"/>
            <a:ext cx="358972" cy="192140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D66703BD-5D48-0F60-0865-23AC8E423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08" y="1011836"/>
            <a:ext cx="4286962" cy="3091486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4BE435-46AD-8136-7D85-76EB6F32A5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2" y="2154559"/>
            <a:ext cx="727628" cy="727628"/>
          </a:xfrm>
          <a:prstGeom prst="rect">
            <a:avLst/>
          </a:prstGeom>
        </p:spPr>
      </p:pic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38986FE0-01C0-384B-3DD1-36EB3CB55893}"/>
              </a:ext>
            </a:extLst>
          </p:cNvPr>
          <p:cNvSpPr/>
          <p:nvPr/>
        </p:nvSpPr>
        <p:spPr>
          <a:xfrm>
            <a:off x="889580" y="2267167"/>
            <a:ext cx="5074949" cy="502412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Cooking_data_set.csv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5D473C-A943-51F8-5703-2DB6C60898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2" y="4094880"/>
            <a:ext cx="727628" cy="727628"/>
          </a:xfrm>
          <a:prstGeom prst="rect">
            <a:avLst/>
          </a:prstGeom>
        </p:spPr>
      </p:pic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9EE349D1-2587-61A4-BF43-7CAC9C0F1249}"/>
              </a:ext>
            </a:extLst>
          </p:cNvPr>
          <p:cNvSpPr/>
          <p:nvPr/>
        </p:nvSpPr>
        <p:spPr>
          <a:xfrm>
            <a:off x="889580" y="4208703"/>
            <a:ext cx="5074949" cy="502412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Error_Message.csv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B3E8A207-F027-633D-61C0-5042A0FB6A70}"/>
              </a:ext>
            </a:extLst>
          </p:cNvPr>
          <p:cNvSpPr/>
          <p:nvPr/>
        </p:nvSpPr>
        <p:spPr>
          <a:xfrm>
            <a:off x="5785914" y="3151311"/>
            <a:ext cx="1034087" cy="670552"/>
          </a:xfrm>
          <a:prstGeom prst="stripedRightArrow">
            <a:avLst/>
          </a:prstGeom>
          <a:solidFill>
            <a:srgbClr val="00002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D0FCF5F3-EDB0-0E9A-4D01-A2BAB3DE5714}"/>
              </a:ext>
            </a:extLst>
          </p:cNvPr>
          <p:cNvSpPr/>
          <p:nvPr/>
        </p:nvSpPr>
        <p:spPr>
          <a:xfrm>
            <a:off x="2804373" y="3016640"/>
            <a:ext cx="1034087" cy="942344"/>
          </a:xfrm>
          <a:prstGeom prst="mathPlus">
            <a:avLst/>
          </a:prstGeom>
          <a:solidFill>
            <a:srgbClr val="00002F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961E90-B6C9-99DD-3CC9-F0132EC07DA1}"/>
              </a:ext>
            </a:extLst>
          </p:cNvPr>
          <p:cNvSpPr/>
          <p:nvPr/>
        </p:nvSpPr>
        <p:spPr>
          <a:xfrm>
            <a:off x="10653524" y="900902"/>
            <a:ext cx="564946" cy="3263328"/>
          </a:xfrm>
          <a:prstGeom prst="rect">
            <a:avLst/>
          </a:prstGeom>
          <a:noFill/>
          <a:ln w="539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AB29FEB3-ACE7-77D6-1F6F-15D57B55C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7685" r="6703" b="3391"/>
          <a:stretch/>
        </p:blipFill>
        <p:spPr bwMode="auto">
          <a:xfrm>
            <a:off x="6227473" y="4321827"/>
            <a:ext cx="5403072" cy="19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6F36A7-FB5A-845F-BCBB-5B3EC59CC143}"/>
              </a:ext>
            </a:extLst>
          </p:cNvPr>
          <p:cNvSpPr/>
          <p:nvPr/>
        </p:nvSpPr>
        <p:spPr>
          <a:xfrm>
            <a:off x="9698478" y="5963054"/>
            <a:ext cx="1293778" cy="26264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62B4B-DFDE-517C-9C60-4D40127C3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0"/>
          <a:stretch/>
        </p:blipFill>
        <p:spPr>
          <a:xfrm>
            <a:off x="244010" y="1654002"/>
            <a:ext cx="11703980" cy="3209638"/>
          </a:xfrm>
          <a:prstGeom prst="rect">
            <a:avLst/>
          </a:prstGeom>
        </p:spPr>
      </p:pic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DEF65646-C530-4518-655A-ED03C2455865}"/>
              </a:ext>
            </a:extLst>
          </p:cNvPr>
          <p:cNvSpPr/>
          <p:nvPr/>
        </p:nvSpPr>
        <p:spPr>
          <a:xfrm>
            <a:off x="2096227" y="5467841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오류발생을 줄일 수 있는 최적의 조건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B734F8-72EA-2B46-14C4-E42E58AEE292}"/>
              </a:ext>
            </a:extLst>
          </p:cNvPr>
          <p:cNvGrpSpPr/>
          <p:nvPr/>
        </p:nvGrpSpPr>
        <p:grpSpPr>
          <a:xfrm>
            <a:off x="9498704" y="960612"/>
            <a:ext cx="4898571" cy="459474"/>
            <a:chOff x="4016829" y="4863640"/>
            <a:chExt cx="4898571" cy="4594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FB45DA5-F55F-DFE6-F82F-28EFF18CAA1B}"/>
                </a:ext>
              </a:extLst>
            </p:cNvPr>
            <p:cNvSpPr/>
            <p:nvPr/>
          </p:nvSpPr>
          <p:spPr>
            <a:xfrm>
              <a:off x="4016829" y="4863640"/>
              <a:ext cx="440871" cy="459474"/>
            </a:xfrm>
            <a:prstGeom prst="rect">
              <a:avLst/>
            </a:prstGeom>
            <a:solidFill>
              <a:srgbClr val="A7A71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708788-04E4-94CE-7267-377A83EBDD6A}"/>
                </a:ext>
              </a:extLst>
            </p:cNvPr>
            <p:cNvSpPr txBox="1"/>
            <p:nvPr/>
          </p:nvSpPr>
          <p:spPr>
            <a:xfrm>
              <a:off x="4457700" y="4920730"/>
              <a:ext cx="4457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= </a:t>
              </a:r>
              <a:r>
                <a:rPr lang="ko-KR" altLang="en-US" sz="20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에러 발생구간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8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7A29E1-4EFF-E224-8385-09EB7735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/>
          <a:stretch/>
        </p:blipFill>
        <p:spPr>
          <a:xfrm>
            <a:off x="1836996" y="1582859"/>
            <a:ext cx="8518007" cy="3692282"/>
          </a:xfrm>
          <a:prstGeom prst="rect">
            <a:avLst/>
          </a:prstGeom>
        </p:spPr>
      </p:pic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252817FC-4B2F-7ED0-B5C6-8FCD67DD0209}"/>
              </a:ext>
            </a:extLst>
          </p:cNvPr>
          <p:cNvSpPr/>
          <p:nvPr/>
        </p:nvSpPr>
        <p:spPr>
          <a:xfrm>
            <a:off x="2096227" y="5467841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오류발생을 줄일 수 있는 최적의 조건</a:t>
            </a:r>
            <a:endParaRPr lang="ko-KR" altLang="en-US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F2B0E1-725F-1B4C-5084-CFF35CCEE4AD}"/>
              </a:ext>
            </a:extLst>
          </p:cNvPr>
          <p:cNvGrpSpPr/>
          <p:nvPr/>
        </p:nvGrpSpPr>
        <p:grpSpPr>
          <a:xfrm>
            <a:off x="9498704" y="960612"/>
            <a:ext cx="4898571" cy="459474"/>
            <a:chOff x="4016829" y="4863640"/>
            <a:chExt cx="4898571" cy="4594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A2E8990-9271-D0FD-EC74-3580B2B67BE8}"/>
                </a:ext>
              </a:extLst>
            </p:cNvPr>
            <p:cNvSpPr/>
            <p:nvPr/>
          </p:nvSpPr>
          <p:spPr>
            <a:xfrm>
              <a:off x="4016829" y="4863640"/>
              <a:ext cx="440871" cy="459474"/>
            </a:xfrm>
            <a:prstGeom prst="rect">
              <a:avLst/>
            </a:prstGeom>
            <a:solidFill>
              <a:srgbClr val="A7A71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4DD152-2830-A0FE-6322-7C450D442048}"/>
                </a:ext>
              </a:extLst>
            </p:cNvPr>
            <p:cNvSpPr txBox="1"/>
            <p:nvPr/>
          </p:nvSpPr>
          <p:spPr>
            <a:xfrm>
              <a:off x="4457700" y="4920730"/>
              <a:ext cx="4457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= </a:t>
              </a:r>
              <a:r>
                <a:rPr lang="ko-KR" altLang="en-US" sz="20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에러 발생구간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0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BFC6D4F-C085-3B42-A57A-3788C3EDA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96"/>
          <a:stretch/>
        </p:blipFill>
        <p:spPr>
          <a:xfrm>
            <a:off x="6063123" y="4678427"/>
            <a:ext cx="5538870" cy="1540955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61505D-9725-66D4-8BBF-D2037A434B0F}"/>
              </a:ext>
            </a:extLst>
          </p:cNvPr>
          <p:cNvSpPr/>
          <p:nvPr/>
        </p:nvSpPr>
        <p:spPr>
          <a:xfrm>
            <a:off x="6153547" y="5738867"/>
            <a:ext cx="2141367" cy="4805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290F08F-677B-0F3B-3E58-71CEAE41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2157400"/>
            <a:ext cx="5342857" cy="99047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792A8B-A9EB-1936-2E98-E2B7E6CF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47" y="2157400"/>
            <a:ext cx="5342857" cy="99047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C3EB34-97DB-86F2-CD22-AC77ED9AB2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2"/>
          <a:stretch/>
        </p:blipFill>
        <p:spPr>
          <a:xfrm>
            <a:off x="6153547" y="3349291"/>
            <a:ext cx="5542846" cy="101386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3BC239A-F06F-AF19-6586-60EBA8D55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9" y="3349291"/>
            <a:ext cx="5438095" cy="10138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BCCF19-B616-B036-2C5B-46B0156F2F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45"/>
          <a:stretch/>
        </p:blipFill>
        <p:spPr>
          <a:xfrm>
            <a:off x="400369" y="4678426"/>
            <a:ext cx="4988060" cy="15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83A8DC9-C735-5BF7-C40F-7FF8825AD10F}"/>
              </a:ext>
            </a:extLst>
          </p:cNvPr>
          <p:cNvSpPr/>
          <p:nvPr/>
        </p:nvSpPr>
        <p:spPr>
          <a:xfrm>
            <a:off x="3714598" y="2993494"/>
            <a:ext cx="5412510" cy="87101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상품별 제작조건 최적화 모델을 통한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에러 최소화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087F11B-67E9-2707-1A7A-27B5B244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13" y="3148924"/>
            <a:ext cx="560151" cy="5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40214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기대효과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270" name="그림 11269">
            <a:extLst>
              <a:ext uri="{FF2B5EF4-FFF2-40B4-BE49-F238E27FC236}">
                <a16:creationId xmlns:a16="http://schemas.microsoft.com/office/drawing/2014/main" id="{264333E3-6B5B-AC8A-D920-C520935F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" y="4789567"/>
            <a:ext cx="1569486" cy="1569486"/>
          </a:xfrm>
          <a:prstGeom prst="rect">
            <a:avLst/>
          </a:prstGeom>
        </p:spPr>
      </p:pic>
      <p:sp>
        <p:nvSpPr>
          <p:cNvPr id="11271" name="타원 11270">
            <a:extLst>
              <a:ext uri="{FF2B5EF4-FFF2-40B4-BE49-F238E27FC236}">
                <a16:creationId xmlns:a16="http://schemas.microsoft.com/office/drawing/2014/main" id="{39E63262-E2FC-FC5A-9972-9CF3252F5AE6}"/>
              </a:ext>
            </a:extLst>
          </p:cNvPr>
          <p:cNvSpPr/>
          <p:nvPr/>
        </p:nvSpPr>
        <p:spPr>
          <a:xfrm>
            <a:off x="771811" y="4943417"/>
            <a:ext cx="1246828" cy="1246828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3" name="그래픽 11272" descr="클립보드 단색으로 채워진">
            <a:extLst>
              <a:ext uri="{FF2B5EF4-FFF2-40B4-BE49-F238E27FC236}">
                <a16:creationId xmlns:a16="http://schemas.microsoft.com/office/drawing/2014/main" id="{B34B7F14-5EE0-06EF-F0C3-D90FBF0FB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07" y="5205383"/>
            <a:ext cx="722895" cy="722895"/>
          </a:xfrm>
          <a:prstGeom prst="rect">
            <a:avLst/>
          </a:prstGeom>
        </p:spPr>
      </p:pic>
      <p:sp>
        <p:nvSpPr>
          <p:cNvPr id="11278" name="사각형: 둥근 대각선 방향 모서리 11277">
            <a:extLst>
              <a:ext uri="{FF2B5EF4-FFF2-40B4-BE49-F238E27FC236}">
                <a16:creationId xmlns:a16="http://schemas.microsoft.com/office/drawing/2014/main" id="{AFF7A6E0-76B8-5621-EA72-DF8802673732}"/>
              </a:ext>
            </a:extLst>
          </p:cNvPr>
          <p:cNvSpPr/>
          <p:nvPr/>
        </p:nvSpPr>
        <p:spPr>
          <a:xfrm>
            <a:off x="2662630" y="1434392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전문적인 공정을 통해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생산 안정화</a:t>
            </a:r>
          </a:p>
        </p:txBody>
      </p:sp>
      <p:sp>
        <p:nvSpPr>
          <p:cNvPr id="11279" name="사각형: 둥근 대각선 방향 모서리 11278">
            <a:extLst>
              <a:ext uri="{FF2B5EF4-FFF2-40B4-BE49-F238E27FC236}">
                <a16:creationId xmlns:a16="http://schemas.microsoft.com/office/drawing/2014/main" id="{3B7020E1-E45E-4679-E14E-6416F7BE91E6}"/>
              </a:ext>
            </a:extLst>
          </p:cNvPr>
          <p:cNvSpPr/>
          <p:nvPr/>
        </p:nvSpPr>
        <p:spPr>
          <a:xfrm>
            <a:off x="2662629" y="4969290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불량 예측 모델을 통한 손실비용 최소화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DF44BD-F3B7-8626-D012-204281D789E5}"/>
              </a:ext>
            </a:extLst>
          </p:cNvPr>
          <p:cNvGrpSpPr/>
          <p:nvPr/>
        </p:nvGrpSpPr>
        <p:grpSpPr>
          <a:xfrm>
            <a:off x="617961" y="1321689"/>
            <a:ext cx="1569486" cy="1569486"/>
            <a:chOff x="1115177" y="2518612"/>
            <a:chExt cx="1569486" cy="15694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242C47-61DE-6E94-EDC5-273C87AE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77" y="2518612"/>
              <a:ext cx="1569486" cy="1569486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3D3CC8-75C2-64ED-C3B9-36CC968E23C7}"/>
                </a:ext>
              </a:extLst>
            </p:cNvPr>
            <p:cNvSpPr/>
            <p:nvPr/>
          </p:nvSpPr>
          <p:spPr>
            <a:xfrm>
              <a:off x="1269027" y="2672462"/>
              <a:ext cx="1252482" cy="1252482"/>
            </a:xfrm>
            <a:prstGeom prst="ellipse">
              <a:avLst/>
            </a:prstGeom>
            <a:noFill/>
            <a:ln w="762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893B0741-07F6-1C49-845F-3467D5EE7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386" y="2896906"/>
              <a:ext cx="749763" cy="74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5891235B-3531-8F3E-F32D-72A82657391B}"/>
              </a:ext>
            </a:extLst>
          </p:cNvPr>
          <p:cNvSpPr/>
          <p:nvPr/>
        </p:nvSpPr>
        <p:spPr>
          <a:xfrm>
            <a:off x="2662629" y="3201841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출하 가능 여부 모델을 통한 생산 비용 최적화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AB1E9A-DC38-2163-D94C-A226755F1DD6}"/>
              </a:ext>
            </a:extLst>
          </p:cNvPr>
          <p:cNvGrpSpPr/>
          <p:nvPr/>
        </p:nvGrpSpPr>
        <p:grpSpPr>
          <a:xfrm>
            <a:off x="610482" y="3055628"/>
            <a:ext cx="1569486" cy="1569486"/>
            <a:chOff x="5311257" y="2518612"/>
            <a:chExt cx="1569486" cy="156948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B22876-5AE2-6460-7474-8DA7DAEAB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257" y="2518612"/>
              <a:ext cx="1569486" cy="1569486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592579-BF1E-45D9-90DF-14A50CD8B624}"/>
                </a:ext>
              </a:extLst>
            </p:cNvPr>
            <p:cNvSpPr/>
            <p:nvPr/>
          </p:nvSpPr>
          <p:spPr>
            <a:xfrm>
              <a:off x="5465107" y="2672462"/>
              <a:ext cx="1252482" cy="1252482"/>
            </a:xfrm>
            <a:prstGeom prst="ellipse">
              <a:avLst/>
            </a:prstGeom>
            <a:noFill/>
            <a:ln w="762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38E2FABF-B550-D2DD-13FC-12A927571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232" y="2908756"/>
              <a:ext cx="808600" cy="80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88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8" grpId="0" animBg="1"/>
      <p:bldP spid="11279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39594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문헌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6EFF-789C-7D1A-EFF1-C912C50FEFE6}"/>
              </a:ext>
            </a:extLst>
          </p:cNvPr>
          <p:cNvSpPr txBox="1"/>
          <p:nvPr/>
        </p:nvSpPr>
        <p:spPr>
          <a:xfrm>
            <a:off x="495607" y="1316985"/>
            <a:ext cx="10619504" cy="590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가정 간편식의 진화</a:t>
            </a:r>
            <a:r>
              <a:rPr lang="en-US" altLang="ko-KR" sz="1100" dirty="0"/>
              <a:t>, </a:t>
            </a:r>
            <a:r>
              <a:rPr lang="ko-KR" altLang="en-US" sz="1100" dirty="0"/>
              <a:t>세계인의 식탁을 바꾸다</a:t>
            </a:r>
            <a:r>
              <a:rPr lang="en-US" altLang="ko-KR" sz="1100" dirty="0"/>
              <a:t>, </a:t>
            </a:r>
            <a:r>
              <a:rPr lang="ko-KR" altLang="en-US" sz="1100" dirty="0"/>
              <a:t>특허청</a:t>
            </a:r>
            <a:r>
              <a:rPr lang="en-US" altLang="ko-KR" sz="1100" dirty="0"/>
              <a:t>, https://eiec.kdi.re.kr/policy/materialView.do?num=205851&amp;topic=C&amp;pp=20&amp;datecount=&amp;recommend=&amp;pg=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전세계 식품업계 ‘</a:t>
            </a:r>
            <a:r>
              <a:rPr lang="en-US" altLang="ko-KR" sz="1100" dirty="0"/>
              <a:t>HMR’</a:t>
            </a:r>
            <a:r>
              <a:rPr lang="ko-KR" altLang="en-US" sz="1100" dirty="0"/>
              <a:t>을 주목하다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한국농어민신문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http://www.agrinet.co.kr/news/articleView.html?idxno=169384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3. </a:t>
            </a:r>
            <a:r>
              <a:rPr lang="ko-KR" altLang="en-US" sz="1100" dirty="0"/>
              <a:t>코로나가 자극한 </a:t>
            </a:r>
            <a:r>
              <a:rPr lang="en-US" altLang="ko-KR" sz="1100" dirty="0"/>
              <a:t>HMR </a:t>
            </a:r>
            <a:r>
              <a:rPr lang="ko-KR" altLang="en-US" sz="1100" dirty="0" err="1"/>
              <a:t>밀키트</a:t>
            </a:r>
            <a:r>
              <a:rPr lang="ko-KR" altLang="en-US" sz="1100" dirty="0"/>
              <a:t> 시장과 식품 트렌드</a:t>
            </a:r>
            <a:r>
              <a:rPr lang="en-US" altLang="ko-KR" sz="1100" dirty="0" err="1"/>
              <a:t>TheScienceTimes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https://www.sciencetimes.co.kr/news/%EC%BD%94%EB%A1%9C%EB%82%98%EA%B0%80-%EC%9E%90%EA%B7%B9%ED%95%9C-hmr-%EB%B0%80%ED%82%A4%ED%8A%B8-%EC%8B%9C%EC%9E%A5%EA%B3%BC-%EC%8B%9D%ED%92%88-%ED%8A%B8%EB%A0%8C%EB%93%9C/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4. </a:t>
            </a:r>
            <a:r>
              <a:rPr lang="ko-KR" altLang="en-US" sz="1100" dirty="0"/>
              <a:t>거대 식품 기업부터 플랫폼</a:t>
            </a:r>
            <a:r>
              <a:rPr lang="en-US" altLang="ko-KR" sz="1100" dirty="0"/>
              <a:t>·</a:t>
            </a:r>
            <a:r>
              <a:rPr lang="ko-KR" altLang="en-US" sz="1100" dirty="0"/>
              <a:t>스타트업</a:t>
            </a:r>
            <a:r>
              <a:rPr lang="en-US" altLang="ko-KR" sz="1100" dirty="0"/>
              <a:t>·</a:t>
            </a:r>
            <a:r>
              <a:rPr lang="ko-KR" altLang="en-US" sz="1100" dirty="0"/>
              <a:t>외식 업체까지 ‘</a:t>
            </a:r>
            <a:r>
              <a:rPr lang="en-US" altLang="ko-KR" sz="1100" dirty="0"/>
              <a:t>HMR </a:t>
            </a:r>
            <a:r>
              <a:rPr lang="ko-KR" altLang="en-US" sz="1100" dirty="0"/>
              <a:t>춘추 전국 시대</a:t>
            </a:r>
            <a:r>
              <a:rPr lang="en-US" altLang="ko-KR" sz="1100" dirty="0"/>
              <a:t>’ </a:t>
            </a:r>
            <a:r>
              <a:rPr lang="en-US" altLang="ko-KR" sz="1100" dirty="0" err="1"/>
              <a:t>ECONOMYChosun</a:t>
            </a:r>
            <a:r>
              <a:rPr lang="en-US" altLang="ko-KR" sz="1100" dirty="0"/>
              <a:t> http://economychosun.com/client/news/view.php?boardName=C00&amp;t_num=13611941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5. 2022 </a:t>
            </a:r>
            <a:r>
              <a:rPr lang="ko-KR" altLang="en-US" sz="1100" dirty="0" err="1"/>
              <a:t>서울국제간편식</a:t>
            </a:r>
            <a:r>
              <a:rPr lang="ko-KR" altLang="en-US" sz="1100" dirty="0"/>
              <a:t> </a:t>
            </a:r>
            <a:r>
              <a:rPr lang="en-US" altLang="ko-KR" sz="1100" dirty="0"/>
              <a:t>HMR</a:t>
            </a:r>
            <a:r>
              <a:rPr lang="ko-KR" altLang="en-US" sz="1100" dirty="0"/>
              <a:t>전시회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http://www.sihmrshow.com/kor/about/hmr.asp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6. CJ</a:t>
            </a:r>
            <a:r>
              <a:rPr lang="ko-KR" altLang="en-US" sz="1100" dirty="0"/>
              <a:t>제일제당 “</a:t>
            </a:r>
            <a:r>
              <a:rPr lang="en-US" altLang="ko-KR" sz="1100" dirty="0"/>
              <a:t>HMR, </a:t>
            </a:r>
            <a:r>
              <a:rPr lang="ko-KR" altLang="en-US" sz="1100" dirty="0"/>
              <a:t>코로나</a:t>
            </a:r>
            <a:r>
              <a:rPr lang="en-US" altLang="ko-KR" sz="1100" dirty="0"/>
              <a:t>19 </a:t>
            </a:r>
            <a:r>
              <a:rPr lang="ko-KR" altLang="en-US" sz="1100" dirty="0"/>
              <a:t>영향으로 성장에 날개”</a:t>
            </a:r>
            <a:r>
              <a:rPr lang="en-US" altLang="ko-KR" sz="1100" dirty="0"/>
              <a:t>, FORTUNEKOREA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http://www.fortunekorea.co.kr/news/articleView.html?idxno=12480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7. </a:t>
            </a:r>
            <a:r>
              <a:rPr lang="ko-KR" altLang="en-US" sz="1100" dirty="0"/>
              <a:t>차별화된 </a:t>
            </a:r>
            <a:r>
              <a:rPr lang="en-US" altLang="ko-KR" sz="1100" dirty="0"/>
              <a:t>K</a:t>
            </a:r>
            <a:r>
              <a:rPr lang="ko-KR" altLang="en-US" sz="1100" dirty="0" err="1"/>
              <a:t>푸드로</a:t>
            </a:r>
            <a:r>
              <a:rPr lang="ko-KR" altLang="en-US" sz="1100" dirty="0"/>
              <a:t> 글로벌 시장 겨냥</a:t>
            </a:r>
            <a:r>
              <a:rPr lang="en-US" altLang="ko-KR" sz="1100" dirty="0"/>
              <a:t>, </a:t>
            </a:r>
            <a:r>
              <a:rPr lang="ko-KR" altLang="en-US" sz="1100" dirty="0"/>
              <a:t>동아일보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https://www.donga.com/news/Economy/article/all/20220226/112051335/1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8. </a:t>
            </a:r>
            <a:r>
              <a:rPr lang="ko-KR" altLang="en-US" sz="1100" dirty="0" err="1"/>
              <a:t>가정간편식이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식문화</a:t>
            </a:r>
            <a:r>
              <a:rPr lang="ko-KR" altLang="en-US" sz="1100" dirty="0"/>
              <a:t> 바꾼다</a:t>
            </a:r>
            <a:r>
              <a:rPr lang="en-US" altLang="ko-KR" sz="1100" dirty="0"/>
              <a:t>…5060 </a:t>
            </a:r>
            <a:r>
              <a:rPr lang="ko-KR" altLang="en-US" sz="1100" dirty="0"/>
              <a:t>소비자 구매 비중도 급증</a:t>
            </a:r>
            <a:r>
              <a:rPr lang="en-US" altLang="ko-KR" sz="1100" dirty="0"/>
              <a:t>, </a:t>
            </a:r>
            <a:r>
              <a:rPr lang="ko-KR" altLang="en-US" sz="1100" dirty="0"/>
              <a:t>부산일보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https://mobile.busan.com/view/busan/view.php?code=2022090614312029962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9. HMR </a:t>
            </a:r>
            <a:r>
              <a:rPr lang="ko-KR" altLang="en-US" sz="1100" dirty="0"/>
              <a:t>수요 증가</a:t>
            </a:r>
            <a:r>
              <a:rPr lang="en-US" altLang="ko-KR" sz="1100" dirty="0"/>
              <a:t>…</a:t>
            </a:r>
            <a:r>
              <a:rPr lang="ko-KR" altLang="en-US" sz="1100" dirty="0"/>
              <a:t>식품업체</a:t>
            </a:r>
            <a:r>
              <a:rPr lang="en-US" altLang="ko-KR" sz="1100" dirty="0"/>
              <a:t>, </a:t>
            </a:r>
            <a:r>
              <a:rPr lang="ko-KR" altLang="en-US" sz="1100" dirty="0"/>
              <a:t>라인업 확대 속도</a:t>
            </a:r>
            <a:r>
              <a:rPr lang="en-US" altLang="ko-KR" sz="1100" dirty="0"/>
              <a:t>, </a:t>
            </a:r>
            <a:r>
              <a:rPr lang="ko-KR" altLang="en-US" sz="1100" dirty="0"/>
              <a:t>신아일보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http://www.shinailbo.co.kr/news/articleView.html?idxno=1473065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10. 4</a:t>
            </a:r>
            <a:r>
              <a:rPr lang="ko-KR" altLang="en-US" sz="1100" dirty="0"/>
              <a:t>조 </a:t>
            </a:r>
            <a:r>
              <a:rPr lang="en-US" altLang="ko-KR" sz="1100" dirty="0"/>
              <a:t>HMR </a:t>
            </a:r>
            <a:r>
              <a:rPr lang="ko-KR" altLang="en-US" sz="1100" dirty="0"/>
              <a:t>시장 노린 식품업계</a:t>
            </a:r>
            <a:r>
              <a:rPr lang="en-US" altLang="ko-KR" sz="1100" dirty="0"/>
              <a:t>, </a:t>
            </a:r>
            <a:r>
              <a:rPr lang="ko-KR" altLang="en-US" sz="1100" dirty="0"/>
              <a:t>앞다퉈 생산시설 구축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머니투데이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https://news.mt.co.kr/mtview.php?no=2018101615060350121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11. </a:t>
            </a:r>
            <a:r>
              <a:rPr lang="ko-KR" altLang="en-US" sz="1100" dirty="0" err="1"/>
              <a:t>롯데푸드</a:t>
            </a:r>
            <a:r>
              <a:rPr lang="en-US" altLang="ko-KR" sz="1100" dirty="0"/>
              <a:t>, HMR </a:t>
            </a:r>
            <a:r>
              <a:rPr lang="ko-KR" altLang="en-US" sz="1100" dirty="0"/>
              <a:t>라인업 확대</a:t>
            </a:r>
            <a:r>
              <a:rPr lang="en-US" altLang="ko-KR" sz="1100" dirty="0"/>
              <a:t>…’</a:t>
            </a:r>
            <a:r>
              <a:rPr lang="ko-KR" altLang="en-US" sz="1100" dirty="0" err="1"/>
              <a:t>쉐푸드</a:t>
            </a:r>
            <a:r>
              <a:rPr lang="ko-KR" altLang="en-US" sz="1100" dirty="0"/>
              <a:t> 등심 </a:t>
            </a:r>
            <a:r>
              <a:rPr lang="ko-KR" altLang="en-US" sz="1100" dirty="0" err="1"/>
              <a:t>통돈까스</a:t>
            </a:r>
            <a:r>
              <a:rPr lang="en-US" altLang="ko-KR" sz="1100" dirty="0"/>
              <a:t>’ </a:t>
            </a:r>
            <a:r>
              <a:rPr lang="ko-KR" altLang="en-US" sz="1100" dirty="0"/>
              <a:t>출시</a:t>
            </a:r>
            <a:r>
              <a:rPr lang="en-US" altLang="ko-KR" sz="1100" dirty="0"/>
              <a:t>, </a:t>
            </a:r>
            <a:r>
              <a:rPr lang="ko-KR" altLang="en-US" sz="1100" dirty="0"/>
              <a:t>전자신문</a:t>
            </a:r>
            <a:r>
              <a:rPr lang="en-US" altLang="ko-KR" sz="1100" dirty="0" err="1"/>
              <a:t>Etnews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https://www.etnews.com/20210823000002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12. "</a:t>
            </a:r>
            <a:r>
              <a:rPr lang="ko-KR" altLang="en-US" sz="1100" dirty="0"/>
              <a:t>국</a:t>
            </a:r>
            <a:r>
              <a:rPr lang="en-US" altLang="ko-KR" sz="1100" dirty="0"/>
              <a:t>·</a:t>
            </a:r>
            <a:r>
              <a:rPr lang="ko-KR" altLang="en-US" sz="1100" dirty="0"/>
              <a:t>탕</a:t>
            </a:r>
            <a:r>
              <a:rPr lang="en-US" altLang="ko-KR" sz="1100" dirty="0"/>
              <a:t>·</a:t>
            </a:r>
            <a:r>
              <a:rPr lang="ko-KR" altLang="en-US" sz="1100" dirty="0"/>
              <a:t>찌개 시장 커진다</a:t>
            </a:r>
            <a:r>
              <a:rPr lang="en-US" altLang="ko-KR" sz="1100" dirty="0"/>
              <a:t>"…</a:t>
            </a:r>
            <a:r>
              <a:rPr lang="ko-KR" altLang="en-US" sz="1100" dirty="0"/>
              <a:t>풀무원 참여로 </a:t>
            </a:r>
            <a:r>
              <a:rPr lang="en-US" altLang="ko-KR" sz="1100" dirty="0"/>
              <a:t>3</a:t>
            </a:r>
            <a:r>
              <a:rPr lang="ko-KR" altLang="en-US" sz="1100" dirty="0"/>
              <a:t>파전 될까 </a:t>
            </a:r>
            <a:r>
              <a:rPr lang="en-US" altLang="ko-KR" sz="1100" dirty="0"/>
              <a:t>'</a:t>
            </a:r>
            <a:r>
              <a:rPr lang="ko-KR" altLang="en-US" sz="1100" dirty="0"/>
              <a:t>주목</a:t>
            </a:r>
            <a:r>
              <a:rPr lang="en-US" altLang="ko-KR" sz="1100" dirty="0"/>
              <a:t>', NEWSIS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https://mobile.newsis.com/view.html?ar_id=NISX20211117_0001653771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13.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경쟁 과열되는 식품</a:t>
            </a:r>
            <a:r>
              <a:rPr lang="en-US" altLang="ko-KR" sz="1100" dirty="0"/>
              <a:t>·</a:t>
            </a:r>
            <a:r>
              <a:rPr lang="ko-KR" altLang="en-US" sz="1100" dirty="0"/>
              <a:t>유통업계</a:t>
            </a:r>
            <a:r>
              <a:rPr lang="en-US" altLang="ko-KR" sz="1100" dirty="0"/>
              <a:t>, Invest </a:t>
            </a:r>
            <a:r>
              <a:rPr lang="en-US" altLang="ko-KR" sz="1100" dirty="0" err="1"/>
              <a:t>chosun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http://www.investchosun.com/site/data/html_dir/2018/12/18/2018121886002.html</a:t>
            </a:r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43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문헌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6EFF-789C-7D1A-EFF1-C912C50FEFE6}"/>
              </a:ext>
            </a:extLst>
          </p:cNvPr>
          <p:cNvSpPr txBox="1"/>
          <p:nvPr/>
        </p:nvSpPr>
        <p:spPr>
          <a:xfrm>
            <a:off x="495607" y="1161343"/>
            <a:ext cx="1061950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100" dirty="0"/>
              <a:t>14. CJ</a:t>
            </a:r>
            <a:r>
              <a:rPr lang="ko-KR" altLang="en-US" sz="1100" dirty="0"/>
              <a:t>제일제당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유한킴벌리와</a:t>
            </a:r>
            <a:r>
              <a:rPr lang="ko-KR" altLang="en-US" sz="1100" dirty="0"/>
              <a:t> 친환경 소재 활용 제품 확대 </a:t>
            </a:r>
            <a:r>
              <a:rPr lang="en-US" altLang="ko-KR" sz="1100" dirty="0"/>
              <a:t>MOU, </a:t>
            </a:r>
            <a:r>
              <a:rPr lang="ko-KR" altLang="en-US" sz="1100" dirty="0"/>
              <a:t>식품저널</a:t>
            </a:r>
            <a:r>
              <a:rPr lang="en-US" altLang="ko-KR" sz="1100" dirty="0" err="1"/>
              <a:t>foodnews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http://www.foodnews.co.kr/news/articleView.html?idxno=99017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15. </a:t>
            </a:r>
            <a:r>
              <a:rPr lang="ko-KR" altLang="en-US" sz="1100" dirty="0"/>
              <a:t>굳건한 </a:t>
            </a:r>
            <a:r>
              <a:rPr lang="en-US" altLang="ko-KR" sz="1100" dirty="0"/>
              <a:t>CJ</a:t>
            </a:r>
            <a:r>
              <a:rPr lang="ko-KR" altLang="en-US" sz="1100" dirty="0"/>
              <a:t>제일제당</a:t>
            </a:r>
            <a:r>
              <a:rPr lang="en-US" altLang="ko-KR" sz="1100" dirty="0"/>
              <a:t>, </a:t>
            </a:r>
            <a:r>
              <a:rPr lang="ko-KR" altLang="en-US" sz="1100" dirty="0"/>
              <a:t>즉석조리식품 점유율 </a:t>
            </a:r>
            <a:r>
              <a:rPr lang="en-US" altLang="ko-KR" sz="1100" dirty="0"/>
              <a:t>49%...</a:t>
            </a:r>
            <a:r>
              <a:rPr lang="ko-KR" altLang="en-US" sz="1100" dirty="0"/>
              <a:t>동원 약진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머니투데이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https://news.mt.co.kr/mtview.php?no=2022011914375378003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16. "</a:t>
            </a:r>
            <a:r>
              <a:rPr lang="ko-KR" altLang="en-US" sz="1100" dirty="0"/>
              <a:t>샘플만 </a:t>
            </a:r>
            <a:r>
              <a:rPr lang="ko-KR" altLang="en-US" sz="1100" dirty="0" err="1"/>
              <a:t>수만마리</a:t>
            </a:r>
            <a:r>
              <a:rPr lang="en-US" altLang="ko-KR" sz="1100" dirty="0"/>
              <a:t>"…</a:t>
            </a:r>
            <a:r>
              <a:rPr lang="ko-KR" altLang="en-US" sz="1100" dirty="0"/>
              <a:t>비린내 없앤 생선구이</a:t>
            </a:r>
            <a:r>
              <a:rPr lang="en-US" altLang="ko-KR" sz="1100" dirty="0"/>
              <a:t>, </a:t>
            </a:r>
            <a:r>
              <a:rPr lang="ko-KR" altLang="en-US" sz="1100" dirty="0"/>
              <a:t>이것 때문에 가능했다</a:t>
            </a:r>
            <a:r>
              <a:rPr lang="en-US" altLang="ko-KR" sz="1100" dirty="0"/>
              <a:t>?[</a:t>
            </a:r>
            <a:r>
              <a:rPr lang="ko-KR" altLang="en-US" sz="1100" dirty="0" err="1"/>
              <a:t>언박싱</a:t>
            </a:r>
            <a:r>
              <a:rPr lang="en-US" altLang="ko-KR" sz="1100" dirty="0"/>
              <a:t>], </a:t>
            </a:r>
            <a:r>
              <a:rPr lang="en-US" altLang="ko-KR" sz="1100" dirty="0" err="1"/>
              <a:t>nate</a:t>
            </a:r>
            <a:r>
              <a:rPr lang="ko-KR" altLang="en-US" sz="1100" dirty="0"/>
              <a:t>뉴스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https://news.nate.com/view/20210915n07692?mid=n0305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17. </a:t>
            </a:r>
            <a:r>
              <a:rPr lang="ko-KR" altLang="en-US" sz="1100" dirty="0"/>
              <a:t>친환경 소비시대</a:t>
            </a:r>
            <a:r>
              <a:rPr lang="en-US" altLang="ko-KR" sz="1100" dirty="0"/>
              <a:t>, </a:t>
            </a:r>
            <a:r>
              <a:rPr lang="ko-KR" altLang="en-US" sz="1100" dirty="0"/>
              <a:t>부상하는 </a:t>
            </a:r>
            <a:r>
              <a:rPr lang="ko-KR" altLang="en-US" sz="1100" dirty="0" err="1"/>
              <a:t>그린슈머를</a:t>
            </a:r>
            <a:r>
              <a:rPr lang="ko-KR" altLang="en-US" sz="1100" dirty="0"/>
              <a:t> 공략하라</a:t>
            </a:r>
            <a:r>
              <a:rPr lang="en-US" altLang="ko-KR" sz="1100" dirty="0"/>
              <a:t>!: </a:t>
            </a:r>
            <a:r>
              <a:rPr lang="ko-KR" altLang="en-US" sz="1100" dirty="0" err="1"/>
              <a:t>팬데믹으로</a:t>
            </a:r>
            <a:r>
              <a:rPr lang="ko-KR" altLang="en-US" sz="1100" dirty="0"/>
              <a:t> 강화된 친환경 </a:t>
            </a:r>
            <a:r>
              <a:rPr lang="ko-KR" altLang="en-US" sz="1100" dirty="0" err="1"/>
              <a:t>소비트렌드</a:t>
            </a:r>
            <a:r>
              <a:rPr lang="ko-KR" altLang="en-US" sz="1100" dirty="0"/>
              <a:t> 대응전략</a:t>
            </a:r>
            <a:r>
              <a:rPr lang="en-US" altLang="ko-KR" sz="1100" dirty="0"/>
              <a:t>, </a:t>
            </a:r>
            <a:r>
              <a:rPr lang="ko-KR" altLang="en-US" sz="1100" dirty="0"/>
              <a:t>한국무역협회</a:t>
            </a:r>
            <a:r>
              <a:rPr lang="en-US" altLang="ko-KR" sz="1100" dirty="0"/>
              <a:t> https://www.kita.net/cmmrcInfo/internationalTradeStudies/researchReport/focusBriefDetail.do?pageIndex=1&amp;no=2285&amp;classification=5&amp;searchReqType=detail&amp;pcRadio=&amp;searchClassification=&amp;searchStartDate=&amp;searchEndDate=&amp;searchCondition=TITLE&amp;searchKeyword=&amp;continent_nm=&amp;continent_cd=&amp;country_nm=&amp;country_cd=&amp;sector_nm=&amp;sector_cd=&amp;itemCd_nm=&amp;itemCd_cd=&amp;searchOpenYn=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18. OMRON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https://www.ia.omron.co.kr/products/product_detail.asp?list_code2=102019&amp;prodPk=2114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19. https://thenounproject.com/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20. 2021 </a:t>
            </a:r>
            <a:r>
              <a:rPr lang="ko-KR" altLang="en-US" sz="1100" dirty="0"/>
              <a:t>가공식품 세분시장 현황</a:t>
            </a:r>
            <a:r>
              <a:rPr lang="en-US" altLang="ko-KR" sz="1100" dirty="0"/>
              <a:t>-</a:t>
            </a:r>
            <a:r>
              <a:rPr lang="ko-KR" altLang="en-US" sz="1100" dirty="0"/>
              <a:t>즉석조리식품</a:t>
            </a:r>
            <a:r>
              <a:rPr lang="en-US" altLang="ko-KR" sz="1100" dirty="0"/>
              <a:t>, FIS</a:t>
            </a:r>
            <a:r>
              <a:rPr lang="ko-KR" altLang="en-US" sz="1100" dirty="0"/>
              <a:t>식품산업통계정보</a:t>
            </a:r>
            <a:r>
              <a:rPr lang="en-US" altLang="ko-KR" sz="1100" dirty="0"/>
              <a:t>, https://www.atfis.or.kr/home/board/FB0027.do?act=read&amp;bpoId=4136&amp;bcaId=0&amp;pageIndex=1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21. CJ</a:t>
            </a:r>
            <a:r>
              <a:rPr lang="ko-KR" altLang="en-US" sz="1100" dirty="0"/>
              <a:t>제일제당 “친환경 트렌드에 식물성 브랜드 </a:t>
            </a:r>
            <a:r>
              <a:rPr lang="ko-KR" altLang="en-US" sz="1100" dirty="0" err="1"/>
              <a:t>월매출</a:t>
            </a:r>
            <a:r>
              <a:rPr lang="ko-KR" altLang="en-US" sz="1100" dirty="0"/>
              <a:t> </a:t>
            </a:r>
            <a:r>
              <a:rPr lang="en-US" altLang="ko-KR" sz="1100" dirty="0"/>
              <a:t>20%</a:t>
            </a:r>
            <a:r>
              <a:rPr lang="ko-KR" altLang="en-US" sz="1100" dirty="0"/>
              <a:t>씩 성장”</a:t>
            </a:r>
            <a:r>
              <a:rPr lang="en-US" altLang="ko-KR" sz="1100" dirty="0"/>
              <a:t>, </a:t>
            </a:r>
            <a:r>
              <a:rPr lang="ko-KR" altLang="en-US" sz="1100" dirty="0"/>
              <a:t>연합뉴스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https://www.yna.co.kr/view/AKR20221128021800003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22. </a:t>
            </a:r>
            <a:r>
              <a:rPr lang="ko-KR" altLang="en-US" sz="1100" dirty="0"/>
              <a:t>코로나로 급성장한 </a:t>
            </a:r>
            <a:r>
              <a:rPr lang="en-US" altLang="ko-KR" sz="1100" dirty="0"/>
              <a:t>HMR</a:t>
            </a:r>
            <a:r>
              <a:rPr lang="ko-KR" altLang="en-US" sz="1100" dirty="0"/>
              <a:t>시장</a:t>
            </a:r>
            <a:r>
              <a:rPr lang="en-US" altLang="ko-KR" sz="1100" dirty="0"/>
              <a:t>…CJ</a:t>
            </a:r>
            <a:r>
              <a:rPr lang="ko-KR" altLang="en-US" sz="1100" dirty="0"/>
              <a:t>제일제당 선두질주 속 </a:t>
            </a:r>
            <a:r>
              <a:rPr lang="en-US" altLang="ko-KR" sz="1100" dirty="0"/>
              <a:t>2</a:t>
            </a:r>
            <a:r>
              <a:rPr lang="ko-KR" altLang="en-US" sz="1100" dirty="0"/>
              <a:t>위권 다툼 치열</a:t>
            </a:r>
            <a:r>
              <a:rPr lang="en-US" altLang="ko-KR" sz="1100" dirty="0"/>
              <a:t>, CEOSCORE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https://m.ceoscoredaily.com/page/view/2021020115480961790</a:t>
            </a:r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23. HMR </a:t>
            </a:r>
            <a:r>
              <a:rPr lang="ko-KR" altLang="en-US" sz="1100" dirty="0"/>
              <a:t>상품의 선택속성이 </a:t>
            </a:r>
            <a:r>
              <a:rPr lang="en-US" altLang="ko-KR" sz="1100" dirty="0"/>
              <a:t>1</a:t>
            </a:r>
            <a:r>
              <a:rPr lang="ko-KR" altLang="en-US" sz="1100" dirty="0"/>
              <a:t>인 가구의 소비자 구매의도에 미치는 영향</a:t>
            </a:r>
            <a:r>
              <a:rPr lang="en-US" altLang="ko-KR" sz="1100" dirty="0"/>
              <a:t>, </a:t>
            </a:r>
            <a:r>
              <a:rPr lang="ko-KR" altLang="en-US" sz="1100" dirty="0"/>
              <a:t>한국조리학회</a:t>
            </a:r>
            <a:r>
              <a:rPr lang="en-US" altLang="ko-KR" sz="1100" dirty="0"/>
              <a:t>, </a:t>
            </a:r>
            <a:r>
              <a:rPr lang="ko-KR" altLang="en-US" sz="1100" dirty="0"/>
              <a:t>김희연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24.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시장의 현황과 해결방안 연구</a:t>
            </a:r>
            <a:r>
              <a:rPr lang="en-US" altLang="ko-KR" sz="1100" dirty="0"/>
              <a:t>, </a:t>
            </a:r>
            <a:r>
              <a:rPr lang="ko-KR" altLang="en-US" sz="1100" dirty="0"/>
              <a:t>외식경영연구</a:t>
            </a:r>
            <a:r>
              <a:rPr lang="en-US" altLang="ko-KR" sz="1100" dirty="0"/>
              <a:t>,2021, </a:t>
            </a:r>
            <a:r>
              <a:rPr lang="ko-KR" altLang="en-US" sz="1100" dirty="0"/>
              <a:t>이윤정</a:t>
            </a:r>
            <a:r>
              <a:rPr lang="en-US" altLang="ko-KR" sz="1100" dirty="0"/>
              <a:t>, </a:t>
            </a:r>
            <a:r>
              <a:rPr lang="ko-KR" altLang="en-US" sz="1100" dirty="0"/>
              <a:t>김윤경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윤예리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ko-KR" altLang="en-US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25.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시장 확대</a:t>
            </a:r>
            <a:r>
              <a:rPr lang="en-US" altLang="ko-KR" sz="1100" dirty="0"/>
              <a:t>, </a:t>
            </a:r>
            <a:r>
              <a:rPr lang="ko-KR" altLang="en-US" sz="1100" dirty="0"/>
              <a:t>수산식품산업 도약의 기회로 삼아야</a:t>
            </a:r>
            <a:r>
              <a:rPr lang="en-US" altLang="ko-KR" sz="1100" dirty="0"/>
              <a:t>, </a:t>
            </a:r>
            <a:r>
              <a:rPr lang="ko-KR" altLang="en-US" sz="1100" dirty="0"/>
              <a:t>한국해양수산개발원</a:t>
            </a:r>
            <a:r>
              <a:rPr lang="en-US" altLang="ko-KR" sz="1100" dirty="0"/>
              <a:t>, 2022, </a:t>
            </a:r>
            <a:r>
              <a:rPr lang="ko-KR" altLang="en-US" sz="1100" dirty="0" err="1"/>
              <a:t>박찬엽</a:t>
            </a:r>
            <a:r>
              <a:rPr lang="en-US" altLang="ko-KR" sz="1100" dirty="0"/>
              <a:t>, </a:t>
            </a:r>
            <a:r>
              <a:rPr lang="ko-KR" altLang="en-US" sz="1100" dirty="0"/>
              <a:t>조현주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26. 2022 </a:t>
            </a:r>
            <a:r>
              <a:rPr lang="ko-KR" altLang="en-US" sz="1100" dirty="0" err="1"/>
              <a:t>식품외식산업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대 이슈</a:t>
            </a:r>
            <a:r>
              <a:rPr lang="en-US" altLang="ko-KR" sz="1100" dirty="0"/>
              <a:t>, </a:t>
            </a:r>
            <a:r>
              <a:rPr lang="ko-KR" altLang="en-US" sz="1100" dirty="0"/>
              <a:t>한국농촌경제연구원</a:t>
            </a:r>
            <a:r>
              <a:rPr lang="en-US" altLang="ko-KR" sz="1100" dirty="0"/>
              <a:t>, </a:t>
            </a:r>
          </a:p>
          <a:p>
            <a:pPr>
              <a:lnSpc>
                <a:spcPts val="1500"/>
              </a:lnSpc>
            </a:pPr>
            <a:endParaRPr lang="ko-KR" altLang="en-US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27. </a:t>
            </a:r>
            <a:r>
              <a:rPr lang="ko-KR" altLang="en-US" sz="1100" dirty="0"/>
              <a:t>우리 수출기업의 친환경 </a:t>
            </a:r>
            <a:r>
              <a:rPr lang="ko-KR" altLang="en-US" sz="1100" dirty="0" err="1"/>
              <a:t>소비트렌드</a:t>
            </a:r>
            <a:r>
              <a:rPr lang="ko-KR" altLang="en-US" sz="1100" dirty="0"/>
              <a:t> 대응현황과 시사점</a:t>
            </a:r>
            <a:r>
              <a:rPr lang="en-US" altLang="ko-KR" sz="1100" dirty="0"/>
              <a:t>, </a:t>
            </a:r>
            <a:r>
              <a:rPr lang="ko-KR" altLang="en-US" sz="1100" dirty="0"/>
              <a:t>한국무역협회 신사업연구실</a:t>
            </a:r>
            <a:r>
              <a:rPr lang="en-US" altLang="ko-KR" sz="1100" dirty="0"/>
              <a:t>, 2022, </a:t>
            </a:r>
            <a:r>
              <a:rPr lang="ko-KR" altLang="en-US" sz="1100" dirty="0"/>
              <a:t>임지훈</a:t>
            </a:r>
            <a:endParaRPr lang="en-US" altLang="ko-KR" sz="1100" dirty="0"/>
          </a:p>
          <a:p>
            <a:pPr marL="342900" indent="-342900">
              <a:lnSpc>
                <a:spcPts val="1500"/>
              </a:lnSpc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8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183586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팀 구성 및 역할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403AA7-15C4-44D6-9115-BC2007BD65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7760" y="1329512"/>
          <a:ext cx="10290947" cy="5166629"/>
        </p:xfrm>
        <a:graphic>
          <a:graphicData uri="http://schemas.openxmlformats.org/drawingml/2006/table">
            <a:tbl>
              <a:tblPr/>
              <a:tblGrid>
                <a:gridCol w="3305540">
                  <a:extLst>
                    <a:ext uri="{9D8B030D-6E8A-4147-A177-3AD203B41FA5}">
                      <a16:colId xmlns:a16="http://schemas.microsoft.com/office/drawing/2014/main" val="1137909244"/>
                    </a:ext>
                  </a:extLst>
                </a:gridCol>
                <a:gridCol w="3305540">
                  <a:extLst>
                    <a:ext uri="{9D8B030D-6E8A-4147-A177-3AD203B41FA5}">
                      <a16:colId xmlns:a16="http://schemas.microsoft.com/office/drawing/2014/main" val="2402147532"/>
                    </a:ext>
                  </a:extLst>
                </a:gridCol>
                <a:gridCol w="3679867">
                  <a:extLst>
                    <a:ext uri="{9D8B030D-6E8A-4147-A177-3AD203B41FA5}">
                      <a16:colId xmlns:a16="http://schemas.microsoft.com/office/drawing/2014/main" val="3436112062"/>
                    </a:ext>
                  </a:extLst>
                </a:gridCol>
              </a:tblGrid>
              <a:tr h="611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훈련생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역할</a:t>
                      </a:r>
                      <a:endParaRPr lang="ko-KR" altLang="en-US" sz="2400" b="1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담당업무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20999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차정운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팀장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PPT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제작 및 발표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91276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경지혜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기획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 분배 및 데이터 분석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851894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문창일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모델 제작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44717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박문수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37727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양민영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83162"/>
                  </a:ext>
                </a:extLst>
              </a:tr>
              <a:tr h="7592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effectLst/>
                        </a:rPr>
                        <a:t>김민솔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팀원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36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4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수행 절차</a:t>
            </a:r>
          </a:p>
        </p:txBody>
      </p:sp>
    </p:spTree>
    <p:extLst>
      <p:ext uri="{BB962C8B-B14F-4D97-AF65-F5344CB8AC3E}">
        <p14:creationId xmlns:p14="http://schemas.microsoft.com/office/powerpoint/2010/main" val="368344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83FBC7-FB93-D8DD-A48C-513FB1A9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36" y="1204392"/>
            <a:ext cx="5413441" cy="549608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수행절차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1D1056-40D9-4F83-B403-965342065E57}"/>
              </a:ext>
            </a:extLst>
          </p:cNvPr>
          <p:cNvSpPr/>
          <p:nvPr/>
        </p:nvSpPr>
        <p:spPr>
          <a:xfrm>
            <a:off x="7195930" y="2923318"/>
            <a:ext cx="4362733" cy="2348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총 준비 기간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11.29 ~ 12.05 (6</a:t>
            </a: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일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데이터 내용 분석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11.29 ~ 12.02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모델 제작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12.01 ~ 12.04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발표 자료 준비 </a:t>
            </a:r>
            <a:r>
              <a:rPr lang="en-US" altLang="ko-KR" sz="2000" dirty="0">
                <a:solidFill>
                  <a:srgbClr val="595959"/>
                </a:solidFill>
                <a:latin typeface="배달의민족 한나체 Pro"/>
                <a:ea typeface="나눔스퀘어라운드 Bold" panose="020B0600000101010101" pitchFamily="50" charset="-127"/>
              </a:rPr>
              <a:t>: 12.02 ~ 12.05</a:t>
            </a:r>
            <a:endParaRPr lang="ko-KR" altLang="en-US" sz="2000" dirty="0">
              <a:latin typeface="배달의민족 한나체 Pro"/>
              <a:ea typeface="나눔스퀘어라운드 Bold" panose="020B0600000101010101" pitchFamily="50" charset="-127"/>
            </a:endParaRPr>
          </a:p>
        </p:txBody>
      </p:sp>
      <p:pic>
        <p:nvPicPr>
          <p:cNvPr id="7" name="Picture 3" descr="https://lh5.googleusercontent.com/JpH9IxbWTH7-asBLVmGkUefld47y79XI3tqGngVrHiF-N5BABm0615lfGMQMBGpP4BIyIsbjPgi7TIvLRI7tQ9HhcbrA_PJLiy2ExPjCmTuWcgNFVzKO0lTess1CZjSsfBrQZZ06SqpWnDTmQSZR2JPdZsbAKd0nz_OxA8OL0QlI7dofcbnPt5YW2lfcBu_L">
            <a:extLst>
              <a:ext uri="{FF2B5EF4-FFF2-40B4-BE49-F238E27FC236}">
                <a16:creationId xmlns:a16="http://schemas.microsoft.com/office/drawing/2014/main" id="{62E43018-20B6-2477-BD52-324552F7D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6" y="4336668"/>
            <a:ext cx="1325217" cy="3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C2CA5-98BE-3548-44C8-DEC718834B12}"/>
              </a:ext>
            </a:extLst>
          </p:cNvPr>
          <p:cNvSpPr txBox="1"/>
          <p:nvPr/>
        </p:nvSpPr>
        <p:spPr>
          <a:xfrm>
            <a:off x="3597078" y="390100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477AC5"/>
                </a:solidFill>
                <a:latin typeface="Arial Narrow" panose="020B0606020202030204" pitchFamily="34" charset="0"/>
              </a:rPr>
              <a:t>30</a:t>
            </a:r>
            <a:endParaRPr lang="ko-KR" altLang="en-US" sz="2000" b="1" dirty="0">
              <a:solidFill>
                <a:srgbClr val="477AC5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4A78B-57B4-48CB-B6A8-69B9E72E9446}"/>
              </a:ext>
            </a:extLst>
          </p:cNvPr>
          <p:cNvSpPr txBox="1"/>
          <p:nvPr/>
        </p:nvSpPr>
        <p:spPr>
          <a:xfrm>
            <a:off x="2931546" y="389730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477AC5"/>
                </a:solidFill>
                <a:latin typeface="Arial Narrow" panose="020B0606020202030204" pitchFamily="34" charset="0"/>
              </a:rPr>
              <a:t>29</a:t>
            </a:r>
            <a:endParaRPr lang="ko-KR" altLang="en-US" sz="2000" b="1" dirty="0">
              <a:solidFill>
                <a:srgbClr val="477AC5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5" name="Picture 3" descr="https://lh5.googleusercontent.com/JpH9IxbWTH7-asBLVmGkUefld47y79XI3tqGngVrHiF-N5BABm0615lfGMQMBGpP4BIyIsbjPgi7TIvLRI7tQ9HhcbrA_PJLiy2ExPjCmTuWcgNFVzKO0lTess1CZjSsfBrQZZ06SqpWnDTmQSZR2JPdZsbAKd0nz_OxA8OL0QlI7dofcbnPt5YW2lfcBu_L">
            <a:extLst>
              <a:ext uri="{FF2B5EF4-FFF2-40B4-BE49-F238E27FC236}">
                <a16:creationId xmlns:a16="http://schemas.microsoft.com/office/drawing/2014/main" id="{476F5266-8161-4BB6-8AE9-1A04276C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46" y="3897302"/>
            <a:ext cx="3024637" cy="39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27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116316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자체 평가 의견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13E97D-DF46-4C4B-89FF-F9008E5462E4}"/>
              </a:ext>
            </a:extLst>
          </p:cNvPr>
          <p:cNvSpPr/>
          <p:nvPr/>
        </p:nvSpPr>
        <p:spPr>
          <a:xfrm>
            <a:off x="577016" y="1298705"/>
            <a:ext cx="11037967" cy="4672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전처리와 접근 방향성을 잘 잡아 만들어진 모델링의 정확도가 높아 만족스러웠다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분석과 전처리가 시간이 오래 걸리고 중요하다는 것을 느꼈다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분석에 있어 주어진 데이터 자료 사이의 관계를 최우선으로 확인해야함을 느꼈다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모델링을 할 때 정확도를 높이기 위하여 모델의 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설정하는 것이 어려웠다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57188" indent="-357188" fontAlgn="base">
              <a:lnSpc>
                <a:spcPct val="180000"/>
              </a:lnSpc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과정에서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input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 범주가 작으면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정확도가 의심될 정도로 높게 나오는 것에 대한 의문이 남았다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추후 전처리에서는 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target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명확하게 잡은 후 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  <a:r>
              <a:rPr lang="ko-KR" altLang="en-US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범주를 늘리는 방법이 필요하다고 생각한다</a:t>
            </a:r>
            <a:r>
              <a:rPr lang="en-US" altLang="ko-KR" sz="2000" dirty="0">
                <a:solidFill>
                  <a:srgbClr val="5959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74873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3264" y="2447473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647802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6809107" y="2662006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세계적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HMR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 규모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39A4-7705-1633-F0CC-5440594E915E}"/>
              </a:ext>
            </a:extLst>
          </p:cNvPr>
          <p:cNvSpPr txBox="1"/>
          <p:nvPr/>
        </p:nvSpPr>
        <p:spPr>
          <a:xfrm>
            <a:off x="762667" y="2662006"/>
            <a:ext cx="364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우리나라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HMR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 규모 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14599A47-EC28-07C4-E807-66873A04EB38}"/>
              </a:ext>
            </a:extLst>
          </p:cNvPr>
          <p:cNvSpPr/>
          <p:nvPr/>
        </p:nvSpPr>
        <p:spPr>
          <a:xfrm>
            <a:off x="1845907" y="5777586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우리나라나 전 세계적으로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시장이 커지고 있다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280D746-68A8-9867-F19C-10DEB52FE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269720"/>
            <a:ext cx="3952381" cy="780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024EE3CE-CE4A-3E66-9377-0FB31174F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99" y="1269720"/>
            <a:ext cx="4028187" cy="824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8B34C41-56E7-0CC8-E5DC-92DEED96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3155806"/>
            <a:ext cx="5551041" cy="24868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77FCD0C-187B-7FAB-1443-0C8935CF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97" y="3232970"/>
            <a:ext cx="5275080" cy="23845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762667" y="2266277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확산으로 인한 변화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39A4-7705-1633-F0CC-5440594E915E}"/>
              </a:ext>
            </a:extLst>
          </p:cNvPr>
          <p:cNvSpPr txBox="1"/>
          <p:nvPr/>
        </p:nvSpPr>
        <p:spPr>
          <a:xfrm>
            <a:off x="5845680" y="2266277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가구 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B10B2-D7F8-D30D-7F80-F6147B9D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2791530"/>
            <a:ext cx="4704278" cy="2860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E5F9E35-897F-5AF9-4AC8-10B9051BC774}"/>
              </a:ext>
            </a:extLst>
          </p:cNvPr>
          <p:cNvSpPr/>
          <p:nvPr/>
        </p:nvSpPr>
        <p:spPr>
          <a:xfrm>
            <a:off x="4186890" y="3049203"/>
            <a:ext cx="1049189" cy="994368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724842" y="5777586"/>
            <a:ext cx="824167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코로나 확산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1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인가구의 증가로 인한 생활방식 변경에 따른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시장 증가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C2191193-559D-92F7-5A9E-AA2CBB4CA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359828"/>
            <a:ext cx="4071429" cy="7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FFAB933-3163-4892-0D8A-EA7C65118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43" y="1208037"/>
            <a:ext cx="4786758" cy="848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9217BD2-7D83-246B-DE52-227AEDF9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94" y="2875954"/>
            <a:ext cx="6001633" cy="2775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6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1026522" y="1371635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세대별 소비자 트렌드 변화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845907" y="5777586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커져가는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시장에서 변화하는 트렌드에 맞춰 성장하는 기업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674F18-A10D-1228-CD63-48F83B0B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5" y="1771745"/>
            <a:ext cx="4311882" cy="3057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CC771D-A6E9-FD73-8517-1BEAE1BD6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" y="3722743"/>
            <a:ext cx="5923771" cy="1429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077B8-3BF8-8A7D-7E3C-70E0C49FD144}"/>
              </a:ext>
            </a:extLst>
          </p:cNvPr>
          <p:cNvSpPr txBox="1"/>
          <p:nvPr/>
        </p:nvSpPr>
        <p:spPr>
          <a:xfrm>
            <a:off x="5343059" y="3517030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기업 선호도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8292C8E-9885-6060-1CA6-51EC76EEB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5" y="1371635"/>
            <a:ext cx="5215801" cy="767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CA389D-280D-6B44-6881-54F03501B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5" y="2074292"/>
            <a:ext cx="5767987" cy="645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2D6B93A-467D-2416-F19A-D9FF9388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25" y="2644933"/>
            <a:ext cx="5729287" cy="4143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CDCCE4E-694B-8D0D-1411-D83D01416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7"/>
          <a:stretch/>
        </p:blipFill>
        <p:spPr bwMode="auto">
          <a:xfrm>
            <a:off x="7066560" y="3248004"/>
            <a:ext cx="4311882" cy="23637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1027221" y="1201496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소비자의 수요증가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101525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845907" y="4558969"/>
            <a:ext cx="7999546" cy="2020639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077B8-3BF8-8A7D-7E3C-70E0C49FD144}"/>
              </a:ext>
            </a:extLst>
          </p:cNvPr>
          <p:cNvSpPr txBox="1"/>
          <p:nvPr/>
        </p:nvSpPr>
        <p:spPr>
          <a:xfrm>
            <a:off x="7125602" y="1201496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공급부족으로 인한 매출 하락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1B86C11-0FB9-7627-4DA9-5EE96476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2" y="2862641"/>
            <a:ext cx="3911238" cy="589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199F315-EE2F-9C3F-2438-7E53C0D21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1" y="3664367"/>
            <a:ext cx="3911937" cy="708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D5ED88-2BDF-A9AE-DCFB-E4143C7C0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0" y="1844287"/>
            <a:ext cx="3911238" cy="762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0079572-A2ED-1143-3468-ED530A98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02" y="1721358"/>
            <a:ext cx="4211088" cy="27178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A1CCCF-3D8D-872D-A7B5-1AF5572A81CD}"/>
              </a:ext>
            </a:extLst>
          </p:cNvPr>
          <p:cNvSpPr txBox="1"/>
          <p:nvPr/>
        </p:nvSpPr>
        <p:spPr>
          <a:xfrm>
            <a:off x="2363745" y="5129002"/>
            <a:ext cx="239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수요급증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12C30EF-FF8F-8667-2FF7-C5101340F824}"/>
              </a:ext>
            </a:extLst>
          </p:cNvPr>
          <p:cNvSpPr/>
          <p:nvPr/>
        </p:nvSpPr>
        <p:spPr>
          <a:xfrm>
            <a:off x="5251151" y="5221842"/>
            <a:ext cx="1189058" cy="6470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59CEB-E2F5-9C75-1771-0420B955EC11}"/>
              </a:ext>
            </a:extLst>
          </p:cNvPr>
          <p:cNvSpPr txBox="1"/>
          <p:nvPr/>
        </p:nvSpPr>
        <p:spPr>
          <a:xfrm>
            <a:off x="6377695" y="4651949"/>
            <a:ext cx="28534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공장의 과부화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불량품 증가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공급부족으로 인한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하락</a:t>
            </a:r>
          </a:p>
        </p:txBody>
      </p:sp>
    </p:spTree>
    <p:extLst>
      <p:ext uri="{BB962C8B-B14F-4D97-AF65-F5344CB8AC3E}">
        <p14:creationId xmlns:p14="http://schemas.microsoft.com/office/powerpoint/2010/main" val="22575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15" grpId="0"/>
      <p:bldP spid="36" grpId="0"/>
      <p:bldP spid="37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40A6C5-AE60-4BCD-CE31-565199AE5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" y="519147"/>
            <a:ext cx="1575880" cy="157588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E1D4AC-002E-9391-6DA6-54ABC9B147BF}"/>
              </a:ext>
            </a:extLst>
          </p:cNvPr>
          <p:cNvCxnSpPr>
            <a:cxnSpLocks/>
          </p:cNvCxnSpPr>
          <p:nvPr/>
        </p:nvCxnSpPr>
        <p:spPr>
          <a:xfrm>
            <a:off x="2402732" y="1307087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4D918ADE-5952-1DB9-7159-AE671DDBEDF2}"/>
              </a:ext>
            </a:extLst>
          </p:cNvPr>
          <p:cNvSpPr/>
          <p:nvPr/>
        </p:nvSpPr>
        <p:spPr>
          <a:xfrm>
            <a:off x="2402733" y="1678029"/>
            <a:ext cx="7966953" cy="623847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booking_data.csv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11AF5-29DC-B453-7C56-0B1F5BB3BBF7}"/>
              </a:ext>
            </a:extLst>
          </p:cNvPr>
          <p:cNvSpPr txBox="1"/>
          <p:nvPr/>
        </p:nvSpPr>
        <p:spPr>
          <a:xfrm>
            <a:off x="2402732" y="81221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데이터 설명 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E3E7B197-4198-989D-4B7A-E0AE3D880AD9}"/>
              </a:ext>
            </a:extLst>
          </p:cNvPr>
          <p:cNvSpPr/>
          <p:nvPr/>
        </p:nvSpPr>
        <p:spPr>
          <a:xfrm>
            <a:off x="2402732" y="2908578"/>
            <a:ext cx="7966953" cy="623847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Cooking_data_set.csv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57A44CBC-7F8D-2875-E5EA-00F9A47C13BB}"/>
              </a:ext>
            </a:extLst>
          </p:cNvPr>
          <p:cNvSpPr/>
          <p:nvPr/>
        </p:nvSpPr>
        <p:spPr>
          <a:xfrm>
            <a:off x="2402732" y="4139127"/>
            <a:ext cx="7966953" cy="623847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Error_Message.csv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E8DF7538-41B3-FF31-CE54-9E1F6DA39B4A}"/>
              </a:ext>
            </a:extLst>
          </p:cNvPr>
          <p:cNvSpPr/>
          <p:nvPr/>
        </p:nvSpPr>
        <p:spPr>
          <a:xfrm>
            <a:off x="2402732" y="5369676"/>
            <a:ext cx="7966953" cy="623847"/>
          </a:xfrm>
          <a:prstGeom prst="round2DiagRect">
            <a:avLst/>
          </a:prstGeom>
          <a:solidFill>
            <a:srgbClr val="00002F"/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Product_Name.csv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92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2D91BC-61CB-9D94-71CB-32E77B8E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74" y="1079769"/>
            <a:ext cx="9312343" cy="52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F0BDA3-172D-8591-3F20-2CD028A018C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C41B85-DD4A-5FD7-522E-62A2940D42E8}"/>
              </a:ext>
            </a:extLst>
          </p:cNvPr>
          <p:cNvSpPr txBox="1"/>
          <p:nvPr/>
        </p:nvSpPr>
        <p:spPr>
          <a:xfrm>
            <a:off x="1026522" y="527483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데이터 연관성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1991</Words>
  <Application>Microsoft Office PowerPoint</Application>
  <PresentationFormat>와이드스크린</PresentationFormat>
  <Paragraphs>354</Paragraphs>
  <Slides>38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DM Sans</vt:lpstr>
      <vt:lpstr>맑은 고딕</vt:lpstr>
      <vt:lpstr>나눔스퀘어라운드 Bold</vt:lpstr>
      <vt:lpstr>나눔스퀘어 Bold</vt:lpstr>
      <vt:lpstr>배달의민족 한나는 열한살</vt:lpstr>
      <vt:lpstr>나눔스퀘어라운드 ExtraBold</vt:lpstr>
      <vt:lpstr>Arial Narrow</vt:lpstr>
      <vt:lpstr>배달의민족 한나체 Pro</vt:lpstr>
      <vt:lpstr>Wingdings</vt:lpstr>
      <vt:lpstr>휴먼둥근헤드라인</vt:lpstr>
      <vt:lpstr>배달의민족 주아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MS</cp:lastModifiedBy>
  <cp:revision>113</cp:revision>
  <dcterms:created xsi:type="dcterms:W3CDTF">2017-05-29T09:12:16Z</dcterms:created>
  <dcterms:modified xsi:type="dcterms:W3CDTF">2022-12-05T03:54:27Z</dcterms:modified>
</cp:coreProperties>
</file>