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73" r:id="rId4"/>
    <p:sldId id="258" r:id="rId5"/>
    <p:sldId id="259" r:id="rId6"/>
    <p:sldId id="260" r:id="rId7"/>
    <p:sldId id="262" r:id="rId8"/>
    <p:sldId id="268" r:id="rId9"/>
    <p:sldId id="263" r:id="rId10"/>
    <p:sldId id="269" r:id="rId11"/>
    <p:sldId id="264" r:id="rId12"/>
    <p:sldId id="270" r:id="rId13"/>
    <p:sldId id="265" r:id="rId14"/>
    <p:sldId id="271" r:id="rId15"/>
    <p:sldId id="266" r:id="rId16"/>
    <p:sldId id="272" r:id="rId17"/>
    <p:sldId id="26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18CDF-DBB7-47C0-AE61-082D71E27D77}" type="datetimeFigureOut">
              <a:rPr lang="en-ID" smtClean="0"/>
              <a:t>02/01/2024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9255346" y="2750337"/>
            <a:ext cx="1171888" cy="1356442"/>
          </a:xfrm>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100120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a:xfrm>
            <a:off x="10729455" y="4711309"/>
            <a:ext cx="1154151" cy="1090789"/>
          </a:xfrm>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386952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a:xfrm>
            <a:off x="10729455" y="4711615"/>
            <a:ext cx="1154151" cy="1090789"/>
          </a:xfrm>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3675175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a:xfrm>
            <a:off x="10729455" y="4709925"/>
            <a:ext cx="1154151" cy="1090789"/>
          </a:xfrm>
        </p:spPr>
        <p:txBody>
          <a:bodyPr/>
          <a:lstStyle/>
          <a:p>
            <a:fld id="{76957A6F-6933-4683-AEF8-F21CFBFDAA35}" type="slidenum">
              <a:rPr lang="en-ID" smtClean="0"/>
              <a:t>‹#›</a:t>
            </a:fld>
            <a:endParaRPr lang="en-ID"/>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7653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a:xfrm>
            <a:off x="10729455" y="4709925"/>
            <a:ext cx="1154151" cy="1090789"/>
          </a:xfrm>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291843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A18CDF-DBB7-47C0-AE61-082D71E27D77}" type="datetimeFigureOut">
              <a:rPr lang="en-ID" smtClean="0"/>
              <a:t>02/01/2024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170276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A18CDF-DBB7-47C0-AE61-082D71E27D77}" type="datetimeFigureOut">
              <a:rPr lang="en-ID" smtClean="0"/>
              <a:t>02/01/2024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2935088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18CDF-DBB7-47C0-AE61-082D71E27D77}" type="datetimeFigureOut">
              <a:rPr lang="en-ID" smtClean="0"/>
              <a:t>02/01/2024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581460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A18CDF-DBB7-47C0-AE61-082D71E27D77}" type="datetimeFigureOut">
              <a:rPr lang="en-ID" smtClean="0"/>
              <a:t>02/01/2024</a:t>
            </a:fld>
            <a:endParaRPr lang="en-ID"/>
          </a:p>
        </p:txBody>
      </p:sp>
      <p:sp>
        <p:nvSpPr>
          <p:cNvPr id="5" name="Footer Placeholder 4"/>
          <p:cNvSpPr>
            <a:spLocks noGrp="1"/>
          </p:cNvSpPr>
          <p:nvPr>
            <p:ph type="ftr" sz="quarter" idx="11"/>
          </p:nvPr>
        </p:nvSpPr>
        <p:spPr>
          <a:xfrm>
            <a:off x="680321" y="5936188"/>
            <a:ext cx="6126805" cy="365125"/>
          </a:xfrm>
        </p:spPr>
        <p:txBody>
          <a:bodyPr/>
          <a:lstStyle/>
          <a:p>
            <a:endParaRPr lang="en-ID"/>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6957A6F-6933-4683-AEF8-F21CFBFDAA35}" type="slidenum">
              <a:rPr lang="en-ID" smtClean="0"/>
              <a:t>‹#›</a:t>
            </a:fld>
            <a:endParaRPr lang="en-ID"/>
          </a:p>
        </p:txBody>
      </p:sp>
    </p:spTree>
    <p:extLst>
      <p:ext uri="{BB962C8B-B14F-4D97-AF65-F5344CB8AC3E}">
        <p14:creationId xmlns:p14="http://schemas.microsoft.com/office/powerpoint/2010/main" val="146682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18CDF-DBB7-47C0-AE61-082D71E27D77}" type="datetimeFigureOut">
              <a:rPr lang="en-ID" smtClean="0"/>
              <a:t>02/01/2024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60843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A18CDF-DBB7-47C0-AE61-082D71E27D77}" type="datetimeFigureOut">
              <a:rPr lang="en-ID" smtClean="0"/>
              <a:t>02/01/2024</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729455" y="2869895"/>
            <a:ext cx="1154151" cy="1090789"/>
          </a:xfrm>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15022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2642208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18CDF-DBB7-47C0-AE61-082D71E27D77}" type="datetimeFigureOut">
              <a:rPr lang="en-ID" smtClean="0"/>
              <a:t>02/01/2024</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410815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18CDF-DBB7-47C0-AE61-082D71E27D77}" type="datetimeFigureOut">
              <a:rPr lang="en-ID" smtClean="0"/>
              <a:t>02/01/2024</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361956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A18CDF-DBB7-47C0-AE61-082D71E27D77}" type="datetimeFigureOut">
              <a:rPr lang="en-ID" smtClean="0"/>
              <a:t>02/01/2024</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256328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307969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A18CDF-DBB7-47C0-AE61-082D71E27D77}" type="datetimeFigureOut">
              <a:rPr lang="en-ID" smtClean="0"/>
              <a:t>02/01/2024</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6957A6F-6933-4683-AEF8-F21CFBFDAA35}" type="slidenum">
              <a:rPr lang="en-ID" smtClean="0"/>
              <a:t>‹#›</a:t>
            </a:fld>
            <a:endParaRPr lang="en-ID"/>
          </a:p>
        </p:txBody>
      </p:sp>
    </p:spTree>
    <p:extLst>
      <p:ext uri="{BB962C8B-B14F-4D97-AF65-F5344CB8AC3E}">
        <p14:creationId xmlns:p14="http://schemas.microsoft.com/office/powerpoint/2010/main" val="84838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A18CDF-DBB7-47C0-AE61-082D71E27D77}" type="datetimeFigureOut">
              <a:rPr lang="en-ID" smtClean="0"/>
              <a:t>02/01/2024</a:t>
            </a:fld>
            <a:endParaRPr lang="en-ID"/>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6957A6F-6933-4683-AEF8-F21CFBFDAA35}" type="slidenum">
              <a:rPr lang="en-ID" smtClean="0"/>
              <a:t>‹#›</a:t>
            </a:fld>
            <a:endParaRPr lang="en-ID"/>
          </a:p>
        </p:txBody>
      </p:sp>
    </p:spTree>
    <p:extLst>
      <p:ext uri="{BB962C8B-B14F-4D97-AF65-F5344CB8AC3E}">
        <p14:creationId xmlns:p14="http://schemas.microsoft.com/office/powerpoint/2010/main" val="345863104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34C7-F4B0-444B-BD92-429FF2FCBC63}"/>
              </a:ext>
            </a:extLst>
          </p:cNvPr>
          <p:cNvSpPr>
            <a:spLocks noGrp="1"/>
          </p:cNvSpPr>
          <p:nvPr>
            <p:ph type="ctrTitle"/>
          </p:nvPr>
        </p:nvSpPr>
        <p:spPr>
          <a:xfrm>
            <a:off x="154547" y="2266683"/>
            <a:ext cx="7791718" cy="2520247"/>
          </a:xfrm>
        </p:spPr>
        <p:txBody>
          <a:bodyPr>
            <a:normAutofit/>
          </a:bodyPr>
          <a:lstStyle/>
          <a:p>
            <a:pPr algn="l"/>
            <a:r>
              <a:rPr lang="en-GB" sz="4000" dirty="0" err="1"/>
              <a:t>Analyzing</a:t>
            </a:r>
            <a:r>
              <a:rPr lang="en-GB" sz="4000" dirty="0"/>
              <a:t> the Impact of Airline Loyalty Campaign on Membership &amp; Flight Bookings</a:t>
            </a:r>
            <a:br>
              <a:rPr lang="en-ID" sz="4000" dirty="0"/>
            </a:br>
            <a:endParaRPr lang="en-ID" sz="4000" dirty="0"/>
          </a:p>
        </p:txBody>
      </p:sp>
    </p:spTree>
    <p:extLst>
      <p:ext uri="{BB962C8B-B14F-4D97-AF65-F5344CB8AC3E}">
        <p14:creationId xmlns:p14="http://schemas.microsoft.com/office/powerpoint/2010/main" val="36629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F1A4-996A-42F9-A395-B6CF1BDFB59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32171EFB-0D92-40DF-848E-9F8D248D2A73}"/>
              </a:ext>
            </a:extLst>
          </p:cNvPr>
          <p:cNvSpPr>
            <a:spLocks noGrp="1"/>
          </p:cNvSpPr>
          <p:nvPr>
            <p:ph idx="1"/>
          </p:nvPr>
        </p:nvSpPr>
        <p:spPr/>
        <p:txBody>
          <a:bodyPr/>
          <a:lstStyle/>
          <a:p>
            <a:r>
              <a:rPr lang="en-GB" dirty="0"/>
              <a:t>We can see that a customer has higher value if they are from the Star Loyalty Card, then it is Nova and then it's Aurora.</a:t>
            </a:r>
            <a:endParaRPr lang="en-ID" dirty="0"/>
          </a:p>
        </p:txBody>
      </p:sp>
    </p:spTree>
    <p:extLst>
      <p:ext uri="{BB962C8B-B14F-4D97-AF65-F5344CB8AC3E}">
        <p14:creationId xmlns:p14="http://schemas.microsoft.com/office/powerpoint/2010/main" val="81438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30BC-F3E2-40DB-9525-01214C8F9B79}"/>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76D96802-5DB3-4E04-A838-0D04C8F93F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1663" y="2662926"/>
            <a:ext cx="7502317" cy="4006833"/>
          </a:xfrm>
        </p:spPr>
      </p:pic>
      <p:sp>
        <p:nvSpPr>
          <p:cNvPr id="6" name="TextBox 5">
            <a:extLst>
              <a:ext uri="{FF2B5EF4-FFF2-40B4-BE49-F238E27FC236}">
                <a16:creationId xmlns:a16="http://schemas.microsoft.com/office/drawing/2014/main" id="{2D8E8414-876E-41B0-BC6E-39F243571A43}"/>
              </a:ext>
            </a:extLst>
          </p:cNvPr>
          <p:cNvSpPr txBox="1"/>
          <p:nvPr/>
        </p:nvSpPr>
        <p:spPr>
          <a:xfrm>
            <a:off x="680321" y="2018804"/>
            <a:ext cx="6216766" cy="369332"/>
          </a:xfrm>
          <a:prstGeom prst="rect">
            <a:avLst/>
          </a:prstGeom>
          <a:noFill/>
        </p:spPr>
        <p:txBody>
          <a:bodyPr wrap="none" rtlCol="0">
            <a:spAutoFit/>
          </a:bodyPr>
          <a:lstStyle/>
          <a:p>
            <a:r>
              <a:rPr lang="en-GB" dirty="0"/>
              <a:t>Creating line chart to define the top cities flight booked</a:t>
            </a:r>
            <a:endParaRPr lang="en-ID" dirty="0"/>
          </a:p>
        </p:txBody>
      </p:sp>
    </p:spTree>
    <p:extLst>
      <p:ext uri="{BB962C8B-B14F-4D97-AF65-F5344CB8AC3E}">
        <p14:creationId xmlns:p14="http://schemas.microsoft.com/office/powerpoint/2010/main" val="2481123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AE46-99C3-4FB1-A8BB-AA7FEFEA8B5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3751C78-6189-4588-A7CD-56EAABB85D8C}"/>
              </a:ext>
            </a:extLst>
          </p:cNvPr>
          <p:cNvSpPr>
            <a:spLocks noGrp="1"/>
          </p:cNvSpPr>
          <p:nvPr>
            <p:ph idx="1"/>
          </p:nvPr>
        </p:nvSpPr>
        <p:spPr/>
        <p:txBody>
          <a:bodyPr/>
          <a:lstStyle/>
          <a:p>
            <a:r>
              <a:rPr lang="en-GB" dirty="0"/>
              <a:t>The top 3 cities of Canada have the most flights booked. Toronto, Vancouver, and Montreal together booked 47.7% of all flights</a:t>
            </a:r>
          </a:p>
          <a:p>
            <a:endParaRPr lang="en-ID" dirty="0"/>
          </a:p>
        </p:txBody>
      </p:sp>
    </p:spTree>
    <p:extLst>
      <p:ext uri="{BB962C8B-B14F-4D97-AF65-F5344CB8AC3E}">
        <p14:creationId xmlns:p14="http://schemas.microsoft.com/office/powerpoint/2010/main" val="6374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48CA-5301-49BC-B95D-CB7D756C36DE}"/>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C3A9190F-725E-4A3B-A635-E8A5FD23B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180" y="2572774"/>
            <a:ext cx="7405860" cy="3955317"/>
          </a:xfrm>
        </p:spPr>
      </p:pic>
      <p:sp>
        <p:nvSpPr>
          <p:cNvPr id="6" name="TextBox 5">
            <a:extLst>
              <a:ext uri="{FF2B5EF4-FFF2-40B4-BE49-F238E27FC236}">
                <a16:creationId xmlns:a16="http://schemas.microsoft.com/office/drawing/2014/main" id="{D24DF525-0DF4-4ED2-9DB4-ED51D9E335D7}"/>
              </a:ext>
            </a:extLst>
          </p:cNvPr>
          <p:cNvSpPr txBox="1"/>
          <p:nvPr/>
        </p:nvSpPr>
        <p:spPr>
          <a:xfrm>
            <a:off x="680321" y="2018804"/>
            <a:ext cx="5920210" cy="369332"/>
          </a:xfrm>
          <a:prstGeom prst="rect">
            <a:avLst/>
          </a:prstGeom>
          <a:noFill/>
        </p:spPr>
        <p:txBody>
          <a:bodyPr wrap="none" rtlCol="0">
            <a:spAutoFit/>
          </a:bodyPr>
          <a:lstStyle/>
          <a:p>
            <a:r>
              <a:rPr lang="en-GB" dirty="0"/>
              <a:t>Creating line chart to define the customer churn rate</a:t>
            </a:r>
            <a:endParaRPr lang="en-ID" dirty="0"/>
          </a:p>
        </p:txBody>
      </p:sp>
    </p:spTree>
    <p:extLst>
      <p:ext uri="{BB962C8B-B14F-4D97-AF65-F5344CB8AC3E}">
        <p14:creationId xmlns:p14="http://schemas.microsoft.com/office/powerpoint/2010/main" val="198657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9EAE-52AD-4DD9-8224-43F2AF638ADF}"/>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AA377BD-0D14-4237-AAB7-A0CD727FD263}"/>
              </a:ext>
            </a:extLst>
          </p:cNvPr>
          <p:cNvSpPr>
            <a:spLocks noGrp="1"/>
          </p:cNvSpPr>
          <p:nvPr>
            <p:ph idx="1"/>
          </p:nvPr>
        </p:nvSpPr>
        <p:spPr/>
        <p:txBody>
          <a:bodyPr/>
          <a:lstStyle/>
          <a:p>
            <a:r>
              <a:rPr lang="en-GB" dirty="0"/>
              <a:t>The customers churn positively. Despite a rising cancellation rate of customers across the years, the </a:t>
            </a:r>
            <a:r>
              <a:rPr lang="en-GB" dirty="0" err="1"/>
              <a:t>enrollments</a:t>
            </a:r>
            <a:r>
              <a:rPr lang="en-GB" dirty="0"/>
              <a:t> are in such a high number, that the net is slightly affected.</a:t>
            </a:r>
          </a:p>
          <a:p>
            <a:r>
              <a:rPr lang="en-GB" dirty="0"/>
              <a:t>There is a profitable uptrend from 2017-18 owing to the high number of </a:t>
            </a:r>
            <a:r>
              <a:rPr lang="en-GB" dirty="0" err="1"/>
              <a:t>enrollments</a:t>
            </a:r>
            <a:r>
              <a:rPr lang="en-GB" dirty="0"/>
              <a:t>.</a:t>
            </a:r>
          </a:p>
          <a:p>
            <a:endParaRPr lang="en-ID" dirty="0"/>
          </a:p>
        </p:txBody>
      </p:sp>
    </p:spTree>
    <p:extLst>
      <p:ext uri="{BB962C8B-B14F-4D97-AF65-F5344CB8AC3E}">
        <p14:creationId xmlns:p14="http://schemas.microsoft.com/office/powerpoint/2010/main" val="3954160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9DB8-FB3C-4156-AE69-2DDE9A1B8AF7}"/>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2A6138CA-81D4-4545-85C0-1AC735807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013" y="2572774"/>
            <a:ext cx="7429974" cy="3968196"/>
          </a:xfrm>
        </p:spPr>
      </p:pic>
      <p:sp>
        <p:nvSpPr>
          <p:cNvPr id="6" name="TextBox 5">
            <a:extLst>
              <a:ext uri="{FF2B5EF4-FFF2-40B4-BE49-F238E27FC236}">
                <a16:creationId xmlns:a16="http://schemas.microsoft.com/office/drawing/2014/main" id="{9EF93683-B511-47F9-826B-FBECA66457EC}"/>
              </a:ext>
            </a:extLst>
          </p:cNvPr>
          <p:cNvSpPr txBox="1"/>
          <p:nvPr/>
        </p:nvSpPr>
        <p:spPr>
          <a:xfrm>
            <a:off x="680321" y="2018804"/>
            <a:ext cx="4168129" cy="369332"/>
          </a:xfrm>
          <a:prstGeom prst="rect">
            <a:avLst/>
          </a:prstGeom>
          <a:noFill/>
        </p:spPr>
        <p:txBody>
          <a:bodyPr wrap="none" rtlCol="0">
            <a:spAutoFit/>
          </a:bodyPr>
          <a:lstStyle/>
          <a:p>
            <a:r>
              <a:rPr lang="en-GB" dirty="0"/>
              <a:t>Defining points accumulated per flight</a:t>
            </a:r>
            <a:endParaRPr lang="en-ID" dirty="0"/>
          </a:p>
        </p:txBody>
      </p:sp>
    </p:spTree>
    <p:extLst>
      <p:ext uri="{BB962C8B-B14F-4D97-AF65-F5344CB8AC3E}">
        <p14:creationId xmlns:p14="http://schemas.microsoft.com/office/powerpoint/2010/main" val="44146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3C6D-FDBE-4A83-96AF-78B5CD768C2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60704A0-0BEA-4E95-A5D0-0F8D4FCA4948}"/>
              </a:ext>
            </a:extLst>
          </p:cNvPr>
          <p:cNvSpPr>
            <a:spLocks noGrp="1"/>
          </p:cNvSpPr>
          <p:nvPr>
            <p:ph idx="1"/>
          </p:nvPr>
        </p:nvSpPr>
        <p:spPr/>
        <p:txBody>
          <a:bodyPr/>
          <a:lstStyle/>
          <a:p>
            <a:r>
              <a:rPr lang="en-GB" dirty="0"/>
              <a:t>From the above graph, there is an increasing trend in the accumulation of data points per flight over time</a:t>
            </a:r>
            <a:endParaRPr lang="en-ID" dirty="0"/>
          </a:p>
        </p:txBody>
      </p:sp>
    </p:spTree>
    <p:extLst>
      <p:ext uri="{BB962C8B-B14F-4D97-AF65-F5344CB8AC3E}">
        <p14:creationId xmlns:p14="http://schemas.microsoft.com/office/powerpoint/2010/main" val="30086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137C-AA5A-4D0D-A6BE-2F07B812604B}"/>
              </a:ext>
            </a:extLst>
          </p:cNvPr>
          <p:cNvSpPr>
            <a:spLocks noGrp="1"/>
          </p:cNvSpPr>
          <p:nvPr>
            <p:ph type="title"/>
          </p:nvPr>
        </p:nvSpPr>
        <p:spPr/>
        <p:txBody>
          <a:bodyPr/>
          <a:lstStyle/>
          <a:p>
            <a:r>
              <a:rPr lang="en-US" dirty="0"/>
              <a:t>Conclusions &amp; Recommendations</a:t>
            </a:r>
            <a:endParaRPr lang="en-ID" dirty="0"/>
          </a:p>
        </p:txBody>
      </p:sp>
      <p:sp>
        <p:nvSpPr>
          <p:cNvPr id="3" name="Content Placeholder 2">
            <a:extLst>
              <a:ext uri="{FF2B5EF4-FFF2-40B4-BE49-F238E27FC236}">
                <a16:creationId xmlns:a16="http://schemas.microsoft.com/office/drawing/2014/main" id="{C196DA3C-4C50-4F66-8777-A54574B618D0}"/>
              </a:ext>
            </a:extLst>
          </p:cNvPr>
          <p:cNvSpPr>
            <a:spLocks noGrp="1"/>
          </p:cNvSpPr>
          <p:nvPr>
            <p:ph idx="1"/>
          </p:nvPr>
        </p:nvSpPr>
        <p:spPr/>
        <p:txBody>
          <a:bodyPr>
            <a:normAutofit fontScale="85000" lnSpcReduction="20000"/>
          </a:bodyPr>
          <a:lstStyle/>
          <a:p>
            <a:r>
              <a:rPr lang="en-US" dirty="0"/>
              <a:t>The conclusions are</a:t>
            </a:r>
          </a:p>
          <a:p>
            <a:r>
              <a:rPr lang="en-GB" dirty="0"/>
              <a:t>the more points are accumulated, the more flights are booked</a:t>
            </a:r>
          </a:p>
          <a:p>
            <a:r>
              <a:rPr lang="en-GB" dirty="0"/>
              <a:t>a customer has higher value if they are from the Star Loyalty Card, then it is Nova and then it's Aurora.</a:t>
            </a:r>
          </a:p>
          <a:p>
            <a:r>
              <a:rPr lang="en-GB" dirty="0"/>
              <a:t>The top 3 cities of Canada have the most flights booked. Toronto, Vancouver, and Montreal together booked 47.7% of all flights</a:t>
            </a:r>
          </a:p>
          <a:p>
            <a:r>
              <a:rPr lang="en-GB" dirty="0"/>
              <a:t>There is a profitable uptrend from 2017-18 owing to the high number of </a:t>
            </a:r>
            <a:r>
              <a:rPr lang="en-GB" dirty="0" err="1"/>
              <a:t>enrollments</a:t>
            </a:r>
            <a:r>
              <a:rPr lang="en-GB" dirty="0"/>
              <a:t>.</a:t>
            </a:r>
            <a:endParaRPr lang="en-ID" dirty="0"/>
          </a:p>
          <a:p>
            <a:endParaRPr lang="en-US" dirty="0"/>
          </a:p>
          <a:p>
            <a:r>
              <a:rPr lang="en-US" dirty="0"/>
              <a:t>The Recommendations are</a:t>
            </a:r>
          </a:p>
          <a:p>
            <a:r>
              <a:rPr lang="en-GB" dirty="0"/>
              <a:t>Applying machine learning methods to create high-value customer clustering in order to provide a specific program for that cluster</a:t>
            </a:r>
            <a:endParaRPr lang="en-ID" dirty="0"/>
          </a:p>
        </p:txBody>
      </p:sp>
    </p:spTree>
    <p:extLst>
      <p:ext uri="{BB962C8B-B14F-4D97-AF65-F5344CB8AC3E}">
        <p14:creationId xmlns:p14="http://schemas.microsoft.com/office/powerpoint/2010/main" val="329853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26B2-1B00-4C5E-9D11-AA7CD1B8A2A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843F205-A9ED-4B4D-97A7-FB78C6E43293}"/>
              </a:ext>
            </a:extLst>
          </p:cNvPr>
          <p:cNvSpPr>
            <a:spLocks noGrp="1"/>
          </p:cNvSpPr>
          <p:nvPr>
            <p:ph idx="1"/>
          </p:nvPr>
        </p:nvSpPr>
        <p:spPr/>
        <p:txBody>
          <a:bodyPr>
            <a:normAutofit/>
          </a:bodyPr>
          <a:lstStyle/>
          <a:p>
            <a:pPr marL="0" indent="0" algn="ctr">
              <a:buNone/>
            </a:pPr>
            <a:r>
              <a:rPr lang="en-US" sz="8000" dirty="0"/>
              <a:t>Thank You</a:t>
            </a:r>
            <a:endParaRPr lang="en-ID" sz="8000" dirty="0"/>
          </a:p>
        </p:txBody>
      </p:sp>
    </p:spTree>
    <p:extLst>
      <p:ext uri="{BB962C8B-B14F-4D97-AF65-F5344CB8AC3E}">
        <p14:creationId xmlns:p14="http://schemas.microsoft.com/office/powerpoint/2010/main" val="6784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F05C-9316-446D-A9A5-97AB76A2EF25}"/>
              </a:ext>
            </a:extLst>
          </p:cNvPr>
          <p:cNvSpPr>
            <a:spLocks noGrp="1"/>
          </p:cNvSpPr>
          <p:nvPr>
            <p:ph type="title"/>
          </p:nvPr>
        </p:nvSpPr>
        <p:spPr/>
        <p:txBody>
          <a:bodyPr/>
          <a:lstStyle/>
          <a:p>
            <a:r>
              <a:rPr lang="en-US" dirty="0"/>
              <a:t>Brief Case of Study</a:t>
            </a:r>
            <a:endParaRPr lang="en-ID" dirty="0"/>
          </a:p>
        </p:txBody>
      </p:sp>
      <p:sp>
        <p:nvSpPr>
          <p:cNvPr id="3" name="Content Placeholder 2">
            <a:extLst>
              <a:ext uri="{FF2B5EF4-FFF2-40B4-BE49-F238E27FC236}">
                <a16:creationId xmlns:a16="http://schemas.microsoft.com/office/drawing/2014/main" id="{E192B1A2-153B-47F7-BD90-0F3CA8F7CEAC}"/>
              </a:ext>
            </a:extLst>
          </p:cNvPr>
          <p:cNvSpPr>
            <a:spLocks noGrp="1"/>
          </p:cNvSpPr>
          <p:nvPr>
            <p:ph idx="1"/>
          </p:nvPr>
        </p:nvSpPr>
        <p:spPr/>
        <p:txBody>
          <a:bodyPr/>
          <a:lstStyle/>
          <a:p>
            <a:pPr marL="0" indent="0">
              <a:buNone/>
            </a:pPr>
            <a:r>
              <a:rPr lang="en-GB" dirty="0"/>
              <a:t>The purpose of this analysis is to understand the loyalty campaign on membership and flight bookings in Canada during the period 2012-2018.</a:t>
            </a:r>
            <a:endParaRPr lang="en-US" dirty="0"/>
          </a:p>
        </p:txBody>
      </p:sp>
    </p:spTree>
    <p:extLst>
      <p:ext uri="{BB962C8B-B14F-4D97-AF65-F5344CB8AC3E}">
        <p14:creationId xmlns:p14="http://schemas.microsoft.com/office/powerpoint/2010/main" val="354659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DC98-1F2F-4C2B-A6F0-EFA47725E26E}"/>
              </a:ext>
            </a:extLst>
          </p:cNvPr>
          <p:cNvSpPr>
            <a:spLocks noGrp="1"/>
          </p:cNvSpPr>
          <p:nvPr>
            <p:ph type="title"/>
          </p:nvPr>
        </p:nvSpPr>
        <p:spPr/>
        <p:txBody>
          <a:bodyPr/>
          <a:lstStyle/>
          <a:p>
            <a:r>
              <a:rPr lang="en-US" dirty="0"/>
              <a:t>Tools</a:t>
            </a:r>
            <a:endParaRPr lang="en-ID" dirty="0"/>
          </a:p>
        </p:txBody>
      </p:sp>
      <p:sp>
        <p:nvSpPr>
          <p:cNvPr id="3" name="Content Placeholder 2">
            <a:extLst>
              <a:ext uri="{FF2B5EF4-FFF2-40B4-BE49-F238E27FC236}">
                <a16:creationId xmlns:a16="http://schemas.microsoft.com/office/drawing/2014/main" id="{7DA43796-2E62-4A30-8805-69DB55F5A9AB}"/>
              </a:ext>
            </a:extLst>
          </p:cNvPr>
          <p:cNvSpPr>
            <a:spLocks noGrp="1"/>
          </p:cNvSpPr>
          <p:nvPr>
            <p:ph idx="1"/>
          </p:nvPr>
        </p:nvSpPr>
        <p:spPr/>
        <p:txBody>
          <a:bodyPr/>
          <a:lstStyle/>
          <a:p>
            <a:r>
              <a:rPr lang="en-US" dirty="0"/>
              <a:t>Python</a:t>
            </a:r>
          </a:p>
          <a:p>
            <a:r>
              <a:rPr lang="en-US" dirty="0"/>
              <a:t>Pandas</a:t>
            </a:r>
          </a:p>
          <a:p>
            <a:r>
              <a:rPr lang="en-US" dirty="0"/>
              <a:t>Matplotlib</a:t>
            </a:r>
          </a:p>
          <a:p>
            <a:r>
              <a:rPr lang="en-US" dirty="0" err="1"/>
              <a:t>Jupyter</a:t>
            </a:r>
            <a:r>
              <a:rPr lang="en-US" dirty="0"/>
              <a:t> Notebook</a:t>
            </a:r>
            <a:endParaRPr lang="en-ID" dirty="0"/>
          </a:p>
        </p:txBody>
      </p:sp>
    </p:spTree>
    <p:extLst>
      <p:ext uri="{BB962C8B-B14F-4D97-AF65-F5344CB8AC3E}">
        <p14:creationId xmlns:p14="http://schemas.microsoft.com/office/powerpoint/2010/main" val="226307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DD42-C7E9-4C19-9984-31368D73E7C3}"/>
              </a:ext>
            </a:extLst>
          </p:cNvPr>
          <p:cNvSpPr>
            <a:spLocks noGrp="1"/>
          </p:cNvSpPr>
          <p:nvPr>
            <p:ph type="title"/>
          </p:nvPr>
        </p:nvSpPr>
        <p:spPr/>
        <p:txBody>
          <a:bodyPr/>
          <a:lstStyle/>
          <a:p>
            <a:r>
              <a:rPr lang="en-US" dirty="0"/>
              <a:t>EDA / Exploratory Data Analysis</a:t>
            </a:r>
            <a:endParaRPr lang="en-ID" dirty="0"/>
          </a:p>
        </p:txBody>
      </p:sp>
      <p:sp>
        <p:nvSpPr>
          <p:cNvPr id="3" name="Content Placeholder 2">
            <a:extLst>
              <a:ext uri="{FF2B5EF4-FFF2-40B4-BE49-F238E27FC236}">
                <a16:creationId xmlns:a16="http://schemas.microsoft.com/office/drawing/2014/main" id="{530A11A9-635A-4B99-B44C-558812DEE56B}"/>
              </a:ext>
            </a:extLst>
          </p:cNvPr>
          <p:cNvSpPr>
            <a:spLocks noGrp="1"/>
          </p:cNvSpPr>
          <p:nvPr>
            <p:ph idx="1"/>
          </p:nvPr>
        </p:nvSpPr>
        <p:spPr>
          <a:xfrm>
            <a:off x="838200" y="1825625"/>
            <a:ext cx="7085124" cy="4351338"/>
          </a:xfrm>
        </p:spPr>
        <p:txBody>
          <a:bodyPr/>
          <a:lstStyle/>
          <a:p>
            <a:pPr marL="0" indent="0">
              <a:buNone/>
            </a:pPr>
            <a:endParaRPr lang="en-US" dirty="0"/>
          </a:p>
          <a:p>
            <a:r>
              <a:rPr lang="en-US" dirty="0"/>
              <a:t>Find Unique Loyal Customer</a:t>
            </a:r>
          </a:p>
          <a:p>
            <a:pPr marL="0" indent="0">
              <a:buNone/>
            </a:pPr>
            <a:r>
              <a:rPr lang="en-GB" dirty="0"/>
              <a:t>From the above information, we can infer that there are 16737 unique loyalty customers.</a:t>
            </a:r>
          </a:p>
          <a:p>
            <a:pPr marL="0" indent="0">
              <a:buNone/>
            </a:pPr>
            <a:r>
              <a:rPr lang="en-GB" dirty="0"/>
              <a:t>Since the aim of this code is to collect data on them, let us cluster the data based on the customers only.</a:t>
            </a:r>
          </a:p>
          <a:p>
            <a:endParaRPr lang="en-ID" dirty="0"/>
          </a:p>
        </p:txBody>
      </p:sp>
      <p:pic>
        <p:nvPicPr>
          <p:cNvPr id="4" name="Picture 3">
            <a:extLst>
              <a:ext uri="{FF2B5EF4-FFF2-40B4-BE49-F238E27FC236}">
                <a16:creationId xmlns:a16="http://schemas.microsoft.com/office/drawing/2014/main" id="{B01A071A-EB1D-4F5A-8B6B-5D4858F675E7}"/>
              </a:ext>
            </a:extLst>
          </p:cNvPr>
          <p:cNvPicPr>
            <a:picLocks noChangeAspect="1"/>
          </p:cNvPicPr>
          <p:nvPr/>
        </p:nvPicPr>
        <p:blipFill>
          <a:blip r:embed="rId2"/>
          <a:stretch>
            <a:fillRect/>
          </a:stretch>
        </p:blipFill>
        <p:spPr>
          <a:xfrm>
            <a:off x="7923324" y="2137892"/>
            <a:ext cx="3959253" cy="3966879"/>
          </a:xfrm>
          <a:prstGeom prst="rect">
            <a:avLst/>
          </a:prstGeom>
        </p:spPr>
      </p:pic>
    </p:spTree>
    <p:extLst>
      <p:ext uri="{BB962C8B-B14F-4D97-AF65-F5344CB8AC3E}">
        <p14:creationId xmlns:p14="http://schemas.microsoft.com/office/powerpoint/2010/main" val="21005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4101-A708-4215-83BC-A49DBF99D5FC}"/>
              </a:ext>
            </a:extLst>
          </p:cNvPr>
          <p:cNvSpPr>
            <a:spLocks noGrp="1"/>
          </p:cNvSpPr>
          <p:nvPr>
            <p:ph type="title"/>
          </p:nvPr>
        </p:nvSpPr>
        <p:spPr/>
        <p:txBody>
          <a:bodyPr/>
          <a:lstStyle/>
          <a:p>
            <a:r>
              <a:rPr lang="en-US" dirty="0"/>
              <a:t>Data Processing</a:t>
            </a:r>
            <a:endParaRPr lang="en-ID" dirty="0"/>
          </a:p>
        </p:txBody>
      </p:sp>
      <p:sp>
        <p:nvSpPr>
          <p:cNvPr id="3" name="Content Placeholder 2">
            <a:extLst>
              <a:ext uri="{FF2B5EF4-FFF2-40B4-BE49-F238E27FC236}">
                <a16:creationId xmlns:a16="http://schemas.microsoft.com/office/drawing/2014/main" id="{EEDF38CC-7DDF-4571-8E57-F4E4EB7BBF3D}"/>
              </a:ext>
            </a:extLst>
          </p:cNvPr>
          <p:cNvSpPr>
            <a:spLocks noGrp="1"/>
          </p:cNvSpPr>
          <p:nvPr>
            <p:ph idx="1"/>
          </p:nvPr>
        </p:nvSpPr>
        <p:spPr/>
        <p:txBody>
          <a:bodyPr/>
          <a:lstStyle/>
          <a:p>
            <a:r>
              <a:rPr lang="en-GB" dirty="0"/>
              <a:t>Creating Heatmap to understand data trends and correlations.</a:t>
            </a:r>
            <a:endParaRPr lang="en-ID" dirty="0"/>
          </a:p>
        </p:txBody>
      </p:sp>
      <p:pic>
        <p:nvPicPr>
          <p:cNvPr id="4" name="Picture 3">
            <a:extLst>
              <a:ext uri="{FF2B5EF4-FFF2-40B4-BE49-F238E27FC236}">
                <a16:creationId xmlns:a16="http://schemas.microsoft.com/office/drawing/2014/main" id="{AABE638F-2A54-48A5-92EB-D4AC2E8CF8A1}"/>
              </a:ext>
            </a:extLst>
          </p:cNvPr>
          <p:cNvPicPr>
            <a:picLocks noChangeAspect="1"/>
          </p:cNvPicPr>
          <p:nvPr/>
        </p:nvPicPr>
        <p:blipFill>
          <a:blip r:embed="rId2"/>
          <a:stretch>
            <a:fillRect/>
          </a:stretch>
        </p:blipFill>
        <p:spPr>
          <a:xfrm>
            <a:off x="1139088" y="2859109"/>
            <a:ext cx="8696325" cy="3749675"/>
          </a:xfrm>
          <a:prstGeom prst="rect">
            <a:avLst/>
          </a:prstGeom>
        </p:spPr>
      </p:pic>
    </p:spTree>
    <p:extLst>
      <p:ext uri="{BB962C8B-B14F-4D97-AF65-F5344CB8AC3E}">
        <p14:creationId xmlns:p14="http://schemas.microsoft.com/office/powerpoint/2010/main" val="11053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82A8-466E-42F7-806C-951195C59F0C}"/>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2E360E1C-D014-4993-8EB5-C476AB7C5E06}"/>
              </a:ext>
            </a:extLst>
          </p:cNvPr>
          <p:cNvSpPr>
            <a:spLocks noGrp="1"/>
          </p:cNvSpPr>
          <p:nvPr>
            <p:ph idx="1"/>
          </p:nvPr>
        </p:nvSpPr>
        <p:spPr>
          <a:xfrm>
            <a:off x="680321" y="1983346"/>
            <a:ext cx="9906113" cy="4623515"/>
          </a:xfrm>
        </p:spPr>
        <p:txBody>
          <a:bodyPr>
            <a:normAutofit lnSpcReduction="10000"/>
          </a:bodyPr>
          <a:lstStyle/>
          <a:p>
            <a:pPr marL="0" indent="0">
              <a:lnSpc>
                <a:spcPct val="110000"/>
              </a:lnSpc>
              <a:buNone/>
            </a:pPr>
            <a:r>
              <a:rPr lang="en-GB" sz="1800" dirty="0"/>
              <a:t>According to the heatmap, there are some observations:</a:t>
            </a:r>
          </a:p>
          <a:p>
            <a:pPr>
              <a:lnSpc>
                <a:spcPct val="110000"/>
              </a:lnSpc>
            </a:pPr>
            <a:r>
              <a:rPr lang="en-GB" sz="1800" dirty="0"/>
              <a:t>Those members who have cancelled their membership have a negative trend with the number of flights and points accumulated/redeemed.</a:t>
            </a:r>
          </a:p>
          <a:p>
            <a:pPr>
              <a:lnSpc>
                <a:spcPct val="110000"/>
              </a:lnSpc>
            </a:pPr>
            <a:r>
              <a:rPr lang="en-GB" sz="1800" dirty="0"/>
              <a:t>A higher value of </a:t>
            </a:r>
            <a:r>
              <a:rPr lang="en-GB" sz="1800" dirty="0" err="1"/>
              <a:t>Enrollment</a:t>
            </a:r>
            <a:r>
              <a:rPr lang="en-GB" sz="1800" dirty="0"/>
              <a:t> Year and a lower value of Cancellation Year correlates to a lower value of flights and points accumulated/redeemed.</a:t>
            </a:r>
          </a:p>
          <a:p>
            <a:pPr marL="0" indent="0">
              <a:lnSpc>
                <a:spcPct val="110000"/>
              </a:lnSpc>
              <a:buNone/>
            </a:pPr>
            <a:r>
              <a:rPr lang="en-GB" sz="1800" dirty="0"/>
              <a:t>Above two points are because their record tenure is shorter.</a:t>
            </a:r>
          </a:p>
          <a:p>
            <a:pPr>
              <a:lnSpc>
                <a:spcPct val="110000"/>
              </a:lnSpc>
            </a:pPr>
            <a:r>
              <a:rPr lang="en-GB" sz="1800" dirty="0"/>
              <a:t>Points accumulated and points redeemed are in a strong positive trending correlation with flights booked. (0,5)</a:t>
            </a:r>
          </a:p>
          <a:p>
            <a:pPr>
              <a:lnSpc>
                <a:spcPct val="110000"/>
              </a:lnSpc>
            </a:pPr>
            <a:r>
              <a:rPr lang="en-GB" sz="1800" dirty="0"/>
              <a:t>There is a slight correlation between Loyalty Card status and the CLV (Customer Lifetime Value). Aurora has a slight positive trend, while Star has a slight negative trend. </a:t>
            </a:r>
            <a:r>
              <a:rPr lang="en-GB" sz="1800" dirty="0" err="1"/>
              <a:t>Korelasi</a:t>
            </a:r>
            <a:r>
              <a:rPr lang="en-GB" sz="1800" dirty="0"/>
              <a:t> tipis (0,1) dan (-0,1)</a:t>
            </a:r>
          </a:p>
          <a:p>
            <a:pPr marL="0" indent="0">
              <a:lnSpc>
                <a:spcPct val="110000"/>
              </a:lnSpc>
              <a:buNone/>
            </a:pPr>
            <a:r>
              <a:rPr lang="en-GB" sz="1800" dirty="0"/>
              <a:t>One might expect there to be trends with the Gender and Salary of a Customer, but that makes no difference to any value.</a:t>
            </a:r>
          </a:p>
          <a:p>
            <a:pPr marL="0" indent="0">
              <a:lnSpc>
                <a:spcPct val="110000"/>
              </a:lnSpc>
              <a:buNone/>
            </a:pPr>
            <a:endParaRPr lang="en-GB" sz="1800" dirty="0"/>
          </a:p>
          <a:p>
            <a:pPr>
              <a:lnSpc>
                <a:spcPct val="110000"/>
              </a:lnSpc>
            </a:pPr>
            <a:endParaRPr lang="en-ID" sz="1800" dirty="0"/>
          </a:p>
        </p:txBody>
      </p:sp>
    </p:spTree>
    <p:extLst>
      <p:ext uri="{BB962C8B-B14F-4D97-AF65-F5344CB8AC3E}">
        <p14:creationId xmlns:p14="http://schemas.microsoft.com/office/powerpoint/2010/main" val="101315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E2A2-D721-4919-8C9F-395E7B6136F3}"/>
              </a:ext>
            </a:extLst>
          </p:cNvPr>
          <p:cNvSpPr>
            <a:spLocks noGrp="1"/>
          </p:cNvSpPr>
          <p:nvPr>
            <p:ph type="title"/>
          </p:nvPr>
        </p:nvSpPr>
        <p:spPr/>
        <p:txBody>
          <a:bodyPr/>
          <a:lstStyle/>
          <a:p>
            <a:r>
              <a:rPr lang="en-US" dirty="0"/>
              <a:t>Data Visualization</a:t>
            </a:r>
            <a:endParaRPr lang="en-ID" dirty="0"/>
          </a:p>
        </p:txBody>
      </p:sp>
      <p:pic>
        <p:nvPicPr>
          <p:cNvPr id="5" name="Content Placeholder 4">
            <a:extLst>
              <a:ext uri="{FF2B5EF4-FFF2-40B4-BE49-F238E27FC236}">
                <a16:creationId xmlns:a16="http://schemas.microsoft.com/office/drawing/2014/main" id="{4EE4C761-9652-4906-A3AB-155570F5B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542" y="2585654"/>
            <a:ext cx="7476731" cy="3993168"/>
          </a:xfrm>
        </p:spPr>
      </p:pic>
      <p:sp>
        <p:nvSpPr>
          <p:cNvPr id="6" name="TextBox 5">
            <a:extLst>
              <a:ext uri="{FF2B5EF4-FFF2-40B4-BE49-F238E27FC236}">
                <a16:creationId xmlns:a16="http://schemas.microsoft.com/office/drawing/2014/main" id="{8AAA82F9-D620-4F29-8649-41E28E77271C}"/>
              </a:ext>
            </a:extLst>
          </p:cNvPr>
          <p:cNvSpPr txBox="1"/>
          <p:nvPr/>
        </p:nvSpPr>
        <p:spPr>
          <a:xfrm>
            <a:off x="308999" y="2025244"/>
            <a:ext cx="11574002" cy="369332"/>
          </a:xfrm>
          <a:prstGeom prst="rect">
            <a:avLst/>
          </a:prstGeom>
          <a:noFill/>
        </p:spPr>
        <p:txBody>
          <a:bodyPr wrap="none" rtlCol="0">
            <a:spAutoFit/>
          </a:bodyPr>
          <a:lstStyle/>
          <a:p>
            <a:r>
              <a:rPr lang="en-GB" dirty="0"/>
              <a:t>Creating Scatterplot to understand the trends of accumulated points and redeemed based on flights booked</a:t>
            </a:r>
            <a:endParaRPr lang="en-ID" dirty="0"/>
          </a:p>
        </p:txBody>
      </p:sp>
    </p:spTree>
    <p:extLst>
      <p:ext uri="{BB962C8B-B14F-4D97-AF65-F5344CB8AC3E}">
        <p14:creationId xmlns:p14="http://schemas.microsoft.com/office/powerpoint/2010/main" val="296944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7F15-8B29-4CAF-822D-826201F46A36}"/>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7BB954EB-07A3-4995-9E49-152B322F59A9}"/>
              </a:ext>
            </a:extLst>
          </p:cNvPr>
          <p:cNvSpPr>
            <a:spLocks noGrp="1"/>
          </p:cNvSpPr>
          <p:nvPr>
            <p:ph idx="1"/>
          </p:nvPr>
        </p:nvSpPr>
        <p:spPr/>
        <p:txBody>
          <a:bodyPr/>
          <a:lstStyle/>
          <a:p>
            <a:r>
              <a:rPr lang="en-GB" dirty="0"/>
              <a:t>We can infer from the above graph that the more points are accumulated, the more flights are booked. Additionally, despite what logic dictates, it is not clear that more accumulation results to higher redemption of points.</a:t>
            </a:r>
          </a:p>
          <a:p>
            <a:endParaRPr lang="en-ID" dirty="0"/>
          </a:p>
        </p:txBody>
      </p:sp>
    </p:spTree>
    <p:extLst>
      <p:ext uri="{BB962C8B-B14F-4D97-AF65-F5344CB8AC3E}">
        <p14:creationId xmlns:p14="http://schemas.microsoft.com/office/powerpoint/2010/main" val="945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8B57-D406-45C9-B7C3-996D2826152D}"/>
              </a:ext>
            </a:extLst>
          </p:cNvPr>
          <p:cNvSpPr>
            <a:spLocks noGrp="1"/>
          </p:cNvSpPr>
          <p:nvPr>
            <p:ph type="title"/>
          </p:nvPr>
        </p:nvSpPr>
        <p:spPr/>
        <p:txBody>
          <a:bodyPr/>
          <a:lstStyle/>
          <a:p>
            <a:endParaRPr lang="en-ID"/>
          </a:p>
        </p:txBody>
      </p:sp>
      <p:pic>
        <p:nvPicPr>
          <p:cNvPr id="5" name="Content Placeholder 4">
            <a:extLst>
              <a:ext uri="{FF2B5EF4-FFF2-40B4-BE49-F238E27FC236}">
                <a16:creationId xmlns:a16="http://schemas.microsoft.com/office/drawing/2014/main" id="{6866BC7A-69DB-4838-86FC-91452DC06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013" y="2572774"/>
            <a:ext cx="7429974" cy="3968196"/>
          </a:xfrm>
        </p:spPr>
      </p:pic>
      <p:sp>
        <p:nvSpPr>
          <p:cNvPr id="6" name="TextBox 5">
            <a:extLst>
              <a:ext uri="{FF2B5EF4-FFF2-40B4-BE49-F238E27FC236}">
                <a16:creationId xmlns:a16="http://schemas.microsoft.com/office/drawing/2014/main" id="{D8398369-7027-4657-8431-3488F50CE682}"/>
              </a:ext>
            </a:extLst>
          </p:cNvPr>
          <p:cNvSpPr txBox="1"/>
          <p:nvPr/>
        </p:nvSpPr>
        <p:spPr>
          <a:xfrm>
            <a:off x="680321" y="2018804"/>
            <a:ext cx="5660524" cy="369332"/>
          </a:xfrm>
          <a:prstGeom prst="rect">
            <a:avLst/>
          </a:prstGeom>
          <a:noFill/>
        </p:spPr>
        <p:txBody>
          <a:bodyPr wrap="none" rtlCol="0">
            <a:spAutoFit/>
          </a:bodyPr>
          <a:lstStyle/>
          <a:p>
            <a:r>
              <a:rPr lang="en-GB" dirty="0"/>
              <a:t>Creating bar chart to define the high value customer</a:t>
            </a:r>
            <a:endParaRPr lang="en-ID" dirty="0"/>
          </a:p>
        </p:txBody>
      </p:sp>
    </p:spTree>
    <p:extLst>
      <p:ext uri="{BB962C8B-B14F-4D97-AF65-F5344CB8AC3E}">
        <p14:creationId xmlns:p14="http://schemas.microsoft.com/office/powerpoint/2010/main" val="16593242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2804</TotalTime>
  <Words>574</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Analyzing the Impact of Airline Loyalty Campaign on Membership &amp; Flight Bookings </vt:lpstr>
      <vt:lpstr>Brief Case of Study</vt:lpstr>
      <vt:lpstr>Tools</vt:lpstr>
      <vt:lpstr>EDA / Exploratory Data Analysis</vt:lpstr>
      <vt:lpstr>Data Processing</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rido</dc:creator>
  <cp:lastModifiedBy>rido</cp:lastModifiedBy>
  <cp:revision>11</cp:revision>
  <dcterms:created xsi:type="dcterms:W3CDTF">2024-01-02T04:16:19Z</dcterms:created>
  <dcterms:modified xsi:type="dcterms:W3CDTF">2024-01-04T03:00:59Z</dcterms:modified>
</cp:coreProperties>
</file>