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65523" autoAdjust="0"/>
  </p:normalViewPr>
  <p:slideViewPr>
    <p:cSldViewPr snapToGrid="0">
      <p:cViewPr>
        <p:scale>
          <a:sx n="70" d="100"/>
          <a:sy n="70" d="100"/>
        </p:scale>
        <p:origin x="5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Data Science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Durand, janvier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Pour l’analyse non supervisée, je fixe </a:t>
            </a:r>
            <a:r>
              <a:rPr lang="fr-FR" sz="2000" i="1" dirty="0" err="1"/>
              <a:t>min_df</a:t>
            </a:r>
            <a:r>
              <a:rPr lang="fr-FR" sz="2000" i="1" dirty="0"/>
              <a:t> = 30</a:t>
            </a:r>
            <a:r>
              <a:rPr lang="fr-FR" sz="2000" dirty="0"/>
              <a:t> pour réduire mon vocabulaire à </a:t>
            </a:r>
            <a:r>
              <a:rPr lang="fr-FR" sz="2000" b="1" dirty="0"/>
              <a:t>1 636 mots</a:t>
            </a:r>
            <a:r>
              <a:rPr lang="fr-FR" sz="2000" dirty="0"/>
              <a:t>, soit une matrice d’entraînement de dimension </a:t>
            </a:r>
            <a:r>
              <a:rPr lang="fr-FR" sz="2000" b="1" dirty="0"/>
              <a:t>38 821 x 1636</a:t>
            </a: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l’approche supervisée, je vais chercher à tuner les différents paramètres </a:t>
            </a:r>
            <a:r>
              <a:rPr lang="fr-FR" sz="2000" dirty="0" err="1"/>
              <a:t>min_df</a:t>
            </a:r>
            <a:r>
              <a:rPr lang="fr-FR" sz="2000" dirty="0"/>
              <a:t>, </a:t>
            </a:r>
            <a:r>
              <a:rPr lang="fr-FR" sz="2000" dirty="0" err="1"/>
              <a:t>max_df</a:t>
            </a:r>
            <a:r>
              <a:rPr lang="fr-FR" sz="2000" dirty="0"/>
              <a:t> et </a:t>
            </a:r>
            <a:r>
              <a:rPr lang="fr-FR" sz="2000" dirty="0" err="1"/>
              <a:t>max_features</a:t>
            </a:r>
            <a:r>
              <a:rPr lang="fr-FR" sz="2000" dirty="0"/>
              <a:t> de </a:t>
            </a:r>
            <a:r>
              <a:rPr lang="fr-FR" sz="2000" dirty="0" err="1"/>
              <a:t>TfidfVectorizer</a:t>
            </a:r>
            <a:r>
              <a:rPr lang="fr-FR" sz="2000" dirty="0"/>
              <a:t> à l’aide d’une recherche par grille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souffre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20</a:t>
            </a:r>
            <a:endParaRPr lang="fr-FR" sz="2000" dirty="0"/>
          </a:p>
        </p:txBody>
      </p:sp>
      <p:pic>
        <p:nvPicPr>
          <p:cNvPr id="6" name="Image 5" descr="C:\Users\ridur\AppData\Local\Microsoft\Windows\INetCache\Content.MSO\66500966.tmp">
            <a:extLst>
              <a:ext uri="{FF2B5EF4-FFF2-40B4-BE49-F238E27FC236}">
                <a16:creationId xmlns:a16="http://schemas.microsoft.com/office/drawing/2014/main" id="{D311F092-4CC0-4503-8469-D5CEDE09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30" y="2777990"/>
            <a:ext cx="6770643" cy="257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1051210-46CB-4D5C-BEA3-9895F94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99647"/>
              </p:ext>
            </p:extLst>
          </p:nvPr>
        </p:nvGraphicFramePr>
        <p:xfrm>
          <a:off x="797376" y="1322614"/>
          <a:ext cx="10597247" cy="51966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78414">
                  <a:extLst>
                    <a:ext uri="{9D8B030D-6E8A-4147-A177-3AD203B41FA5}">
                      <a16:colId xmlns:a16="http://schemas.microsoft.com/office/drawing/2014/main" val="1693990603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3765021685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2334900927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604933346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2402171671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878336139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3821347035"/>
                    </a:ext>
                  </a:extLst>
                </a:gridCol>
                <a:gridCol w="1178414">
                  <a:extLst>
                    <a:ext uri="{9D8B030D-6E8A-4147-A177-3AD203B41FA5}">
                      <a16:colId xmlns:a16="http://schemas.microsoft.com/office/drawing/2014/main" val="147886810"/>
                    </a:ext>
                  </a:extLst>
                </a:gridCol>
                <a:gridCol w="1169935">
                  <a:extLst>
                    <a:ext uri="{9D8B030D-6E8A-4147-A177-3AD203B41FA5}">
                      <a16:colId xmlns:a16="http://schemas.microsoft.com/office/drawing/2014/main" val="3718422959"/>
                    </a:ext>
                  </a:extLst>
                </a:gridCol>
              </a:tblGrid>
              <a:tr h="2080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fr-FR" sz="16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0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1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2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3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4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5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 6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Word 7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614696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0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Ruby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vb.net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silverlight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password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space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Block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Implement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alternative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676516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c++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c#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array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compiler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Function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operator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integer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015899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2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Memory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object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variable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member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reference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Instance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class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item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953742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3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Thread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performance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process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time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size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Memory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operation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advantage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549593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4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Windows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command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delphi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linux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Program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excel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script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507547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5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Jquery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ajax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document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color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web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javascript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namespace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432188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6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Javascript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html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event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button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form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Css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browser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control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24890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7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Php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asp.net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perl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web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config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application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site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website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000828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8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svn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folder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path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directory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repository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Project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version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subversion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209704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9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exception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studio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git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assembly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print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Project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source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debugging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149964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10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image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character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expression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regex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string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Word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flash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child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981074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11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xml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linq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attribute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parsing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entity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Output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objective-c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parser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022108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12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test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unit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testing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connection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nhibernate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Datetime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vector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container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916749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13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sql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table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database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column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server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Mysql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datum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query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026780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14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service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server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web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client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http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Wcf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email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request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8028606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15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iphone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view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django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model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control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application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hash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item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779701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16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class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interface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constructor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parameter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function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Object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vim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c#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683486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17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java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collection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editor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language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template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Header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definition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Syntax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99931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18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eclipse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wpf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property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reflection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int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Scope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profile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Declaration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27896"/>
                  </a:ext>
                </a:extLst>
              </a:tr>
              <a:tr h="20800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Topic 19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python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string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list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function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Format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pointer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Convert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50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7A0177-BD01-4D67-8CC2-F9672460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" y="1205262"/>
            <a:ext cx="6050796" cy="4135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55FA89-73A1-4121-BFBD-C18FE833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19" y="2798815"/>
            <a:ext cx="6050796" cy="41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TF-IDF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61738"/>
              </p:ext>
            </p:extLst>
          </p:nvPr>
        </p:nvGraphicFramePr>
        <p:xfrm>
          <a:off x="1064284" y="3886990"/>
          <a:ext cx="10092735" cy="26486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259798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7190527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Mots proposés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Cleaned</a:t>
                      </a:r>
                      <a:r>
                        <a:rPr lang="fr-FR" sz="1600" dirty="0">
                          <a:effectLst/>
                        </a:rPr>
                        <a:t> Body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44492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c++, c, c#, </a:t>
                      </a:r>
                      <a:r>
                        <a:rPr lang="fr-FR" sz="1600" dirty="0" err="1">
                          <a:effectLst/>
                        </a:rPr>
                        <a:t>array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function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 c++ loop statement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7894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javascript, html, </a:t>
                      </a:r>
                      <a:r>
                        <a:rPr lang="fr-FR" sz="1600" dirty="0" err="1">
                          <a:effectLst/>
                        </a:rPr>
                        <a:t>event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button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form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host </a:t>
                      </a:r>
                      <a:r>
                        <a:rPr lang="fr-FR" sz="1600" dirty="0" err="1">
                          <a:effectLst/>
                        </a:rPr>
                        <a:t>load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access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childusercontrol</a:t>
                      </a:r>
                      <a:r>
                        <a:rPr lang="fr-FR" sz="1600" dirty="0">
                          <a:effectLst/>
                        </a:rPr>
                        <a:t> time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parent control </a:t>
                      </a:r>
                      <a:r>
                        <a:rPr lang="fr-FR" sz="1600" dirty="0" err="1">
                          <a:effectLst/>
                        </a:rPr>
                        <a:t>child</a:t>
                      </a:r>
                      <a:r>
                        <a:rPr lang="fr-FR" sz="1600" dirty="0">
                          <a:effectLst/>
                        </a:rPr>
                        <a:t> control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36398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exception, studio, collection, </a:t>
                      </a:r>
                      <a:r>
                        <a:rPr lang="fr-FR" sz="1600" dirty="0" err="1">
                          <a:effectLst/>
                        </a:rPr>
                        <a:t>language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class asset class </a:t>
                      </a:r>
                      <a:r>
                        <a:rPr lang="fr-FR" sz="1600" dirty="0" err="1">
                          <a:effectLst/>
                        </a:rPr>
                        <a:t>class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</a:t>
                      </a:r>
                      <a:r>
                        <a:rPr lang="fr-FR" sz="1600" dirty="0">
                          <a:effectLst/>
                        </a:rPr>
                        <a:t> class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getdefinitionbyname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17197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collection, class, c#, </a:t>
                      </a:r>
                      <a:r>
                        <a:rPr lang="fr-FR" sz="1600" dirty="0" err="1">
                          <a:effectLst/>
                        </a:rPr>
                        <a:t>iphone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 </a:t>
                      </a:r>
                      <a:r>
                        <a:rPr lang="fr-FR" sz="1600" dirty="0" err="1">
                          <a:effectLst/>
                        </a:rPr>
                        <a:t>effect</a:t>
                      </a:r>
                      <a:r>
                        <a:rPr lang="fr-FR" sz="1600" dirty="0">
                          <a:effectLst/>
                        </a:rPr>
                        <a:t> point </a:t>
                      </a:r>
                      <a:r>
                        <a:rPr lang="fr-FR" sz="1600" dirty="0" err="1">
                          <a:effectLst/>
                        </a:rPr>
                        <a:t>operation</a:t>
                      </a:r>
                      <a:r>
                        <a:rPr lang="fr-FR" sz="1600" dirty="0">
                          <a:effectLst/>
                        </a:rPr>
                        <a:t> java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64422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eclipse, wpf, service, property, server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 </a:t>
                      </a:r>
                      <a:r>
                        <a:rPr lang="fr-FR" sz="1600" dirty="0" err="1">
                          <a:effectLst/>
                        </a:rPr>
                        <a:t>predispatch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uri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store session zend </a:t>
                      </a:r>
                      <a:r>
                        <a:rPr lang="fr-FR" sz="1600" dirty="0" err="1">
                          <a:effectLst/>
                        </a:rPr>
                        <a:t>request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object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thought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zend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17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Rappel pour la partie supervisée : tuning des différents paramètres </a:t>
            </a:r>
            <a:r>
              <a:rPr lang="fr-FR" sz="2000" i="1" dirty="0" err="1"/>
              <a:t>min_df</a:t>
            </a:r>
            <a:r>
              <a:rPr lang="fr-FR" sz="2000" dirty="0"/>
              <a:t>, </a:t>
            </a:r>
            <a:r>
              <a:rPr lang="fr-FR" sz="2000" i="1" dirty="0" err="1"/>
              <a:t>max_df</a:t>
            </a:r>
            <a:r>
              <a:rPr lang="fr-FR" sz="2000" dirty="0"/>
              <a:t> et </a:t>
            </a:r>
            <a:r>
              <a:rPr lang="fr-FR" sz="2000" i="1" dirty="0" err="1"/>
              <a:t>max_features</a:t>
            </a:r>
            <a:r>
              <a:rPr lang="fr-FR" sz="2000" dirty="0"/>
              <a:t> de </a:t>
            </a:r>
            <a:r>
              <a:rPr lang="fr-FR" sz="2000" i="1" dirty="0" err="1"/>
              <a:t>TfidfVectorizer</a:t>
            </a:r>
            <a:r>
              <a:rPr lang="fr-FR" sz="2000" dirty="0"/>
              <a:t> à l’aide d’une recherche par grille visant à maximiser la métrique </a:t>
            </a:r>
            <a:r>
              <a:rPr lang="fr-FR" sz="2000" i="1" dirty="0" err="1"/>
              <a:t>jaccard_weighted</a:t>
            </a: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i="1" dirty="0" err="1"/>
              <a:t>min_df</a:t>
            </a:r>
            <a:r>
              <a:rPr lang="fr-FR" sz="2000" i="1" dirty="0"/>
              <a:t>=30</a:t>
            </a:r>
            <a:r>
              <a:rPr lang="fr-FR" sz="2000" dirty="0"/>
              <a:t>, </a:t>
            </a:r>
            <a:r>
              <a:rPr lang="fr-FR" sz="2000" i="1" dirty="0" err="1"/>
              <a:t>max_df</a:t>
            </a:r>
            <a:r>
              <a:rPr lang="fr-FR" sz="2000" i="1" dirty="0"/>
              <a:t>=0.1</a:t>
            </a:r>
            <a:r>
              <a:rPr lang="fr-FR" sz="2000" dirty="0"/>
              <a:t> et </a:t>
            </a:r>
            <a:r>
              <a:rPr lang="fr-FR" sz="2000" i="1" dirty="0" err="1"/>
              <a:t>max_features</a:t>
            </a:r>
            <a:r>
              <a:rPr lang="fr-FR" sz="2000" i="1" dirty="0"/>
              <a:t>=1000</a:t>
            </a:r>
            <a:r>
              <a:rPr lang="fr-FR" sz="2000" dirty="0"/>
              <a:t>, ce qui porte mon vocabulaire à 1 636 mots, soit une </a:t>
            </a:r>
            <a:r>
              <a:rPr lang="fr-FR" sz="2000" b="1" dirty="0"/>
              <a:t>matrice d’entraînement de dimension 38 821 x 1636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b="1" dirty="0" err="1"/>
              <a:t>Dummy</a:t>
            </a:r>
            <a:r>
              <a:rPr lang="fr-FR" b="1" dirty="0"/>
              <a:t> Classifier</a:t>
            </a:r>
          </a:p>
          <a:p>
            <a:r>
              <a:rPr lang="fr-FR" sz="2000" dirty="0"/>
              <a:t>prédiction en respectant la distribution des labels dans l’échantillon d’entraînement</a:t>
            </a:r>
          </a:p>
          <a:p>
            <a:endParaRPr lang="fr-FR" b="1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685800" y="3292928"/>
            <a:ext cx="10820400" cy="324268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1168681-25DE-45E6-8C2B-51BBB9C4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41141"/>
              </p:ext>
            </p:extLst>
          </p:nvPr>
        </p:nvGraphicFramePr>
        <p:xfrm>
          <a:off x="4261758" y="4631214"/>
          <a:ext cx="3483428" cy="93138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45717">
                  <a:extLst>
                    <a:ext uri="{9D8B030D-6E8A-4147-A177-3AD203B41FA5}">
                      <a16:colId xmlns:a16="http://schemas.microsoft.com/office/drawing/2014/main" val="840901299"/>
                    </a:ext>
                  </a:extLst>
                </a:gridCol>
                <a:gridCol w="937711">
                  <a:extLst>
                    <a:ext uri="{9D8B030D-6E8A-4147-A177-3AD203B41FA5}">
                      <a16:colId xmlns:a16="http://schemas.microsoft.com/office/drawing/2014/main" val="2155203987"/>
                    </a:ext>
                  </a:extLst>
                </a:gridCol>
              </a:tblGrid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7064"/>
                  </a:ext>
                </a:extLst>
              </a:tr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5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24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422031" y="1235530"/>
            <a:ext cx="5673969" cy="5300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</a:rPr>
              <a:t>MultinomialNB</a:t>
            </a:r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2000" dirty="0"/>
              <a:t>Plus performant que le classifieur naïf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Léger sur-apprentissage</a:t>
            </a:r>
            <a:endParaRPr lang="fr-FR" sz="2000" b="1" dirty="0">
              <a:solidFill>
                <a:schemeClr val="accent2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033A29-F669-47D6-B15A-3B97173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32880"/>
              </p:ext>
            </p:extLst>
          </p:nvPr>
        </p:nvGraphicFramePr>
        <p:xfrm>
          <a:off x="518513" y="2286314"/>
          <a:ext cx="5481003" cy="227685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92668">
                  <a:extLst>
                    <a:ext uri="{9D8B030D-6E8A-4147-A177-3AD203B41FA5}">
                      <a16:colId xmlns:a16="http://schemas.microsoft.com/office/drawing/2014/main" val="317534915"/>
                    </a:ext>
                  </a:extLst>
                </a:gridCol>
                <a:gridCol w="3188335">
                  <a:extLst>
                    <a:ext uri="{9D8B030D-6E8A-4147-A177-3AD203B41FA5}">
                      <a16:colId xmlns:a16="http://schemas.microsoft.com/office/drawing/2014/main" val="309185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Paramètres testés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alpha : [0.0001, 0.001, 0.01, 0.1]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>
                          <a:effectLst/>
                        </a:rPr>
                        <a:t>fit_prior</a:t>
                      </a:r>
                      <a:r>
                        <a:rPr lang="fr-FR" sz="1800" b="0" dirty="0">
                          <a:effectLst/>
                        </a:rPr>
                        <a:t> : [</a:t>
                      </a:r>
                      <a:r>
                        <a:rPr lang="fr-FR" sz="1800" b="0" dirty="0" err="1">
                          <a:effectLst/>
                        </a:rPr>
                        <a:t>True</a:t>
                      </a:r>
                      <a:r>
                        <a:rPr lang="fr-FR" sz="1800" b="0" dirty="0">
                          <a:effectLst/>
                        </a:rPr>
                        <a:t>, False]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Meilleurs paramètres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alpha : 0.001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>
                          <a:effectLst/>
                        </a:rPr>
                        <a:t>fit_prior</a:t>
                      </a:r>
                      <a:r>
                        <a:rPr lang="fr-FR" sz="1800" b="0" dirty="0">
                          <a:effectLst/>
                        </a:rPr>
                        <a:t> : False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Jaccard </a:t>
                      </a:r>
                      <a:r>
                        <a:rPr lang="fr-FR" sz="1800" b="0" dirty="0" err="1">
                          <a:effectLst/>
                        </a:rPr>
                        <a:t>weighted</a:t>
                      </a:r>
                      <a:r>
                        <a:rPr lang="fr-FR" sz="1800" b="0" dirty="0">
                          <a:effectLst/>
                        </a:rPr>
                        <a:t> Train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0.211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Jaccard </a:t>
                      </a:r>
                      <a:r>
                        <a:rPr lang="fr-FR" sz="1800" b="0" dirty="0" err="1">
                          <a:effectLst/>
                        </a:rPr>
                        <a:t>weighted</a:t>
                      </a:r>
                      <a:r>
                        <a:rPr lang="fr-FR" sz="1800" b="0" dirty="0">
                          <a:effectLst/>
                        </a:rPr>
                        <a:t> Test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0.195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168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D122B-CD7B-4062-AD81-2D1F350BDDA7}"/>
              </a:ext>
            </a:extLst>
          </p:cNvPr>
          <p:cNvSpPr/>
          <p:nvPr/>
        </p:nvSpPr>
        <p:spPr>
          <a:xfrm>
            <a:off x="6125307" y="1235530"/>
            <a:ext cx="5673969" cy="5300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6"/>
                </a:solidFill>
              </a:rPr>
              <a:t>LogisticRegression</a:t>
            </a:r>
            <a:endParaRPr lang="fr-FR" sz="2400" b="1" dirty="0">
              <a:solidFill>
                <a:schemeClr val="accent6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sz="2400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2000" dirty="0"/>
              <a:t>Performance considérablement augmentée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Sur-apprentissage prononcé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Modèle retenu pour l’API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4AFB3A-3360-436B-9095-67E9450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97868"/>
              </p:ext>
            </p:extLst>
          </p:nvPr>
        </p:nvGraphicFramePr>
        <p:xfrm>
          <a:off x="6534654" y="2286314"/>
          <a:ext cx="4855274" cy="227685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2101">
                  <a:extLst>
                    <a:ext uri="{9D8B030D-6E8A-4147-A177-3AD203B41FA5}">
                      <a16:colId xmlns:a16="http://schemas.microsoft.com/office/drawing/2014/main" val="518748726"/>
                    </a:ext>
                  </a:extLst>
                </a:gridCol>
                <a:gridCol w="2523173">
                  <a:extLst>
                    <a:ext uri="{9D8B030D-6E8A-4147-A177-3AD203B41FA5}">
                      <a16:colId xmlns:a16="http://schemas.microsoft.com/office/drawing/2014/main" val="411129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Paramètres testés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penalty : ['l1', 'l2']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C : [0.1, 1, 10, 100, 1000]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Meilleurs paramètres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 : l1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 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35358"/>
                  </a:ext>
                </a:extLst>
              </a:tr>
              <a:tr h="2898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Jaccard </a:t>
                      </a:r>
                      <a:r>
                        <a:rPr lang="fr-FR" sz="1800" b="0" kern="1200" dirty="0" err="1">
                          <a:effectLst/>
                        </a:rPr>
                        <a:t>weighted</a:t>
                      </a:r>
                      <a:r>
                        <a:rPr lang="fr-FR" sz="1800" b="0" kern="1200" dirty="0">
                          <a:effectLst/>
                        </a:rPr>
                        <a:t> Train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0.532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Jaccard </a:t>
                      </a:r>
                      <a:r>
                        <a:rPr lang="fr-FR" sz="1800" b="0" kern="1200" dirty="0" err="1">
                          <a:effectLst/>
                        </a:rPr>
                        <a:t>weighted</a:t>
                      </a:r>
                      <a:r>
                        <a:rPr lang="fr-FR" sz="1800" b="0" kern="1200" dirty="0">
                          <a:effectLst/>
                        </a:rPr>
                        <a:t> Test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effectLst/>
                        </a:rPr>
                        <a:t>0.424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8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8" name="Image 7" descr="C:\Users\ridur\AppData\Local\Microsoft\Windows\INetCache\Content.MSO\F46F020A.tmp">
            <a:extLst>
              <a:ext uri="{FF2B5EF4-FFF2-40B4-BE49-F238E27FC236}">
                <a16:creationId xmlns:a16="http://schemas.microsoft.com/office/drawing/2014/main" id="{6D9FE2A4-30A8-46C5-91CD-A920C40C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2" y="1788756"/>
            <a:ext cx="7181641" cy="262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1DCC41D-B22A-445C-BDEE-8CC194D1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r="10794" b="10884"/>
          <a:stretch/>
        </p:blipFill>
        <p:spPr>
          <a:xfrm>
            <a:off x="6879771" y="4237156"/>
            <a:ext cx="5061858" cy="239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422030" y="4631871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3 prédits par l’approche supervisée, et 5 prédits par l’approche non supervisée)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 TF-IDF avant application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FAFAC6-8E17-40DF-9E55-B724A4C8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55" y="2111148"/>
            <a:ext cx="7267194" cy="2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mieux classifier leurs questions et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Stack </a:t>
            </a:r>
            <a:r>
              <a:rPr lang="fr-FR" sz="2000" dirty="0" err="1"/>
              <a:t>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ouvertures à l'amélioration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 err="1"/>
              <a:t>N_grams</a:t>
            </a: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Word2vec pour avoir du contexte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Supprimer les tops </a:t>
            </a:r>
            <a:r>
              <a:rPr lang="fr-FR" sz="2000" dirty="0" err="1"/>
              <a:t>words</a:t>
            </a:r>
            <a:r>
              <a:rPr lang="fr-FR" sz="2000" dirty="0"/>
              <a:t> avant TFIDF pour gagner en spécificité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Elargir le volume de données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Pistes d’améliorations</a:t>
            </a:r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91 947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Conservation des </a:t>
            </a:r>
            <a:r>
              <a:rPr lang="fr-FR" sz="2000" dirty="0" err="1"/>
              <a:t>posts</a:t>
            </a:r>
            <a:r>
              <a:rPr lang="fr-FR" sz="2000" dirty="0"/>
              <a:t> dont le score est supérieur ou égal à 3, soit </a:t>
            </a:r>
            <a:r>
              <a:rPr lang="fr-FR" sz="2000" b="1" dirty="0"/>
              <a:t>55 598 documents</a:t>
            </a:r>
            <a:endParaRPr lang="fr-F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Name,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Score,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Body,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Tags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Posts.PostTypeId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PostTypes.id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PostTypes.Name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'Question'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&gt;= 550000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&lt; 600000 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98272A-2ADE-4D2E-B442-71EF695A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9942"/>
              </p:ext>
            </p:extLst>
          </p:nvPr>
        </p:nvGraphicFramePr>
        <p:xfrm>
          <a:off x="6604236" y="1903436"/>
          <a:ext cx="5165734" cy="2794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048">
                  <a:extLst>
                    <a:ext uri="{9D8B030D-6E8A-4147-A177-3AD203B41FA5}">
                      <a16:colId xmlns:a16="http://schemas.microsoft.com/office/drawing/2014/main" val="2292870975"/>
                    </a:ext>
                  </a:extLst>
                </a:gridCol>
                <a:gridCol w="4658686">
                  <a:extLst>
                    <a:ext uri="{9D8B030D-6E8A-4147-A177-3AD203B41FA5}">
                      <a16:colId xmlns:a16="http://schemas.microsoft.com/office/drawing/2014/main" val="2066974761"/>
                    </a:ext>
                  </a:extLst>
                </a:gridCol>
              </a:tblGrid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121656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640391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Name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Question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606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828410"/>
                  </a:ext>
                </a:extLst>
              </a:tr>
              <a:tr h="86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Body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100" dirty="0">
                          <a:effectLst/>
                        </a:rPr>
                        <a:t>&lt;p&gt;I have the </a:t>
                      </a:r>
                      <a:r>
                        <a:rPr lang="fr-FR" sz="1100" dirty="0" err="1">
                          <a:effectLst/>
                        </a:rPr>
                        <a:t>following</a:t>
                      </a:r>
                      <a:r>
                        <a:rPr lang="fr-FR" sz="1100" dirty="0">
                          <a:effectLst/>
                        </a:rPr>
                        <a:t> string and I </a:t>
                      </a:r>
                      <a:r>
                        <a:rPr lang="fr-FR" sz="1100" dirty="0" err="1">
                          <a:effectLst/>
                        </a:rPr>
                        <a:t>would</a:t>
                      </a:r>
                      <a:r>
                        <a:rPr lang="fr-FR" sz="1100" dirty="0">
                          <a:effectLst/>
                        </a:rPr>
                        <a:t> like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&lt;code&gt;&amp;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</a:t>
                      </a:r>
                      <a:r>
                        <a:rPr lang="fr-FR" sz="1100" dirty="0">
                          <a:effectLst/>
                        </a:rPr>
                        <a:t>;&lt;/code&gt; and &lt;code&gt;&amp;</a:t>
                      </a:r>
                      <a:r>
                        <a:rPr lang="fr-FR" sz="1100" dirty="0" err="1">
                          <a:effectLst/>
                        </a:rPr>
                        <a:t>lt;ept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;&lt;/code&gt; (notice the </a:t>
                      </a:r>
                      <a:r>
                        <a:rPr lang="fr-FR" sz="1100" dirty="0" err="1">
                          <a:effectLst/>
                        </a:rPr>
                        <a:t>additional</a:t>
                      </a:r>
                      <a:r>
                        <a:rPr lang="fr-FR" sz="1100" dirty="0">
                          <a:effectLst/>
                        </a:rPr>
                        <a:t> tag content </a:t>
                      </a:r>
                      <a:r>
                        <a:rPr lang="fr-FR" sz="1100" dirty="0" err="1">
                          <a:effectLst/>
                        </a:rPr>
                        <a:t>inside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them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that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also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needs</a:t>
                      </a:r>
                      <a:r>
                        <a:rPr lang="fr-FR" sz="1100" dirty="0">
                          <a:effectLst/>
                        </a:rPr>
                        <a:t> to </a:t>
                      </a:r>
                      <a:r>
                        <a:rPr lang="fr-FR" sz="1100" dirty="0" err="1">
                          <a:effectLst/>
                        </a:rPr>
                        <a:t>be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removed</a:t>
                      </a:r>
                      <a:r>
                        <a:rPr lang="fr-FR" sz="1100" dirty="0">
                          <a:effectLst/>
                        </a:rPr>
                        <a:t>)  </a:t>
                      </a:r>
                      <a:r>
                        <a:rPr lang="fr-FR" sz="1100" dirty="0" err="1">
                          <a:effectLst/>
                        </a:rPr>
                        <a:t>without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using</a:t>
                      </a:r>
                      <a:r>
                        <a:rPr lang="fr-FR" sz="1100" dirty="0">
                          <a:effectLst/>
                        </a:rPr>
                        <a:t> a XML </a:t>
                      </a:r>
                      <a:r>
                        <a:rPr lang="fr-FR" sz="1100" dirty="0" err="1">
                          <a:effectLst/>
                        </a:rPr>
                        <a:t>parser</a:t>
                      </a:r>
                      <a:r>
                        <a:rPr lang="fr-FR" sz="1100" dirty="0">
                          <a:effectLst/>
                        </a:rPr>
                        <a:t> (</a:t>
                      </a:r>
                      <a:r>
                        <a:rPr lang="fr-FR" sz="1100" dirty="0" err="1">
                          <a:effectLst/>
                        </a:rPr>
                        <a:t>overhead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too</a:t>
                      </a:r>
                      <a:r>
                        <a:rPr lang="fr-FR" sz="1100" dirty="0">
                          <a:effectLst/>
                        </a:rPr>
                        <a:t> large for </a:t>
                      </a:r>
                      <a:r>
                        <a:rPr lang="fr-FR" sz="1100" dirty="0" err="1">
                          <a:effectLst/>
                        </a:rPr>
                        <a:t>tiny</a:t>
                      </a:r>
                      <a:r>
                        <a:rPr lang="fr-FR" sz="1100" dirty="0">
                          <a:effectLst/>
                        </a:rPr>
                        <a:t> strings).&lt;/p&gt;\r\n\r\n&lt;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&gt;&lt;code&gt;The big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i="1" x="1" type="</a:t>
                      </a:r>
                      <a:r>
                        <a:rPr lang="fr-FR" sz="1100" dirty="0" err="1">
                          <a:effectLst/>
                        </a:rPr>
                        <a:t>bold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bpt&amp;gt;black&amp;lt;ept</a:t>
                      </a:r>
                      <a:r>
                        <a:rPr lang="fr-FR" sz="1100" dirty="0">
                          <a:effectLst/>
                        </a:rPr>
                        <a:t> i="1"&amp;gt;&amp;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i="2" x="2" type="</a:t>
                      </a:r>
                      <a:r>
                        <a:rPr lang="fr-FR" sz="1100" dirty="0" err="1">
                          <a:effectLst/>
                        </a:rPr>
                        <a:t>ulined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bpt&amp;gt;cat&amp;lt;ept</a:t>
                      </a:r>
                      <a:r>
                        <a:rPr lang="fr-FR" sz="1100" dirty="0">
                          <a:effectLst/>
                        </a:rPr>
                        <a:t> i="2"&amp;gt;&amp;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</a:t>
                      </a:r>
                      <a:r>
                        <a:rPr lang="fr-FR" sz="1100" dirty="0" err="1">
                          <a:effectLst/>
                        </a:rPr>
                        <a:t>sleeps</a:t>
                      </a:r>
                      <a:r>
                        <a:rPr lang="fr-FR" sz="1100" dirty="0">
                          <a:effectLst/>
                        </a:rPr>
                        <a:t>.\r\n&lt;/code&gt;&lt;/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&gt;\r\n\r\n&lt;p&gt;</a:t>
                      </a:r>
                      <a:r>
                        <a:rPr lang="fr-FR" sz="1100" dirty="0" err="1">
                          <a:effectLst/>
                        </a:rPr>
                        <a:t>Any</a:t>
                      </a:r>
                      <a:r>
                        <a:rPr lang="fr-FR" sz="1100" dirty="0">
                          <a:effectLst/>
                        </a:rPr>
                        <a:t> regex in VB.NET or C# </a:t>
                      </a:r>
                      <a:r>
                        <a:rPr lang="fr-FR" sz="1100" dirty="0" err="1">
                          <a:effectLst/>
                        </a:rPr>
                        <a:t>will</a:t>
                      </a:r>
                      <a:r>
                        <a:rPr lang="fr-FR" sz="1100" dirty="0">
                          <a:effectLst/>
                        </a:rPr>
                        <a:t> do.&lt;/p&gt;\r\n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802023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Regular expression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XML tags and </a:t>
                      </a:r>
                      <a:r>
                        <a:rPr lang="fr-FR" sz="1100" dirty="0" err="1">
                          <a:effectLst/>
                        </a:rPr>
                        <a:t>their</a:t>
                      </a:r>
                      <a:r>
                        <a:rPr lang="fr-FR" sz="1100" dirty="0">
                          <a:effectLst/>
                        </a:rPr>
                        <a:t> content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707328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Tags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&lt;</a:t>
                      </a:r>
                      <a:r>
                        <a:rPr lang="fr-FR" sz="1100" dirty="0" err="1">
                          <a:effectLst/>
                        </a:rPr>
                        <a:t>c#</a:t>
                      </a:r>
                      <a:r>
                        <a:rPr lang="fr-FR" sz="1100" dirty="0">
                          <a:effectLst/>
                        </a:rPr>
                        <a:t>&gt;&lt;.net&gt;&lt;xml&gt;&lt;vb.net&gt;&lt;regex&gt;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1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9 712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100 tags les plus fréquents me permet de m’affranchir en partie du fléau de la dimension tout en restant suffisamment exhaustif (</a:t>
            </a:r>
            <a:r>
              <a:rPr lang="fr-FR" sz="2000" b="1" dirty="0"/>
              <a:t>48 527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pic>
        <p:nvPicPr>
          <p:cNvPr id="6" name="Image 5" descr="C:\Users\ridur\AppData\Local\Microsoft\Windows\INetCache\Content.MSO\2EFFD815.tmp">
            <a:extLst>
              <a:ext uri="{FF2B5EF4-FFF2-40B4-BE49-F238E27FC236}">
                <a16:creationId xmlns:a16="http://schemas.microsoft.com/office/drawing/2014/main" id="{6F3F085C-2CA0-492A-8C46-168B0540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1705036"/>
            <a:ext cx="6752858" cy="22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ridur\AppData\Local\Microsoft\Windows\INetCache\Content.MSO\203E97EB.tmp">
            <a:extLst>
              <a:ext uri="{FF2B5EF4-FFF2-40B4-BE49-F238E27FC236}">
                <a16:creationId xmlns:a16="http://schemas.microsoft.com/office/drawing/2014/main" id="{D8B3E360-0A00-4021-862A-5B22E7C3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4771047"/>
            <a:ext cx="6712209" cy="19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5515B-93C6-41B1-A25F-963D703F9885}"/>
              </a:ext>
            </a:extLst>
          </p:cNvPr>
          <p:cNvSpPr/>
          <p:nvPr/>
        </p:nvSpPr>
        <p:spPr>
          <a:xfrm>
            <a:off x="8970096" y="3074179"/>
            <a:ext cx="218783" cy="73488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A356DAB-EE57-4BD8-9091-8A3A446B3DE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079488" y="2339293"/>
            <a:ext cx="8414" cy="7348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603198-B4C3-4114-8C1A-8552477D234E}"/>
              </a:ext>
            </a:extLst>
          </p:cNvPr>
          <p:cNvSpPr/>
          <p:nvPr/>
        </p:nvSpPr>
        <p:spPr>
          <a:xfrm>
            <a:off x="7512424" y="1882588"/>
            <a:ext cx="1798917" cy="4567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unit-</a:t>
            </a:r>
            <a:r>
              <a:rPr lang="fr-FR" sz="1600" dirty="0" err="1">
                <a:solidFill>
                  <a:schemeClr val="accent2"/>
                </a:solidFill>
              </a:rPr>
              <a:t>testing</a:t>
            </a:r>
            <a:r>
              <a:rPr lang="fr-FR" sz="1600" dirty="0">
                <a:solidFill>
                  <a:schemeClr val="accent2"/>
                </a:solidFill>
              </a:rPr>
              <a:t> : 0.9%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3259578" y="5044141"/>
            <a:ext cx="583293" cy="153918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42871" y="5815832"/>
            <a:ext cx="433887" cy="2827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4276758" y="5562600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89% des documents possèdent un tag du top 100</a:t>
            </a:r>
          </a:p>
        </p:txBody>
      </p:sp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670247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Peu de documents (1 209) ont plus de 3 tags </a:t>
            </a:r>
          </a:p>
        </p:txBody>
      </p:sp>
      <p:pic>
        <p:nvPicPr>
          <p:cNvPr id="12" name="Image 11" descr="C:\Users\ridur\AppData\Local\Microsoft\Windows\INetCache\Content.MSO\206C2431.tmp">
            <a:extLst>
              <a:ext uri="{FF2B5EF4-FFF2-40B4-BE49-F238E27FC236}">
                <a16:creationId xmlns:a16="http://schemas.microsoft.com/office/drawing/2014/main" id="{40D2ED99-B2BD-4578-BFAF-4414E1F8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316633"/>
            <a:ext cx="6503882" cy="234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ridur\AppData\Local\Microsoft\Windows\INetCache\Content.MSO\9636E667.tmp">
            <a:extLst>
              <a:ext uri="{FF2B5EF4-FFF2-40B4-BE49-F238E27FC236}">
                <a16:creationId xmlns:a16="http://schemas.microsoft.com/office/drawing/2014/main" id="{CF88402E-8553-40AE-B8C4-C9625B70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287505"/>
            <a:ext cx="6503882" cy="23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ous-titre 6">
            <a:extLst>
              <a:ext uri="{FF2B5EF4-FFF2-40B4-BE49-F238E27FC236}">
                <a16:creationId xmlns:a16="http://schemas.microsoft.com/office/drawing/2014/main" id="{74D51B0B-C7C1-4937-BE2D-9FE8F7839ADE}"/>
              </a:ext>
            </a:extLst>
          </p:cNvPr>
          <p:cNvSpPr txBox="1">
            <a:spLocks/>
          </p:cNvSpPr>
          <p:nvPr/>
        </p:nvSpPr>
        <p:spPr>
          <a:xfrm>
            <a:off x="6925914" y="4682279"/>
            <a:ext cx="4844056" cy="146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Je ne conserve dans la colonne tags que les 3 tags les plus fréquents pour des raisons de parcimonie et considérant que 3 tags sont suffisants pour décrire une raison</a:t>
            </a:r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2D418075-2F51-4D98-BCAF-EC918C528FCA}"/>
              </a:ext>
            </a:extLst>
          </p:cNvPr>
          <p:cNvSpPr>
            <a:spLocks noChangeAspect="1"/>
          </p:cNvSpPr>
          <p:nvPr/>
        </p:nvSpPr>
        <p:spPr>
          <a:xfrm>
            <a:off x="4728757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B2D5F299-B817-4597-A5AF-C56387DD266A}"/>
              </a:ext>
            </a:extLst>
          </p:cNvPr>
          <p:cNvSpPr>
            <a:spLocks noChangeAspect="1"/>
          </p:cNvSpPr>
          <p:nvPr/>
        </p:nvSpPr>
        <p:spPr>
          <a:xfrm>
            <a:off x="5910511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89FBCDB-B58E-4A0C-BAC9-8ABA1BBCAED7}"/>
              </a:ext>
            </a:extLst>
          </p:cNvPr>
          <p:cNvSpPr/>
          <p:nvPr/>
        </p:nvSpPr>
        <p:spPr>
          <a:xfrm>
            <a:off x="3067855" y="3766839"/>
            <a:ext cx="1212234" cy="418011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code est à mon sens trop spécifique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Recodage des top tags possédant des caractères spéciaux dans les documents pour éviter des effets de bord indésirables avec la suppression de la ponctuation ou la tokenisation + 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6125962"/>
            <a:ext cx="11376347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in xyzspecialtags16zyx or xyzspecialtags26zyx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:\Users\ridur\AppData\Local\Microsoft\Windows\INetCache\Content.MSO\3D18CF06.tmp">
            <a:extLst>
              <a:ext uri="{FF2B5EF4-FFF2-40B4-BE49-F238E27FC236}">
                <a16:creationId xmlns:a16="http://schemas.microsoft.com/office/drawing/2014/main" id="{8F40CA63-8841-4A75-853D-D2C604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1" y="4596415"/>
            <a:ext cx="6808751" cy="22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6" y="459641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mot.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24 103 mots distincts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914 109 en tout</a:t>
            </a:r>
            <a:r>
              <a:rPr lang="fr-FR" dirty="0">
                <a:solidFill>
                  <a:schemeClr val="tx1"/>
                </a:solidFill>
              </a:rPr>
              <a:t> et environ </a:t>
            </a:r>
            <a:r>
              <a:rPr lang="fr-FR" b="1" dirty="0">
                <a:solidFill>
                  <a:schemeClr val="tx1"/>
                </a:solidFill>
              </a:rPr>
              <a:t>19 mots par document en moyenne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54294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</a:rPr>
              <a:t>stopwords</a:t>
            </a:r>
            <a:r>
              <a:rPr lang="fr-FR" sz="20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2000" dirty="0" err="1">
                <a:solidFill>
                  <a:schemeClr val="accent6"/>
                </a:solidFill>
              </a:rPr>
              <a:t>Spacy</a:t>
            </a:r>
            <a:r>
              <a:rPr lang="fr-FR" sz="20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2000" dirty="0" err="1">
                <a:solidFill>
                  <a:schemeClr val="accent6"/>
                </a:solidFill>
              </a:rPr>
              <a:t>tagging</a:t>
            </a:r>
            <a:r>
              <a:rPr lang="fr-FR" sz="20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667690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xyzspecialtags16zyx xyzspecialtags26zyx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07378" y="3039838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 manuels.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78" y="3795550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(documents x tags) soit </a:t>
            </a:r>
            <a:r>
              <a:rPr lang="fr-FR" sz="2000" b="1" dirty="0"/>
              <a:t>(48 527 x 100)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splitte les jeux de données </a:t>
            </a:r>
            <a:r>
              <a:rPr lang="fr-FR" sz="2000" i="1" dirty="0"/>
              <a:t>Tags </a:t>
            </a:r>
            <a:r>
              <a:rPr lang="fr-FR" sz="2000" dirty="0"/>
              <a:t>et </a:t>
            </a:r>
            <a:r>
              <a:rPr lang="fr-FR" sz="2000" i="1" dirty="0"/>
              <a:t>Body </a:t>
            </a:r>
            <a:r>
              <a:rPr lang="fr-FR" sz="2000" dirty="0"/>
              <a:t>en jeux d’entraînement (80% soit </a:t>
            </a:r>
            <a:r>
              <a:rPr lang="fr-FR" sz="2000" b="1" dirty="0"/>
              <a:t>38 821 documents</a:t>
            </a:r>
            <a:r>
              <a:rPr lang="fr-FR" sz="2000" dirty="0"/>
              <a:t>) et validation (20% soit </a:t>
            </a:r>
            <a:r>
              <a:rPr lang="fr-FR" sz="2000" b="1" dirty="0"/>
              <a:t>9 706 documents</a:t>
            </a:r>
            <a:r>
              <a:rPr lang="fr-FR" sz="2000" dirty="0"/>
              <a:t>) 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sz="2000" dirty="0"/>
              <a:t>Les jeux de données sont bien équilibrés</a:t>
            </a:r>
          </a:p>
        </p:txBody>
      </p:sp>
      <p:pic>
        <p:nvPicPr>
          <p:cNvPr id="6" name="Image 5" descr="C:\Users\ridur\AppData\Local\Microsoft\Windows\INetCache\Content.MSO\DCADF1AE.tmp">
            <a:extLst>
              <a:ext uri="{FF2B5EF4-FFF2-40B4-BE49-F238E27FC236}">
                <a16:creationId xmlns:a16="http://schemas.microsoft.com/office/drawing/2014/main" id="{3F6B7034-4774-416D-B55A-94342BC4B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5" y="2930349"/>
            <a:ext cx="5079365" cy="232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ridur\AppData\Local\Microsoft\Windows\INetCache\Content.MSO\4C004350.tmp">
            <a:extLst>
              <a:ext uri="{FF2B5EF4-FFF2-40B4-BE49-F238E27FC236}">
                <a16:creationId xmlns:a16="http://schemas.microsoft.com/office/drawing/2014/main" id="{E38130FC-97C4-4840-B4AB-18D4F4CA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02" y="2365007"/>
            <a:ext cx="6695063" cy="32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10859</TotalTime>
  <Words>2570</Words>
  <Application>Microsoft Office PowerPoint</Application>
  <PresentationFormat>Grand écran</PresentationFormat>
  <Paragraphs>446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Analyse supervisée</vt:lpstr>
      <vt:lpstr>Analyse supervisée</vt:lpstr>
      <vt:lpstr>Analyse supervisée</vt:lpstr>
      <vt:lpstr>Analyse supervisée</vt:lpstr>
      <vt:lpstr>API de recommandation de tags</vt:lpstr>
      <vt:lpstr>Pistes d’améliorations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Richard Durand</cp:lastModifiedBy>
  <cp:revision>801</cp:revision>
  <dcterms:created xsi:type="dcterms:W3CDTF">2019-01-13T20:42:16Z</dcterms:created>
  <dcterms:modified xsi:type="dcterms:W3CDTF">2020-01-20T22:40:23Z</dcterms:modified>
</cp:coreProperties>
</file>