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fr-FR" sz="2000" dirty="0" err="1"/>
              <a:t>Term</a:t>
            </a:r>
            <a:r>
              <a:rPr lang="fr-FR" sz="2000" dirty="0"/>
              <a:t> Frequency) des mots dans le corpus à l’aide de la méthode </a:t>
            </a:r>
            <a:r>
              <a:rPr lang="fr-FR" sz="2000" i="1" dirty="0" err="1"/>
              <a:t>CountVectorizer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150</a:t>
            </a:r>
            <a:r>
              <a:rPr lang="fr-FR" sz="2000" dirty="0"/>
              <a:t> ce qui permet de réduire mon vocabulaire à 585 mots, soit une matrice d’entraînement de dimension </a:t>
            </a:r>
            <a:r>
              <a:rPr lang="fr-FR" sz="2000" b="1" dirty="0"/>
              <a:t>38 821 x 585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7" y="2468994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140775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20</a:t>
            </a:r>
            <a:endParaRPr lang="fr-FR" sz="2000" dirty="0"/>
          </a:p>
        </p:txBody>
      </p:sp>
      <p:pic>
        <p:nvPicPr>
          <p:cNvPr id="7" name="Image 6" descr="C:\Users\ridur\AppData\Local\Microsoft\Windows\INetCache\Content.MSO\637D0261.tmp">
            <a:extLst>
              <a:ext uri="{FF2B5EF4-FFF2-40B4-BE49-F238E27FC236}">
                <a16:creationId xmlns:a16="http://schemas.microsoft.com/office/drawing/2014/main" id="{1BDAE545-3CD8-42A2-8EE1-9091F20D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06" y="2630026"/>
            <a:ext cx="7405787" cy="2829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CD969C9-83F0-4EC9-9726-80E4C344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89541"/>
              </p:ext>
            </p:extLst>
          </p:nvPr>
        </p:nvGraphicFramePr>
        <p:xfrm>
          <a:off x="771238" y="1422400"/>
          <a:ext cx="10649524" cy="504304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84227">
                  <a:extLst>
                    <a:ext uri="{9D8B030D-6E8A-4147-A177-3AD203B41FA5}">
                      <a16:colId xmlns:a16="http://schemas.microsoft.com/office/drawing/2014/main" val="1709521423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610694929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861264468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2228973776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540945944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182445342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742207317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168149664"/>
                    </a:ext>
                  </a:extLst>
                </a:gridCol>
                <a:gridCol w="1175708">
                  <a:extLst>
                    <a:ext uri="{9D8B030D-6E8A-4147-A177-3AD203B41FA5}">
                      <a16:colId xmlns:a16="http://schemas.microsoft.com/office/drawing/2014/main" val="4049164728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endParaRPr lang="fr-FR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0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1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2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3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5384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0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Database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datum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server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data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store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access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9646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1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List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linq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search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item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algorithm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group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392241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2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c++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language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session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point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programming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compiler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799887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3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Javascript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html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jquery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browser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ajax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26559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String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property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character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emacs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size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array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format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048392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Studio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project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version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script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command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output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698490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Xml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.net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document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delphi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performance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silverlight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flash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557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c#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class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php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interface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pattern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library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80503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8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Server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windows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client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connection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machine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directory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linux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path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572622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9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Table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column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row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datum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excel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query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color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309243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10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Object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class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thread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http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instance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collection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constructor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0187379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11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asp.net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Site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view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controller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iis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website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02728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12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Control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Form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button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ruby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variable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item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screen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71236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13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Java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project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eclipse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source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version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code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library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software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793777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Python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function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bit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statement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procedure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oracle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integer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82561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Time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memory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class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program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hash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performance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usage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9361823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Test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unit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testing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git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svn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branch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code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extension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8459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Exception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system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event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thread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service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67471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18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Image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model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email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address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django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wpf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print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field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895550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19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service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app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perl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iphone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config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security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97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554919-AF0C-40A4-9083-E22D4D62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2" y="1434235"/>
            <a:ext cx="5762958" cy="348136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020089-F82D-4150-A205-26125E5D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057"/>
            <a:ext cx="5762958" cy="36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61738"/>
              </p:ext>
            </p:extLst>
          </p:nvPr>
        </p:nvGraphicFramePr>
        <p:xfrm>
          <a:off x="1064284" y="3886990"/>
          <a:ext cx="10092735" cy="2648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7190527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Mots proposés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Cleaned</a:t>
                      </a:r>
                      <a:r>
                        <a:rPr lang="fr-FR" sz="1600" dirty="0">
                          <a:effectLst/>
                        </a:rPr>
                        <a:t> Body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44492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c++, c, c#, </a:t>
                      </a:r>
                      <a:r>
                        <a:rPr lang="fr-FR" sz="1600" dirty="0" err="1">
                          <a:effectLst/>
                        </a:rPr>
                        <a:t>array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function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 c++ loop statement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7894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javascript, html, </a:t>
                      </a:r>
                      <a:r>
                        <a:rPr lang="fr-FR" sz="1600" dirty="0" err="1">
                          <a:effectLst/>
                        </a:rPr>
                        <a:t>event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button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form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host </a:t>
                      </a:r>
                      <a:r>
                        <a:rPr lang="fr-FR" sz="1600" dirty="0" err="1">
                          <a:effectLst/>
                        </a:rPr>
                        <a:t>load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access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childusercontrol</a:t>
                      </a:r>
                      <a:r>
                        <a:rPr lang="fr-FR" sz="1600" dirty="0">
                          <a:effectLst/>
                        </a:rPr>
                        <a:t> time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parent control </a:t>
                      </a:r>
                      <a:r>
                        <a:rPr lang="fr-FR" sz="1600" dirty="0" err="1">
                          <a:effectLst/>
                        </a:rPr>
                        <a:t>child</a:t>
                      </a:r>
                      <a:r>
                        <a:rPr lang="fr-FR" sz="1600" dirty="0">
                          <a:effectLst/>
                        </a:rPr>
                        <a:t> control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36398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exception, studio, collection, </a:t>
                      </a:r>
                      <a:r>
                        <a:rPr lang="fr-FR" sz="1600" dirty="0" err="1">
                          <a:effectLst/>
                        </a:rPr>
                        <a:t>language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 asset class </a:t>
                      </a:r>
                      <a:r>
                        <a:rPr lang="fr-FR" sz="1600" dirty="0" err="1">
                          <a:effectLst/>
                        </a:rPr>
                        <a:t>class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</a:t>
                      </a:r>
                      <a:r>
                        <a:rPr lang="fr-FR" sz="1600" dirty="0">
                          <a:effectLst/>
                        </a:rPr>
                        <a:t> class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getdefinitionbyname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17197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collection, class, c#, </a:t>
                      </a:r>
                      <a:r>
                        <a:rPr lang="fr-FR" sz="1600" dirty="0" err="1">
                          <a:effectLst/>
                        </a:rPr>
                        <a:t>iphone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 </a:t>
                      </a:r>
                      <a:r>
                        <a:rPr lang="fr-FR" sz="1600" dirty="0" err="1">
                          <a:effectLst/>
                        </a:rPr>
                        <a:t>effect</a:t>
                      </a:r>
                      <a:r>
                        <a:rPr lang="fr-FR" sz="1600" dirty="0">
                          <a:effectLst/>
                        </a:rPr>
                        <a:t> point </a:t>
                      </a:r>
                      <a:r>
                        <a:rPr lang="fr-FR" sz="1600" dirty="0" err="1">
                          <a:effectLst/>
                        </a:rPr>
                        <a:t>operation</a:t>
                      </a:r>
                      <a:r>
                        <a:rPr lang="fr-FR" sz="1600" dirty="0">
                          <a:effectLst/>
                        </a:rPr>
                        <a:t> java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64422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eclipse, wpf, service, property, server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 </a:t>
                      </a:r>
                      <a:r>
                        <a:rPr lang="fr-FR" sz="1600" dirty="0" err="1">
                          <a:effectLst/>
                        </a:rPr>
                        <a:t>predispatch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uri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store session zend </a:t>
                      </a:r>
                      <a:r>
                        <a:rPr lang="fr-FR" sz="1600" dirty="0" err="1">
                          <a:effectLst/>
                        </a:rPr>
                        <a:t>request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object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thought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zend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=30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=1000</a:t>
            </a:r>
            <a:r>
              <a:rPr lang="fr-FR" sz="2000" dirty="0"/>
              <a:t>, ce qui porte mon vocabulaire à 1 636 mots, soit une matrice d’entraînement de dimension </a:t>
            </a:r>
            <a:r>
              <a:rPr lang="fr-FR" sz="2000" b="1" dirty="0"/>
              <a:t>38 821 x 1636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2879539"/>
            <a:ext cx="5673969" cy="373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dirty="0"/>
              <a:t>Léger sur-apprentissage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8388"/>
              </p:ext>
            </p:extLst>
          </p:nvPr>
        </p:nvGraphicFramePr>
        <p:xfrm>
          <a:off x="518513" y="3579392"/>
          <a:ext cx="5481003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Paramètres testés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[</a:t>
                      </a:r>
                      <a:r>
                        <a:rPr lang="fr-FR" sz="1600" b="0" dirty="0" err="1">
                          <a:effectLst/>
                        </a:rPr>
                        <a:t>True</a:t>
                      </a:r>
                      <a:r>
                        <a:rPr lang="fr-FR" sz="1600" b="0" dirty="0">
                          <a:effectLst/>
                        </a:rPr>
                        <a:t>, False]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Meilleurs paramètres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False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0.211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0.195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2879538"/>
            <a:ext cx="5673969" cy="373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5929"/>
              </p:ext>
            </p:extLst>
          </p:nvPr>
        </p:nvGraphicFramePr>
        <p:xfrm>
          <a:off x="6534654" y="3579392"/>
          <a:ext cx="4855274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Paramètres testés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C : [0.1, 1, 10, 100, 1000]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0.532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0.424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D96D07-E86B-4517-A5EA-171B76D8A93B}"/>
              </a:ext>
            </a:extLst>
          </p:cNvPr>
          <p:cNvSpPr/>
          <p:nvPr/>
        </p:nvSpPr>
        <p:spPr>
          <a:xfrm>
            <a:off x="422031" y="1202597"/>
            <a:ext cx="11377244" cy="16422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/>
              <a:t>Dummy</a:t>
            </a:r>
            <a:r>
              <a:rPr lang="fr-FR" sz="2400" b="1" dirty="0"/>
              <a:t> Classifier </a:t>
            </a:r>
            <a:r>
              <a:rPr lang="fr-FR" dirty="0"/>
              <a:t>: prédiction en respectant la distribution des labels dans l’échantillon d’entraînement</a:t>
            </a:r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A42752A-62A8-405E-918D-A6985D07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3511"/>
              </p:ext>
            </p:extLst>
          </p:nvPr>
        </p:nvGraphicFramePr>
        <p:xfrm>
          <a:off x="4383593" y="1741631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FE8A64-648F-4A30-B827-6BC66D3B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7" y="2151447"/>
            <a:ext cx="7697629" cy="29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supprimer les mots les plus fréquents par topic pourrait permettre d’amener un peu plus de spécificité. Je pourrais peut-être aussi gagner en spécificité en intégrant des n-grams ou en utilisant des techniques de plongements de mots.  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la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concerné par la question tandis qu’un autre classifieur se concentrerait plutôt à décrire la nature du problème.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une raison</a:t>
            </a:r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</TotalTime>
  <Words>2744</Words>
  <Application>Microsoft Office PowerPoint</Application>
  <PresentationFormat>Grand écran</PresentationFormat>
  <Paragraphs>459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824</cp:revision>
  <dcterms:created xsi:type="dcterms:W3CDTF">2019-01-13T20:42:16Z</dcterms:created>
  <dcterms:modified xsi:type="dcterms:W3CDTF">2020-01-25T00:15:42Z</dcterms:modified>
</cp:coreProperties>
</file>