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63" r:id="rId11"/>
    <p:sldId id="353" r:id="rId12"/>
    <p:sldId id="354" r:id="rId13"/>
    <p:sldId id="355" r:id="rId14"/>
    <p:sldId id="356" r:id="rId15"/>
    <p:sldId id="352" r:id="rId16"/>
    <p:sldId id="357" r:id="rId17"/>
    <p:sldId id="359" r:id="rId18"/>
    <p:sldId id="360" r:id="rId19"/>
    <p:sldId id="361" r:id="rId20"/>
    <p:sldId id="3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BE5D6"/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65523" autoAdjust="0"/>
  </p:normalViewPr>
  <p:slideViewPr>
    <p:cSldViewPr snapToGrid="0">
      <p:cViewPr varScale="1">
        <p:scale>
          <a:sx n="68" d="100"/>
          <a:sy n="68" d="100"/>
        </p:scale>
        <p:origin x="60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A012-27C5-446B-ADB6-913432598EA1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ED05-7079-438F-A45E-D622EDB2CA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757D-43ED-48E6-893A-11BCBAF93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682644-BF31-4AE5-8CF1-919FA62B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5E47C-02BC-4A16-AFED-D32DCB84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03D54-E7BE-4A7F-BDCF-D90CD1C1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CC9C7D-A2EF-40EE-9B23-6050214D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05B14-9867-4EC6-B62A-C37EA29A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450B6-BB4C-4DDF-952D-8A5B2BD62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C7B23-F18B-4ECF-BBCA-92F4E0B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50D7D-CB4D-41B9-8B26-9896187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02877-7D5A-4C2D-AE1A-506B5864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4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2280467-9B6A-4C83-8D07-1782B167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58C767-AAA1-4C75-8681-A6D33203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25E44-C7EA-4425-954A-8D2BE8DF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D30DE-0788-4BBD-A241-211D90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E3CA-EE41-468A-8285-5FDFCDD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D01F4-19D9-48C5-8694-60AED48F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79DC9-B9C2-49D4-BBB2-94BB5A1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CCCCA-8EAE-41E8-AA57-4FA4EF08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3A0741-3464-43EA-BF33-A3DB7574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15B1-3BDE-4683-9A20-8A4A8B6D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847EF-8C8A-477A-AF25-A7DB279A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721C7-E43A-42E4-9523-B20D1A04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9C997-117F-4DEF-9B56-6C3D3FE0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EA36A-531D-4414-8388-639A711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B71D-8B80-4766-9305-B943F33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9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14BB7-1A39-453D-9913-09B12D3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7D5B6-FB3C-4D55-B8F4-A0DD51F5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F7F06B-4988-467C-826E-C717FF1D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E5584-9B12-431C-AB49-DDFCD80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91741-8546-496C-9ABD-0533A470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DF96E-083A-4B5A-8BDA-A97AF50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F27D8-F529-42D7-A478-ACEEC65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8FBE8-13C3-4E8E-A9CB-BEE01D25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2FF7-28F5-4B21-BE9B-ED5A4695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61F48A-4E9C-47BC-8A89-B4EDF3378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9F8D09-98B3-43CD-89A5-3B36C5F1F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BBC7A-DDF5-4474-B9C3-8F116DA6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D5B30C-585A-4512-A454-77AE479E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A46085-03BF-4F24-9EC5-177C8AFD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F279D-9397-4CB1-9AD5-BC34E84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2CC38A-A0A6-4864-960A-2AF27652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DDBD5-FC46-460C-8608-74B8409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1F3E01-FA53-4AED-9754-88B107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A70DE7-06A2-44AE-9A98-9E1C375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6E5B2-4DE7-4C8F-A3CE-04A7873F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DE1281-A457-4617-BB8B-4177DBB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1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5F79A-FB66-41BE-9DC2-3CAF59FE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D6AFF-D924-4C41-9782-56FAB4F2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54C4-BB8D-4460-8B49-3317E7EC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79FC00-BD5C-4F76-97EA-07DF9FA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A309D-329A-443F-90F1-7C99B368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1C7D9-CC6A-4875-A6F6-F68CD6E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6E16-F267-4717-9D08-6225FA6C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EE0E85-8D26-4FBC-BEA9-9A5C83D3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66391-5F41-4599-9DB7-808B6920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BE40C-5AC8-45D6-92D8-5A8A4A5A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EF835-B887-4EA5-9C50-74AFCB09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500753-A1EE-4FC9-AAB2-4A8558F9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6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8BA53D-37C5-4506-A282-C3554FDE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1AC2F-65B6-469D-A782-7BA26EAC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662D-570E-4301-9ED8-B058DE1C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CE76-4C59-4655-A7EC-0755846AD45B}" type="datetimeFigureOut">
              <a:rPr lang="fr-FR" smtClean="0"/>
              <a:t>24/01/2020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8A324-CB10-4B7F-BC8B-8F136637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482C1-81DA-468D-80BA-BC249118C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EBAF-17AC-48F9-AE8F-9BC4800AF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9E2FCF-9839-44B7-AA04-5E6EFCBDC154}"/>
              </a:ext>
            </a:extLst>
          </p:cNvPr>
          <p:cNvSpPr/>
          <p:nvPr/>
        </p:nvSpPr>
        <p:spPr>
          <a:xfrm>
            <a:off x="89647" y="89647"/>
            <a:ext cx="12012706" cy="66787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A84425-29CC-46A0-982A-FCBF4A209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DAC1D-1FEB-4718-A4C6-6526E6C75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n°6</a:t>
            </a:r>
          </a:p>
          <a:p>
            <a:r>
              <a:rPr lang="fr-FR" dirty="0"/>
              <a:t>Parcours </a:t>
            </a:r>
            <a:r>
              <a:rPr lang="fr-FR" dirty="0" err="1"/>
              <a:t>Openclassroom</a:t>
            </a:r>
            <a:r>
              <a:rPr lang="fr-FR" dirty="0"/>
              <a:t> Data Science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E18691-A472-4646-A5C7-DDCCBC1D2382}"/>
              </a:ext>
            </a:extLst>
          </p:cNvPr>
          <p:cNvSpPr txBox="1"/>
          <p:nvPr/>
        </p:nvSpPr>
        <p:spPr>
          <a:xfrm>
            <a:off x="175846" y="6277708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Richard Durand, janvier 2020</a:t>
            </a:r>
          </a:p>
        </p:txBody>
      </p:sp>
    </p:spTree>
    <p:extLst>
      <p:ext uri="{BB962C8B-B14F-4D97-AF65-F5344CB8AC3E}">
        <p14:creationId xmlns:p14="http://schemas.microsoft.com/office/powerpoint/2010/main" val="33892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« bag of </a:t>
            </a:r>
            <a:r>
              <a:rPr lang="fr-FR" sz="2000" dirty="0" err="1"/>
              <a:t>words</a:t>
            </a:r>
            <a:r>
              <a:rPr lang="fr-FR" sz="2000" dirty="0"/>
              <a:t> » qui se présente sous la forme d’une matrice de dénombrement (</a:t>
            </a:r>
            <a:r>
              <a:rPr lang="fr-FR" sz="2000" dirty="0" err="1"/>
              <a:t>Term</a:t>
            </a:r>
            <a:r>
              <a:rPr lang="fr-FR" sz="2000" dirty="0"/>
              <a:t> Frequency) des mots dans le corpus à l’aide de la méthode </a:t>
            </a:r>
            <a:r>
              <a:rPr lang="fr-FR" sz="2000" i="1" dirty="0" err="1"/>
              <a:t>CountVectorizer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Après plusieurs itérations, je retiens </a:t>
            </a:r>
            <a:r>
              <a:rPr lang="fr-FR" sz="2000" b="1" dirty="0" err="1"/>
              <a:t>min_df</a:t>
            </a:r>
            <a:r>
              <a:rPr lang="fr-FR" sz="2000" b="1" dirty="0"/>
              <a:t> = 150</a:t>
            </a:r>
            <a:r>
              <a:rPr lang="fr-FR" sz="2000" dirty="0"/>
              <a:t> ce qui permet de réduire mon vocabulaire à 585 mots, soit une matrice d’entraînement de dimension </a:t>
            </a:r>
            <a:r>
              <a:rPr lang="fr-FR" sz="2000" b="1" dirty="0"/>
              <a:t>38 821 x 585</a:t>
            </a:r>
          </a:p>
        </p:txBody>
      </p:sp>
      <p:pic>
        <p:nvPicPr>
          <p:cNvPr id="17412" name="Picture 4" descr="RÃ©sultat de recherche d'images pour &quot;bag of words&quot;">
            <a:extLst>
              <a:ext uri="{FF2B5EF4-FFF2-40B4-BE49-F238E27FC236}">
                <a16:creationId xmlns:a16="http://schemas.microsoft.com/office/drawing/2014/main" id="{219A56D8-7F82-4686-B204-53DC350B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47" y="2468994"/>
            <a:ext cx="486156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264D0-063C-4F72-8F5B-572985C7F5B3}"/>
              </a:ext>
            </a:extLst>
          </p:cNvPr>
          <p:cNvSpPr/>
          <p:nvPr/>
        </p:nvSpPr>
        <p:spPr>
          <a:xfrm>
            <a:off x="5955250" y="3140775"/>
            <a:ext cx="563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conserver les termes d’un seul caractère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5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Méthode qui cherche à déduire la structure des topics du corpus en fonction des mots et des documents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L’indicateur de perplexité semble souffrir d’un bug avec </a:t>
            </a:r>
            <a:r>
              <a:rPr lang="fr-FR" sz="2000" dirty="0" err="1"/>
              <a:t>Sklearn</a:t>
            </a:r>
            <a:r>
              <a:rPr lang="fr-FR" sz="20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choisis le nombre de topics de façon à ce qu’il discrimine le mieux possible les documents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 mon sens, le meilleur compromis entre l’homogénéité de la répartition des topics dans les documents, la variété des topics et leur cohérence s’obtient avec un </a:t>
            </a:r>
            <a:r>
              <a:rPr lang="fr-FR" sz="2000" b="1" dirty="0"/>
              <a:t>nombre de topics égal à 20</a:t>
            </a:r>
            <a:endParaRPr lang="fr-FR" sz="2000" dirty="0"/>
          </a:p>
        </p:txBody>
      </p:sp>
      <p:pic>
        <p:nvPicPr>
          <p:cNvPr id="7" name="Image 6" descr="C:\Users\ridur\AppData\Local\Microsoft\Windows\INetCache\Content.MSO\637D0261.tmp">
            <a:extLst>
              <a:ext uri="{FF2B5EF4-FFF2-40B4-BE49-F238E27FC236}">
                <a16:creationId xmlns:a16="http://schemas.microsoft.com/office/drawing/2014/main" id="{1BDAE545-3CD8-42A2-8EE1-9091F20D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06" y="2630026"/>
            <a:ext cx="7405787" cy="2829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4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CD969C9-83F0-4EC9-9726-80E4C344E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89541"/>
              </p:ext>
            </p:extLst>
          </p:nvPr>
        </p:nvGraphicFramePr>
        <p:xfrm>
          <a:off x="771238" y="1422400"/>
          <a:ext cx="10649524" cy="504304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84227">
                  <a:extLst>
                    <a:ext uri="{9D8B030D-6E8A-4147-A177-3AD203B41FA5}">
                      <a16:colId xmlns:a16="http://schemas.microsoft.com/office/drawing/2014/main" val="1709521423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610694929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861264468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2228973776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540945944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182445342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742207317"/>
                    </a:ext>
                  </a:extLst>
                </a:gridCol>
                <a:gridCol w="1184227">
                  <a:extLst>
                    <a:ext uri="{9D8B030D-6E8A-4147-A177-3AD203B41FA5}">
                      <a16:colId xmlns:a16="http://schemas.microsoft.com/office/drawing/2014/main" val="3168149664"/>
                    </a:ext>
                  </a:extLst>
                </a:gridCol>
                <a:gridCol w="1175708">
                  <a:extLst>
                    <a:ext uri="{9D8B030D-6E8A-4147-A177-3AD203B41FA5}">
                      <a16:colId xmlns:a16="http://schemas.microsoft.com/office/drawing/2014/main" val="4049164728"/>
                    </a:ext>
                  </a:extLst>
                </a:gridCol>
              </a:tblGrid>
              <a:tr h="240145">
                <a:tc>
                  <a:txBody>
                    <a:bodyPr/>
                    <a:lstStyle/>
                    <a:p>
                      <a:endParaRPr lang="fr-FR" sz="12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0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1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2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3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4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5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6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Word 7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5384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0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Database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datum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server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data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store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access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99646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1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List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linq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search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item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algorithm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group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392241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2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c++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language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session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point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programming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code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compiler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799887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Topic 3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Javascript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html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function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jquery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content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browser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ajax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26559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4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String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property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character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emacs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size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array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function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format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048392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5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Studio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project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code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version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script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command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windows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output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698490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6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Xml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.net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document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delphi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performance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silverlight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flash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557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7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c#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class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php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interface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pattern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code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function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library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0805035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8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Server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windows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client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connection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machine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directory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linux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path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572622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9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Table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column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row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datum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excel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query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color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309243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10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Object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class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com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thread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http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instance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collection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constructor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0187379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11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asp.net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Site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view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action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controller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web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iis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website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1202728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12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Control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Form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button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ruby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window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variable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item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screen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712365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13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Java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project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eclipse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source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version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code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library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software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793777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14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Python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function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sql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bit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statement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procedure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oracle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integer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782561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15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Time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memory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class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program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process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hash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performance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usage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9361823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16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Test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unit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testing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git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svn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branch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code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extension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84595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17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Exception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system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windows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event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thread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process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service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674716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18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Image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model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email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address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django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wpf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print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field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895550"/>
                  </a:ext>
                </a:extLst>
              </a:tr>
              <a:tr h="24014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Topic 19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Web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</a:rPr>
                        <a:t>application</a:t>
                      </a:r>
                      <a:endParaRPr lang="fr-FR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service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app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perl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iphone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  <a:latin typeface="+mn-lt"/>
                        </a:rPr>
                        <a:t>config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err="1">
                          <a:effectLst/>
                          <a:latin typeface="+mn-lt"/>
                        </a:rPr>
                        <a:t>security</a:t>
                      </a:r>
                      <a:endParaRPr lang="fr-FR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97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Non supervisé : Latent Dirichlet Allocation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554919-AF0C-40A4-9083-E22D4D62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2" y="1434235"/>
            <a:ext cx="5762958" cy="348136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A020089-F82D-4150-A205-26125E5D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5057"/>
            <a:ext cx="5762958" cy="3663949"/>
          </a:xfrm>
          <a:prstGeom prst="rect">
            <a:avLst/>
          </a:prstGeom>
        </p:spPr>
      </p:pic>
      <p:pic>
        <p:nvPicPr>
          <p:cNvPr id="14346" name="Image 11" descr="CD24AF53">
            <a:extLst>
              <a:ext uri="{FF2B5EF4-FFF2-40B4-BE49-F238E27FC236}">
                <a16:creationId xmlns:a16="http://schemas.microsoft.com/office/drawing/2014/main" id="{01429F22-A3C7-4EB2-A7DD-46A4E81E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66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Image 12" descr="6B7AF7D9">
            <a:extLst>
              <a:ext uri="{FF2B5EF4-FFF2-40B4-BE49-F238E27FC236}">
                <a16:creationId xmlns:a16="http://schemas.microsoft.com/office/drawing/2014/main" id="{154A73EB-C437-429C-B6E8-BABF48CD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66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Image 14" descr="DBD1004F">
            <a:extLst>
              <a:ext uri="{FF2B5EF4-FFF2-40B4-BE49-F238E27FC236}">
                <a16:creationId xmlns:a16="http://schemas.microsoft.com/office/drawing/2014/main" id="{0504C0AE-6789-44CD-A0EF-508876BCB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66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Image 18" descr="806F9C51">
            <a:extLst>
              <a:ext uri="{FF2B5EF4-FFF2-40B4-BE49-F238E27FC236}">
                <a16:creationId xmlns:a16="http://schemas.microsoft.com/office/drawing/2014/main" id="{E7D8AC3E-11BE-412D-BE1F-7D2B78428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764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Recommandation non supervisée de tags</a:t>
            </a:r>
          </a:p>
        </p:txBody>
      </p:sp>
      <p:sp>
        <p:nvSpPr>
          <p:cNvPr id="6" name="Sous-titre 6">
            <a:extLst>
              <a:ext uri="{FF2B5EF4-FFF2-40B4-BE49-F238E27FC236}">
                <a16:creationId xmlns:a16="http://schemas.microsoft.com/office/drawing/2014/main" id="{B64B19F0-B569-4AD1-8A87-B93761305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Le modèle LDA appliqué à une matrice TF permet de produire 2 matrices : </a:t>
            </a:r>
          </a:p>
          <a:p>
            <a:pPr marL="800100" lvl="1" indent="-342900" algn="l">
              <a:buFontTx/>
              <a:buChar char="-"/>
            </a:pPr>
            <a:r>
              <a:rPr lang="fr-FR" dirty="0"/>
              <a:t>Une de dimension (d x t) contenant les probabilités des topics sachant le document</a:t>
            </a:r>
          </a:p>
          <a:p>
            <a:pPr marL="800100" lvl="1" indent="-342900" algn="l">
              <a:buFontTx/>
              <a:buChar char="-"/>
            </a:pPr>
            <a:r>
              <a:rPr lang="fr-FR" sz="2000" dirty="0"/>
              <a:t>Une de dimension (t x w) contenant les probabilités des mots sachant le topic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produit matriciel entre les 2 matrices pour obtenir une matrice de dimension (d x w) contient les probabilités des mots sachant le document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On peut désormais choisir les N mots les plus probables pour proposer pour un document donné, les N mots les plus liés au topic latent du document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F42854A-F36C-4346-8AE1-C938A1594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61738"/>
              </p:ext>
            </p:extLst>
          </p:nvPr>
        </p:nvGraphicFramePr>
        <p:xfrm>
          <a:off x="1064284" y="3886990"/>
          <a:ext cx="10092735" cy="264862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42410">
                  <a:extLst>
                    <a:ext uri="{9D8B030D-6E8A-4147-A177-3AD203B41FA5}">
                      <a16:colId xmlns:a16="http://schemas.microsoft.com/office/drawing/2014/main" val="1422669948"/>
                    </a:ext>
                  </a:extLst>
                </a:gridCol>
                <a:gridCol w="2259798">
                  <a:extLst>
                    <a:ext uri="{9D8B030D-6E8A-4147-A177-3AD203B41FA5}">
                      <a16:colId xmlns:a16="http://schemas.microsoft.com/office/drawing/2014/main" val="2476652109"/>
                    </a:ext>
                  </a:extLst>
                </a:gridCol>
                <a:gridCol w="7190527">
                  <a:extLst>
                    <a:ext uri="{9D8B030D-6E8A-4147-A177-3AD203B41FA5}">
                      <a16:colId xmlns:a16="http://schemas.microsoft.com/office/drawing/2014/main" val="1736144522"/>
                    </a:ext>
                  </a:extLst>
                </a:gridCol>
              </a:tblGrid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Mots proposés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Cleaned</a:t>
                      </a:r>
                      <a:r>
                        <a:rPr lang="fr-FR" sz="1600" dirty="0">
                          <a:effectLst/>
                        </a:rPr>
                        <a:t> Body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29042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44492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c++, c, c#, </a:t>
                      </a:r>
                      <a:r>
                        <a:rPr lang="fr-FR" sz="1600" dirty="0" err="1">
                          <a:effectLst/>
                        </a:rPr>
                        <a:t>array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function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c c++ loop statement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69816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7894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javascript, html, </a:t>
                      </a:r>
                      <a:r>
                        <a:rPr lang="fr-FR" sz="1600" dirty="0" err="1">
                          <a:effectLst/>
                        </a:rPr>
                        <a:t>event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button</a:t>
                      </a:r>
                      <a:r>
                        <a:rPr lang="fr-FR" sz="1600" dirty="0">
                          <a:effectLst/>
                        </a:rPr>
                        <a:t>, </a:t>
                      </a:r>
                      <a:r>
                        <a:rPr lang="fr-FR" sz="1600" dirty="0" err="1">
                          <a:effectLst/>
                        </a:rPr>
                        <a:t>form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host </a:t>
                      </a:r>
                      <a:r>
                        <a:rPr lang="fr-FR" sz="1600" dirty="0" err="1">
                          <a:effectLst/>
                        </a:rPr>
                        <a:t>load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access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parentusercontrol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childusercontrol</a:t>
                      </a:r>
                      <a:r>
                        <a:rPr lang="fr-FR" sz="1600" dirty="0">
                          <a:effectLst/>
                        </a:rPr>
                        <a:t> time </a:t>
                      </a:r>
                      <a:r>
                        <a:rPr lang="fr-FR" sz="1600" dirty="0" err="1">
                          <a:effectLst/>
                        </a:rPr>
                        <a:t>property</a:t>
                      </a:r>
                      <a:r>
                        <a:rPr lang="fr-FR" sz="1600" dirty="0">
                          <a:effectLst/>
                        </a:rPr>
                        <a:t> parent control </a:t>
                      </a:r>
                      <a:r>
                        <a:rPr lang="fr-FR" sz="1600" dirty="0" err="1">
                          <a:effectLst/>
                        </a:rPr>
                        <a:t>child</a:t>
                      </a:r>
                      <a:r>
                        <a:rPr lang="fr-FR" sz="1600" dirty="0">
                          <a:effectLst/>
                        </a:rPr>
                        <a:t> control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2704177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36398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exception, studio, collection, </a:t>
                      </a:r>
                      <a:r>
                        <a:rPr lang="fr-FR" sz="1600" dirty="0" err="1">
                          <a:effectLst/>
                        </a:rPr>
                        <a:t>language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class asset class </a:t>
                      </a:r>
                      <a:r>
                        <a:rPr lang="fr-FR" sz="1600" dirty="0" err="1">
                          <a:effectLst/>
                        </a:rPr>
                        <a:t>class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</a:t>
                      </a:r>
                      <a:r>
                        <a:rPr lang="fr-FR" sz="1600" dirty="0">
                          <a:effectLst/>
                        </a:rPr>
                        <a:t> class </a:t>
                      </a:r>
                      <a:r>
                        <a:rPr lang="fr-FR" sz="1600" dirty="0" err="1">
                          <a:effectLst/>
                        </a:rPr>
                        <a:t>definition</a:t>
                      </a:r>
                      <a:r>
                        <a:rPr lang="fr-FR" sz="1600" dirty="0">
                          <a:effectLst/>
                        </a:rPr>
                        <a:t> asset </a:t>
                      </a:r>
                      <a:r>
                        <a:rPr lang="fr-FR" sz="1600" dirty="0" err="1">
                          <a:effectLst/>
                        </a:rPr>
                        <a:t>getdefinitionbyname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66695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17197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java, collection, class, c#, </a:t>
                      </a:r>
                      <a:r>
                        <a:rPr lang="fr-FR" sz="1600" dirty="0" err="1">
                          <a:effectLst/>
                        </a:rPr>
                        <a:t>iphone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java </a:t>
                      </a:r>
                      <a:r>
                        <a:rPr lang="fr-FR" sz="1600" dirty="0" err="1">
                          <a:effectLst/>
                        </a:rPr>
                        <a:t>effect</a:t>
                      </a:r>
                      <a:r>
                        <a:rPr lang="fr-FR" sz="1600" dirty="0">
                          <a:effectLst/>
                        </a:rPr>
                        <a:t> point </a:t>
                      </a:r>
                      <a:r>
                        <a:rPr lang="fr-FR" sz="1600" dirty="0" err="1">
                          <a:effectLst/>
                        </a:rPr>
                        <a:t>operation</a:t>
                      </a:r>
                      <a:r>
                        <a:rPr lang="fr-FR" sz="1600" dirty="0">
                          <a:effectLst/>
                        </a:rPr>
                        <a:t> java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034783"/>
                  </a:ext>
                </a:extLst>
              </a:tr>
              <a:tr h="312502"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64422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eclipse, wpf, service, property, server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application </a:t>
                      </a:r>
                      <a:r>
                        <a:rPr lang="fr-FR" sz="1600" dirty="0" err="1">
                          <a:effectLst/>
                        </a:rPr>
                        <a:t>predispatch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uri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store session zend </a:t>
                      </a:r>
                      <a:r>
                        <a:rPr lang="fr-FR" sz="1600" dirty="0" err="1">
                          <a:effectLst/>
                        </a:rPr>
                        <a:t>request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object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thought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  <a:r>
                        <a:rPr lang="fr-FR" sz="1600" dirty="0" err="1">
                          <a:effectLst/>
                        </a:rPr>
                        <a:t>authentication</a:t>
                      </a:r>
                      <a:r>
                        <a:rPr lang="fr-FR" sz="1600" dirty="0">
                          <a:effectLst/>
                        </a:rPr>
                        <a:t> zend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1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Body </a:t>
            </a:r>
            <a:r>
              <a:rPr lang="fr-FR" sz="2000" dirty="0"/>
              <a:t>en une matrice de valeurs numériques en utilisant TF-IDF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modifie le </a:t>
            </a:r>
            <a:r>
              <a:rPr lang="fr-FR" sz="2000" i="1" dirty="0" err="1"/>
              <a:t>token_pattern</a:t>
            </a:r>
            <a:r>
              <a:rPr lang="fr-FR" sz="2000" dirty="0"/>
              <a:t> par défaut pour que TF-IDF conserve les termes d’un seul caractère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Je ne prends en compte que les </a:t>
            </a:r>
            <a:r>
              <a:rPr lang="fr-FR" sz="2000" dirty="0" err="1"/>
              <a:t>unigrams</a:t>
            </a:r>
            <a:r>
              <a:rPr lang="fr-FR" sz="2000" dirty="0"/>
              <a:t> pour le calcul de la matrice TF-IDF</a:t>
            </a:r>
          </a:p>
          <a:p>
            <a:pPr marL="342900" indent="-342900" algn="l">
              <a:buFontTx/>
              <a:buChar char="-"/>
            </a:pPr>
            <a:r>
              <a:rPr lang="fr-FR" sz="2100" dirty="0"/>
              <a:t>Tuning des différents paramètres </a:t>
            </a:r>
            <a:r>
              <a:rPr lang="fr-FR" sz="2100" i="1" dirty="0" err="1"/>
              <a:t>min_df</a:t>
            </a:r>
            <a:r>
              <a:rPr lang="fr-FR" sz="2100" dirty="0"/>
              <a:t>, </a:t>
            </a:r>
            <a:r>
              <a:rPr lang="fr-FR" sz="2100" i="1" dirty="0" err="1"/>
              <a:t>max_df</a:t>
            </a:r>
            <a:r>
              <a:rPr lang="fr-FR" sz="2100" dirty="0"/>
              <a:t> et </a:t>
            </a:r>
            <a:r>
              <a:rPr lang="fr-FR" sz="2100" i="1" dirty="0" err="1"/>
              <a:t>max_features</a:t>
            </a:r>
            <a:r>
              <a:rPr lang="fr-FR" sz="2100" dirty="0"/>
              <a:t> de </a:t>
            </a:r>
            <a:r>
              <a:rPr lang="fr-FR" sz="2100" i="1" dirty="0" err="1"/>
              <a:t>TfidfVectorizer</a:t>
            </a:r>
            <a:r>
              <a:rPr lang="fr-FR" sz="2100" dirty="0"/>
              <a:t> à l’aide d’une recherche par grille visant à maximiser l’indice </a:t>
            </a:r>
            <a:r>
              <a:rPr lang="fr-FR" sz="2100" i="1" dirty="0" err="1"/>
              <a:t>jaccard_weighted</a:t>
            </a:r>
            <a:r>
              <a:rPr lang="fr-FR" sz="2100" dirty="0"/>
              <a:t> qui me sert de métrique d’évaluation pour l’analyse supervisée.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Le meilleur résultat est donné pour </a:t>
            </a:r>
            <a:r>
              <a:rPr lang="fr-FR" sz="2000" b="1" dirty="0" err="1"/>
              <a:t>min_df</a:t>
            </a:r>
            <a:r>
              <a:rPr lang="fr-FR" sz="2000" b="1" dirty="0"/>
              <a:t>=30</a:t>
            </a:r>
            <a:r>
              <a:rPr lang="fr-FR" sz="2000" dirty="0"/>
              <a:t>, </a:t>
            </a:r>
            <a:r>
              <a:rPr lang="fr-FR" sz="2000" b="1" dirty="0" err="1"/>
              <a:t>max_df</a:t>
            </a:r>
            <a:r>
              <a:rPr lang="fr-FR" sz="2000" b="1" dirty="0"/>
              <a:t>=0.1</a:t>
            </a:r>
            <a:r>
              <a:rPr lang="fr-FR" sz="2000" dirty="0"/>
              <a:t> et </a:t>
            </a:r>
            <a:r>
              <a:rPr lang="fr-FR" sz="2000" b="1" dirty="0" err="1"/>
              <a:t>max_features</a:t>
            </a:r>
            <a:r>
              <a:rPr lang="fr-FR" sz="2000" b="1" dirty="0"/>
              <a:t>=1000</a:t>
            </a:r>
            <a:r>
              <a:rPr lang="fr-FR" sz="2000" dirty="0"/>
              <a:t>, ce qui porte mon vocabulaire à 1 636 mots, soit une matrice d’entraînement de dimension </a:t>
            </a:r>
            <a:r>
              <a:rPr lang="fr-FR" sz="2000" b="1" dirty="0"/>
              <a:t>38 821 x 1636</a:t>
            </a:r>
            <a:r>
              <a:rPr lang="fr-FR" sz="2000" dirty="0"/>
              <a:t>. </a:t>
            </a:r>
          </a:p>
        </p:txBody>
      </p:sp>
      <p:pic>
        <p:nvPicPr>
          <p:cNvPr id="8" name="Image 7" descr="formule mathématique tf idf">
            <a:extLst>
              <a:ext uri="{FF2B5EF4-FFF2-40B4-BE49-F238E27FC236}">
                <a16:creationId xmlns:a16="http://schemas.microsoft.com/office/drawing/2014/main" id="{CB0952FA-30BE-44C2-B744-93A155902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813882"/>
            <a:ext cx="62103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90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DEB34-92B6-4C0A-9AE1-F9FB60294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2" y="3657670"/>
            <a:ext cx="5137486" cy="26537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BA5B72-A315-4F12-93A2-92544BFB5CE4}"/>
              </a:ext>
            </a:extLst>
          </p:cNvPr>
          <p:cNvSpPr/>
          <p:nvPr/>
        </p:nvSpPr>
        <p:spPr>
          <a:xfrm>
            <a:off x="422031" y="1453113"/>
            <a:ext cx="5673969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Comparer un ensemble de labels prédits pour un échantillon aux labels réels correspondant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 de Jaccard pondéré détermine la moyenne des métriques calculée pour chaque label, pondérée par leur distribution réelle observée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5ED35-31FC-41F1-BCB3-CC1699002253}"/>
              </a:ext>
            </a:extLst>
          </p:cNvPr>
          <p:cNvSpPr/>
          <p:nvPr/>
        </p:nvSpPr>
        <p:spPr>
          <a:xfrm>
            <a:off x="6096000" y="1453113"/>
            <a:ext cx="5673969" cy="175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Relevance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Décomposition de l'apprentissage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multilabel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plusieurs apprentissages binaires indépendants (une par label)</a:t>
            </a:r>
          </a:p>
          <a:p>
            <a:pPr marL="285750" indent="-285750" algn="just">
              <a:lnSpc>
                <a:spcPct val="106000"/>
              </a:lnSpc>
              <a:spcAft>
                <a:spcPts val="800"/>
              </a:spcAft>
              <a:buFontTx/>
              <a:buChar char="-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Présomption d’indépendance des labels entre eux</a:t>
            </a:r>
          </a:p>
        </p:txBody>
      </p:sp>
      <p:pic>
        <p:nvPicPr>
          <p:cNvPr id="9" name="Image 8" descr="Résultat de recherche d'images pour &quot;binary relevance multilabel&quot;">
            <a:extLst>
              <a:ext uri="{FF2B5EF4-FFF2-40B4-BE49-F238E27FC236}">
                <a16:creationId xmlns:a16="http://schemas.microsoft.com/office/drawing/2014/main" id="{E7CC5931-5A04-4BFD-BB25-E5827808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1"/>
          <a:stretch/>
        </p:blipFill>
        <p:spPr bwMode="auto">
          <a:xfrm>
            <a:off x="6463066" y="3291836"/>
            <a:ext cx="4939836" cy="3019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174143-2D38-4560-85A1-F425263ED6E1}"/>
              </a:ext>
            </a:extLst>
          </p:cNvPr>
          <p:cNvSpPr/>
          <p:nvPr/>
        </p:nvSpPr>
        <p:spPr>
          <a:xfrm>
            <a:off x="8044543" y="3909586"/>
            <a:ext cx="1115786" cy="182174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2E1C20-7C9E-4A30-B225-0F5E2A88EEAF}"/>
              </a:ext>
            </a:extLst>
          </p:cNvPr>
          <p:cNvCxnSpPr/>
          <p:nvPr/>
        </p:nvCxnSpPr>
        <p:spPr>
          <a:xfrm>
            <a:off x="6096000" y="1284514"/>
            <a:ext cx="0" cy="527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B49929-2636-4611-8906-F4048E151A7D}"/>
              </a:ext>
            </a:extLst>
          </p:cNvPr>
          <p:cNvSpPr/>
          <p:nvPr/>
        </p:nvSpPr>
        <p:spPr>
          <a:xfrm>
            <a:off x="422031" y="2879539"/>
            <a:ext cx="5673969" cy="373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2"/>
                </a:solidFill>
              </a:rPr>
              <a:t>MultinomialNB</a:t>
            </a:r>
            <a:endParaRPr lang="fr-FR" sz="2400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Plus performant que le classifieur naïf</a:t>
            </a:r>
          </a:p>
          <a:p>
            <a:pPr marL="285750" indent="-285750">
              <a:buFontTx/>
              <a:buChar char="-"/>
            </a:pPr>
            <a:r>
              <a:rPr lang="fr-FR" dirty="0"/>
              <a:t>Léger sur-apprentissage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033A29-F669-47D6-B15A-3B971739A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78388"/>
              </p:ext>
            </p:extLst>
          </p:nvPr>
        </p:nvGraphicFramePr>
        <p:xfrm>
          <a:off x="518513" y="3579392"/>
          <a:ext cx="5481003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92668">
                  <a:extLst>
                    <a:ext uri="{9D8B030D-6E8A-4147-A177-3AD203B41FA5}">
                      <a16:colId xmlns:a16="http://schemas.microsoft.com/office/drawing/2014/main" val="317534915"/>
                    </a:ext>
                  </a:extLst>
                </a:gridCol>
                <a:gridCol w="3188335">
                  <a:extLst>
                    <a:ext uri="{9D8B030D-6E8A-4147-A177-3AD203B41FA5}">
                      <a16:colId xmlns:a16="http://schemas.microsoft.com/office/drawing/2014/main" val="3091859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Paramètres testés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[0.0001, 0.001, 0.01, 0.1]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[</a:t>
                      </a:r>
                      <a:r>
                        <a:rPr lang="fr-FR" sz="1600" b="0" dirty="0" err="1">
                          <a:effectLst/>
                        </a:rPr>
                        <a:t>True</a:t>
                      </a:r>
                      <a:r>
                        <a:rPr lang="fr-FR" sz="1600" b="0" dirty="0">
                          <a:effectLst/>
                        </a:rPr>
                        <a:t>, False]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9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Meilleurs paramètres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alpha : 0.001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 err="1">
                          <a:effectLst/>
                        </a:rPr>
                        <a:t>fit_prior</a:t>
                      </a:r>
                      <a:r>
                        <a:rPr lang="fr-FR" sz="1600" b="0" dirty="0">
                          <a:effectLst/>
                        </a:rPr>
                        <a:t> : False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3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Train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0.211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2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Jaccard </a:t>
                      </a:r>
                      <a:r>
                        <a:rPr lang="fr-FR" sz="1600" b="0" dirty="0" err="1">
                          <a:effectLst/>
                        </a:rPr>
                        <a:t>weighted</a:t>
                      </a:r>
                      <a:r>
                        <a:rPr lang="fr-FR" sz="1600" b="0" dirty="0">
                          <a:effectLst/>
                        </a:rPr>
                        <a:t> Test</a:t>
                      </a:r>
                    </a:p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dirty="0">
                          <a:effectLst/>
                        </a:rPr>
                        <a:t>0.195</a:t>
                      </a:r>
                      <a:endParaRPr lang="fr-F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168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D122B-CD7B-4062-AD81-2D1F350BDDA7}"/>
              </a:ext>
            </a:extLst>
          </p:cNvPr>
          <p:cNvSpPr/>
          <p:nvPr/>
        </p:nvSpPr>
        <p:spPr>
          <a:xfrm>
            <a:off x="6125307" y="2879538"/>
            <a:ext cx="5673969" cy="373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>
                <a:solidFill>
                  <a:schemeClr val="accent6"/>
                </a:solidFill>
              </a:rPr>
              <a:t>LogisticRegression</a:t>
            </a:r>
            <a:endParaRPr lang="fr-FR" sz="2400" b="1" dirty="0">
              <a:solidFill>
                <a:schemeClr val="accent6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algn="ctr"/>
            <a:endParaRPr lang="fr-FR" b="1" dirty="0">
              <a:solidFill>
                <a:schemeClr val="accent2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Performance considérablement augmentée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Sur-apprentissage prononcé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Modèle retenu pour l’API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4AFB3A-3360-436B-9095-67E945031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95929"/>
              </p:ext>
            </p:extLst>
          </p:nvPr>
        </p:nvGraphicFramePr>
        <p:xfrm>
          <a:off x="6534654" y="3579392"/>
          <a:ext cx="4855274" cy="202362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2101">
                  <a:extLst>
                    <a:ext uri="{9D8B030D-6E8A-4147-A177-3AD203B41FA5}">
                      <a16:colId xmlns:a16="http://schemas.microsoft.com/office/drawing/2014/main" val="518748726"/>
                    </a:ext>
                  </a:extLst>
                </a:gridCol>
                <a:gridCol w="2523173">
                  <a:extLst>
                    <a:ext uri="{9D8B030D-6E8A-4147-A177-3AD203B41FA5}">
                      <a16:colId xmlns:a16="http://schemas.microsoft.com/office/drawing/2014/main" val="4111292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Paramètres testés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penalty : ['l1', 'l2']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C : [0.1, 1, 10, 100, 1000]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2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Meilleurs paramètres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 : l1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 :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35358"/>
                  </a:ext>
                </a:extLst>
              </a:tr>
              <a:tr h="2898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Train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0.532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810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Jaccard </a:t>
                      </a:r>
                      <a:r>
                        <a:rPr lang="fr-FR" sz="1600" b="0" kern="1200" dirty="0" err="1">
                          <a:effectLst/>
                        </a:rPr>
                        <a:t>weighted</a:t>
                      </a:r>
                      <a:r>
                        <a:rPr lang="fr-FR" sz="1600" b="0" kern="1200" dirty="0">
                          <a:effectLst/>
                        </a:rPr>
                        <a:t> Test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effectLst/>
                        </a:rPr>
                        <a:t>0.424</a:t>
                      </a:r>
                      <a:endParaRPr lang="fr-F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8542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BD96D07-E86B-4517-A5EA-171B76D8A93B}"/>
              </a:ext>
            </a:extLst>
          </p:cNvPr>
          <p:cNvSpPr/>
          <p:nvPr/>
        </p:nvSpPr>
        <p:spPr>
          <a:xfrm>
            <a:off x="422031" y="1202597"/>
            <a:ext cx="11377244" cy="164220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b="1" dirty="0" err="1"/>
              <a:t>Dummy</a:t>
            </a:r>
            <a:r>
              <a:rPr lang="fr-FR" sz="2400" b="1" dirty="0"/>
              <a:t> Classifier </a:t>
            </a:r>
            <a:r>
              <a:rPr lang="fr-FR" dirty="0"/>
              <a:t>: prédiction en respectant la distribution des labels dans l’échantillon d’entraînement</a:t>
            </a:r>
          </a:p>
          <a:p>
            <a:pPr algn="ctr"/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A42752A-62A8-405E-918D-A6985D07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93511"/>
              </p:ext>
            </p:extLst>
          </p:nvPr>
        </p:nvGraphicFramePr>
        <p:xfrm>
          <a:off x="4383593" y="1741631"/>
          <a:ext cx="3483428" cy="93138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545717">
                  <a:extLst>
                    <a:ext uri="{9D8B030D-6E8A-4147-A177-3AD203B41FA5}">
                      <a16:colId xmlns:a16="http://schemas.microsoft.com/office/drawing/2014/main" val="840901299"/>
                    </a:ext>
                  </a:extLst>
                </a:gridCol>
                <a:gridCol w="937711">
                  <a:extLst>
                    <a:ext uri="{9D8B030D-6E8A-4147-A177-3AD203B41FA5}">
                      <a16:colId xmlns:a16="http://schemas.microsoft.com/office/drawing/2014/main" val="2155203987"/>
                    </a:ext>
                  </a:extLst>
                </a:gridCol>
              </a:tblGrid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257064"/>
                  </a:ext>
                </a:extLst>
              </a:tr>
              <a:tr h="4656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Jaccard </a:t>
                      </a:r>
                      <a:r>
                        <a:rPr lang="fr-F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</a:t>
                      </a: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58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76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r>
              <a:rPr lang="fr-FR" sz="2000" b="1" dirty="0"/>
              <a:t>Optimisation du </a:t>
            </a:r>
            <a:r>
              <a:rPr lang="fr-FR" sz="2000" b="1" dirty="0" err="1"/>
              <a:t>threshold</a:t>
            </a:r>
            <a:endParaRPr lang="fr-FR" sz="2000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supervisée</a:t>
            </a:r>
          </a:p>
        </p:txBody>
      </p:sp>
      <p:pic>
        <p:nvPicPr>
          <p:cNvPr id="8" name="Image 7" descr="C:\Users\ridur\AppData\Local\Microsoft\Windows\INetCache\Content.MSO\F46F020A.tmp">
            <a:extLst>
              <a:ext uri="{FF2B5EF4-FFF2-40B4-BE49-F238E27FC236}">
                <a16:creationId xmlns:a16="http://schemas.microsoft.com/office/drawing/2014/main" id="{6D9FE2A4-30A8-46C5-91CD-A920C40C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2" y="1788756"/>
            <a:ext cx="7181641" cy="2625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1DCC41D-B22A-445C-BDEE-8CC194D1B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4" r="10794" b="10884"/>
          <a:stretch/>
        </p:blipFill>
        <p:spPr>
          <a:xfrm>
            <a:off x="6879771" y="4237156"/>
            <a:ext cx="5061858" cy="239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232D7F-27DE-4605-B73A-910AF1AA323F}"/>
              </a:ext>
            </a:extLst>
          </p:cNvPr>
          <p:cNvSpPr/>
          <p:nvPr/>
        </p:nvSpPr>
        <p:spPr>
          <a:xfrm>
            <a:off x="422030" y="4631871"/>
            <a:ext cx="6272684" cy="191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Modifier le seuil par défaut (= 0.5) n’améliore pas la capacité du modèle à mieux généraliser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Réduire le seuil à 0.22 a pour effet de favoriser la capacité de mon modèle à fournir une prédiction sans en dégrader la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595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Propose une liste de tags </a:t>
            </a:r>
            <a:r>
              <a:rPr lang="fr-FR" sz="2000" dirty="0" err="1"/>
              <a:t>StackOverflow</a:t>
            </a:r>
            <a:r>
              <a:rPr lang="fr-FR" sz="2000" dirty="0"/>
              <a:t> (jusqu’à 3 prédits par l’approche supervisée, et 5 prédits par l’approche non supervisée) relatifs à une question saisie traitant de sujets informatiques et en Anglais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Le texte saisi passe par toutes les étapes de </a:t>
            </a:r>
            <a:r>
              <a:rPr lang="fr-FR" sz="2000" dirty="0" err="1"/>
              <a:t>préprocessing</a:t>
            </a:r>
            <a:r>
              <a:rPr lang="fr-FR" sz="2000" dirty="0"/>
              <a:t> NLP puis est transformé en matrices TF ou TF-IDF avant application respectivement des modèles supervisés et non supervisés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Non disponible sur </a:t>
            </a:r>
            <a:r>
              <a:rPr lang="fr-FR" sz="2000" dirty="0" err="1"/>
              <a:t>Heroku</a:t>
            </a:r>
            <a:r>
              <a:rPr lang="fr-FR" sz="2000" dirty="0"/>
              <a:t> : </a:t>
            </a:r>
            <a:r>
              <a:rPr lang="en-US" sz="2000" dirty="0"/>
              <a:t>Error R15 (Memory quota vastly exceeded)</a:t>
            </a:r>
            <a:endParaRPr lang="fr-FR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API de recommandation de tags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FE8A64-648F-4A30-B827-6BC66D3B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7" y="2151447"/>
            <a:ext cx="7697629" cy="29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Introduction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 lnSpcReduction="1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2000" dirty="0"/>
              <a:t>L'objectif de ce projet est de développer un système de suggestion de tags pour une question posée sur le site Stack </a:t>
            </a:r>
            <a:r>
              <a:rPr lang="fr-FR" sz="2000" dirty="0" err="1"/>
              <a:t>Overflow</a:t>
            </a:r>
            <a:r>
              <a:rPr lang="fr-FR" sz="2000" dirty="0"/>
              <a:t>. Le but est d'aider les membres du site à mieux classifier leurs questions et avoir des réponses potentiellement plus pertinentes.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premier temps, je vais récupérer les données à partir d'une API du site Stack </a:t>
            </a:r>
            <a:r>
              <a:rPr lang="fr-FR" sz="2000" dirty="0" err="1"/>
              <a:t>Overflow</a:t>
            </a:r>
            <a:r>
              <a:rPr lang="fr-FR" sz="2000" dirty="0"/>
              <a:t>, puis je vais les analyser et traiter en utilisant des méthodes propres au traitement du langage naturel afin d’en tirer tout leur potentiel.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Dans un second temps, je vais mettre en œuvre 2 approches différentes de recommandation de tags. La première, non supervisée, visera à trouver le sujet principal d’une question et à proposer des mots relatifs au sujet détecté. La seconde, supervisée, visera à généraliser, à des questions non classifiées, les tags des questions déjà classifiées fournis par l’API Stack </a:t>
            </a:r>
            <a:r>
              <a:rPr lang="fr-FR" sz="2000" dirty="0" err="1"/>
              <a:t>Overflow</a:t>
            </a:r>
            <a:r>
              <a:rPr lang="fr-FR" sz="2000" dirty="0"/>
              <a:t>. 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/>
              <a:t>Le système de recommandation de tags mettant en œuvre les 2 approches sera intégré au travers d’une simple application web. Pour finir, des ouvertures à l'amélioration seront proposées. </a:t>
            </a:r>
          </a:p>
          <a:p>
            <a:pPr algn="l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4653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Pour le modèle non supervisé, supprimer les mots les plus fréquents par topic pourrait permettre d’amener un peu plus de spécificité. Je pourrais peut-être aussi gagner en spécificité en intégrant des n-grams ou en utilisant des techniques de plongements de mots.  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Il faudrait arriver à gérer l’effet de bord induit par le faible taille des documents qui n’aide pas à bien discriminer les mots qui importent dans chaque document au sein d’une matrice TF-IDF.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pourrais éviter de prédire les mêmes tags entre supervisé et non supervisé et donc intégrer les tags comme </a:t>
            </a:r>
            <a:r>
              <a:rPr lang="fr-FR" sz="2000" dirty="0" err="1"/>
              <a:t>stopwords</a:t>
            </a:r>
            <a:r>
              <a:rPr lang="fr-FR" sz="2000" dirty="0"/>
              <a:t> pour la matrice TF-IDF.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 lieu d’avoir un unique modèle supervisé pour prédire l’ensemble des tags, il ne serait pas inintéressant d’isoler les tags identifiant une technologie des autres tags. Je spécialiserais alors un classifieur à prédire la technologie ou langage concernée par la question tandis qu’un autre classifieur se concentrerait plutôt à décrire la nature du problème.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/>
              <a:t>Pistes d’amélioration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9571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Récupération des données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/>
              <a:t>Récupération de </a:t>
            </a:r>
            <a:r>
              <a:rPr lang="fr-FR" sz="2000" b="1" dirty="0"/>
              <a:t>91 947 questions </a:t>
            </a:r>
            <a:r>
              <a:rPr lang="fr-FR" sz="2000" dirty="0"/>
              <a:t>en utilisant l’API </a:t>
            </a:r>
            <a:r>
              <a:rPr lang="fr-FR" sz="2000" dirty="0" err="1"/>
              <a:t>StackOverflow</a:t>
            </a: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Aucune valeur manquante et aucune question en doublon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La colonne </a:t>
            </a:r>
            <a:r>
              <a:rPr lang="fr-FR" sz="2000" i="1" dirty="0"/>
              <a:t>Body </a:t>
            </a:r>
            <a:r>
              <a:rPr lang="fr-FR" sz="2000" dirty="0"/>
              <a:t>est parsemée de sauts de ligne ou balises HTML</a:t>
            </a:r>
          </a:p>
          <a:p>
            <a:pPr marL="342900" indent="-342900" algn="l">
              <a:buFontTx/>
              <a:buChar char="-"/>
            </a:pPr>
            <a:r>
              <a:rPr lang="fr-FR" sz="2000" dirty="0"/>
              <a:t>Fusion des colonnes </a:t>
            </a:r>
            <a:r>
              <a:rPr lang="fr-FR" sz="2000" i="1" dirty="0"/>
              <a:t>Body</a:t>
            </a:r>
            <a:r>
              <a:rPr lang="fr-FR" sz="2000" dirty="0"/>
              <a:t> et </a:t>
            </a:r>
            <a:r>
              <a:rPr lang="fr-FR" sz="2000" i="1" dirty="0" err="1"/>
              <a:t>Title</a:t>
            </a:r>
            <a:endParaRPr lang="fr-FR" sz="2000" i="1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Conservation des </a:t>
            </a:r>
            <a:r>
              <a:rPr lang="fr-FR" sz="2000" dirty="0" err="1"/>
              <a:t>posts</a:t>
            </a:r>
            <a:r>
              <a:rPr lang="fr-FR" sz="2000" dirty="0"/>
              <a:t> dont le score est supérieur ou égal à 3, soit </a:t>
            </a:r>
            <a:r>
              <a:rPr lang="fr-FR" sz="2000" b="1" dirty="0"/>
              <a:t>55 598 documents</a:t>
            </a:r>
            <a:endParaRPr lang="fr-F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1274A-0D4E-4745-B3AD-6D906F3C24AD}"/>
              </a:ext>
            </a:extLst>
          </p:cNvPr>
          <p:cNvSpPr/>
          <p:nvPr/>
        </p:nvSpPr>
        <p:spPr>
          <a:xfrm>
            <a:off x="422030" y="2177424"/>
            <a:ext cx="5890269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Name,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Score,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Body,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Tags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Posts.PostTypeId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PostTypes.id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PostTypes.Name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'Question'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&gt;= 550000 </a:t>
            </a:r>
            <a:endParaRPr lang="fr-FR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and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Posts.Id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&lt; 600000 </a:t>
            </a:r>
            <a:endParaRPr lang="fr-FR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A98272A-2ADE-4D2E-B442-71EF695A4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19942"/>
              </p:ext>
            </p:extLst>
          </p:nvPr>
        </p:nvGraphicFramePr>
        <p:xfrm>
          <a:off x="6604236" y="1903436"/>
          <a:ext cx="5165734" cy="2794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7048">
                  <a:extLst>
                    <a:ext uri="{9D8B030D-6E8A-4147-A177-3AD203B41FA5}">
                      <a16:colId xmlns:a16="http://schemas.microsoft.com/office/drawing/2014/main" val="2292870975"/>
                    </a:ext>
                  </a:extLst>
                </a:gridCol>
                <a:gridCol w="4658686">
                  <a:extLst>
                    <a:ext uri="{9D8B030D-6E8A-4147-A177-3AD203B41FA5}">
                      <a16:colId xmlns:a16="http://schemas.microsoft.com/office/drawing/2014/main" val="2066974761"/>
                    </a:ext>
                  </a:extLst>
                </a:gridCol>
              </a:tblGrid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Id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121656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640391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Name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Question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33606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Score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828410"/>
                  </a:ext>
                </a:extLst>
              </a:tr>
              <a:tr h="86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Body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fr-FR" sz="1100" dirty="0">
                          <a:effectLst/>
                        </a:rPr>
                        <a:t>&lt;p&gt;I have the </a:t>
                      </a:r>
                      <a:r>
                        <a:rPr lang="fr-FR" sz="1100" dirty="0" err="1">
                          <a:effectLst/>
                        </a:rPr>
                        <a:t>following</a:t>
                      </a:r>
                      <a:r>
                        <a:rPr lang="fr-FR" sz="1100" dirty="0">
                          <a:effectLst/>
                        </a:rPr>
                        <a:t> string and I </a:t>
                      </a:r>
                      <a:r>
                        <a:rPr lang="fr-FR" sz="1100" dirty="0" err="1">
                          <a:effectLst/>
                        </a:rPr>
                        <a:t>would</a:t>
                      </a:r>
                      <a:r>
                        <a:rPr lang="fr-FR" sz="1100" dirty="0">
                          <a:effectLst/>
                        </a:rPr>
                        <a:t> like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&lt;code&gt;&amp;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</a:t>
                      </a:r>
                      <a:r>
                        <a:rPr lang="fr-FR" sz="1100" dirty="0">
                          <a:effectLst/>
                        </a:rPr>
                        <a:t>;&lt;/code&gt; and &lt;code&gt;&amp;</a:t>
                      </a:r>
                      <a:r>
                        <a:rPr lang="fr-FR" sz="1100" dirty="0" err="1">
                          <a:effectLst/>
                        </a:rPr>
                        <a:t>lt;ept</a:t>
                      </a:r>
                      <a:r>
                        <a:rPr lang="fr-FR" sz="1100" dirty="0">
                          <a:effectLst/>
                        </a:rPr>
                        <a:t> *&amp;gt;*&amp;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;&lt;/code&gt; (notice the </a:t>
                      </a:r>
                      <a:r>
                        <a:rPr lang="fr-FR" sz="1100" dirty="0" err="1">
                          <a:effectLst/>
                        </a:rPr>
                        <a:t>additional</a:t>
                      </a:r>
                      <a:r>
                        <a:rPr lang="fr-FR" sz="1100" dirty="0">
                          <a:effectLst/>
                        </a:rPr>
                        <a:t> tag content </a:t>
                      </a:r>
                      <a:r>
                        <a:rPr lang="fr-FR" sz="1100" dirty="0" err="1">
                          <a:effectLst/>
                        </a:rPr>
                        <a:t>inside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them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that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also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needs</a:t>
                      </a:r>
                      <a:r>
                        <a:rPr lang="fr-FR" sz="1100" dirty="0">
                          <a:effectLst/>
                        </a:rPr>
                        <a:t> to </a:t>
                      </a:r>
                      <a:r>
                        <a:rPr lang="fr-FR" sz="1100" dirty="0" err="1">
                          <a:effectLst/>
                        </a:rPr>
                        <a:t>be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removed</a:t>
                      </a:r>
                      <a:r>
                        <a:rPr lang="fr-FR" sz="1100" dirty="0">
                          <a:effectLst/>
                        </a:rPr>
                        <a:t>)  </a:t>
                      </a:r>
                      <a:r>
                        <a:rPr lang="fr-FR" sz="1100" dirty="0" err="1">
                          <a:effectLst/>
                        </a:rPr>
                        <a:t>without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using</a:t>
                      </a:r>
                      <a:r>
                        <a:rPr lang="fr-FR" sz="1100" dirty="0">
                          <a:effectLst/>
                        </a:rPr>
                        <a:t> a XML </a:t>
                      </a:r>
                      <a:r>
                        <a:rPr lang="fr-FR" sz="1100" dirty="0" err="1">
                          <a:effectLst/>
                        </a:rPr>
                        <a:t>parser</a:t>
                      </a:r>
                      <a:r>
                        <a:rPr lang="fr-FR" sz="1100" dirty="0">
                          <a:effectLst/>
                        </a:rPr>
                        <a:t> (</a:t>
                      </a:r>
                      <a:r>
                        <a:rPr lang="fr-FR" sz="1100" dirty="0" err="1">
                          <a:effectLst/>
                        </a:rPr>
                        <a:t>overhead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too</a:t>
                      </a:r>
                      <a:r>
                        <a:rPr lang="fr-FR" sz="1100" dirty="0">
                          <a:effectLst/>
                        </a:rPr>
                        <a:t> large for </a:t>
                      </a:r>
                      <a:r>
                        <a:rPr lang="fr-FR" sz="1100" dirty="0" err="1">
                          <a:effectLst/>
                        </a:rPr>
                        <a:t>tiny</a:t>
                      </a:r>
                      <a:r>
                        <a:rPr lang="fr-FR" sz="1100" dirty="0">
                          <a:effectLst/>
                        </a:rPr>
                        <a:t> strings).&lt;/p&gt;\r\n\r\n&lt;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&gt;&lt;code&gt;The big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i="1" x="1" type="</a:t>
                      </a:r>
                      <a:r>
                        <a:rPr lang="fr-FR" sz="1100" dirty="0" err="1">
                          <a:effectLst/>
                        </a:rPr>
                        <a:t>bold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bpt&amp;gt;black&amp;lt;ept</a:t>
                      </a:r>
                      <a:r>
                        <a:rPr lang="fr-FR" sz="1100" dirty="0">
                          <a:effectLst/>
                        </a:rPr>
                        <a:t> i="1"&amp;gt;&amp;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&amp;</a:t>
                      </a:r>
                      <a:r>
                        <a:rPr lang="fr-FR" sz="1100" dirty="0" err="1">
                          <a:effectLst/>
                        </a:rPr>
                        <a:t>lt;bpt</a:t>
                      </a:r>
                      <a:r>
                        <a:rPr lang="fr-FR" sz="1100" dirty="0">
                          <a:effectLst/>
                        </a:rPr>
                        <a:t> i="2" x="2" type="</a:t>
                      </a:r>
                      <a:r>
                        <a:rPr lang="fr-FR" sz="1100" dirty="0" err="1">
                          <a:effectLst/>
                        </a:rPr>
                        <a:t>ulined</a:t>
                      </a:r>
                      <a:r>
                        <a:rPr lang="fr-FR" sz="1100" dirty="0">
                          <a:effectLst/>
                        </a:rPr>
                        <a:t>"&amp;gt;&amp;</a:t>
                      </a:r>
                      <a:r>
                        <a:rPr lang="fr-FR" sz="1100" dirty="0" err="1">
                          <a:effectLst/>
                        </a:rPr>
                        <a:t>lt;u&amp;gt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bpt&amp;gt;cat&amp;lt;ept</a:t>
                      </a:r>
                      <a:r>
                        <a:rPr lang="fr-FR" sz="1100" dirty="0">
                          <a:effectLst/>
                        </a:rPr>
                        <a:t> i="2"&amp;gt;&amp;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u&amp;gt</a:t>
                      </a:r>
                      <a:r>
                        <a:rPr lang="fr-FR" sz="1100" dirty="0">
                          <a:effectLst/>
                        </a:rPr>
                        <a:t>;&amp;</a:t>
                      </a:r>
                      <a:r>
                        <a:rPr lang="fr-FR" sz="1100" dirty="0" err="1">
                          <a:effectLst/>
                        </a:rPr>
                        <a:t>lt</a:t>
                      </a:r>
                      <a:r>
                        <a:rPr lang="fr-FR" sz="1100" dirty="0">
                          <a:effectLst/>
                        </a:rPr>
                        <a:t>;/</a:t>
                      </a:r>
                      <a:r>
                        <a:rPr lang="fr-FR" sz="1100" dirty="0" err="1">
                          <a:effectLst/>
                        </a:rPr>
                        <a:t>ept&amp;gt</a:t>
                      </a:r>
                      <a:r>
                        <a:rPr lang="fr-FR" sz="1100" dirty="0">
                          <a:effectLst/>
                        </a:rPr>
                        <a:t>; </a:t>
                      </a:r>
                      <a:r>
                        <a:rPr lang="fr-FR" sz="1100" dirty="0" err="1">
                          <a:effectLst/>
                        </a:rPr>
                        <a:t>sleeps</a:t>
                      </a:r>
                      <a:r>
                        <a:rPr lang="fr-FR" sz="1100" dirty="0">
                          <a:effectLst/>
                        </a:rPr>
                        <a:t>.\r\n&lt;/code&gt;&lt;/</a:t>
                      </a:r>
                      <a:r>
                        <a:rPr lang="fr-FR" sz="1100" dirty="0" err="1">
                          <a:effectLst/>
                        </a:rPr>
                        <a:t>pre</a:t>
                      </a:r>
                      <a:r>
                        <a:rPr lang="fr-FR" sz="1100" dirty="0">
                          <a:effectLst/>
                        </a:rPr>
                        <a:t>&gt;\r\n\r\n&lt;p&gt;</a:t>
                      </a:r>
                      <a:r>
                        <a:rPr lang="fr-FR" sz="1100" dirty="0" err="1">
                          <a:effectLst/>
                        </a:rPr>
                        <a:t>Any</a:t>
                      </a:r>
                      <a:r>
                        <a:rPr lang="fr-FR" sz="1100" dirty="0">
                          <a:effectLst/>
                        </a:rPr>
                        <a:t> regex in VB.NET or C# </a:t>
                      </a:r>
                      <a:r>
                        <a:rPr lang="fr-FR" sz="1100" dirty="0" err="1">
                          <a:effectLst/>
                        </a:rPr>
                        <a:t>will</a:t>
                      </a:r>
                      <a:r>
                        <a:rPr lang="fr-FR" sz="1100" dirty="0">
                          <a:effectLst/>
                        </a:rPr>
                        <a:t> do.&lt;/p&gt;\r\n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3802023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Title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Regular expression to </a:t>
                      </a:r>
                      <a:r>
                        <a:rPr lang="fr-FR" sz="1100" dirty="0" err="1">
                          <a:effectLst/>
                        </a:rPr>
                        <a:t>remove</a:t>
                      </a:r>
                      <a:r>
                        <a:rPr lang="fr-FR" sz="1100" dirty="0">
                          <a:effectLst/>
                        </a:rPr>
                        <a:t> XML tags and </a:t>
                      </a:r>
                      <a:r>
                        <a:rPr lang="fr-FR" sz="1100" dirty="0" err="1">
                          <a:effectLst/>
                        </a:rPr>
                        <a:t>their</a:t>
                      </a:r>
                      <a:r>
                        <a:rPr lang="fr-FR" sz="1100" dirty="0">
                          <a:effectLst/>
                        </a:rPr>
                        <a:t> content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707328"/>
                  </a:ext>
                </a:extLst>
              </a:tr>
              <a:tr h="2761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Tags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&lt;</a:t>
                      </a:r>
                      <a:r>
                        <a:rPr lang="fr-FR" sz="1100" dirty="0" err="1">
                          <a:effectLst/>
                        </a:rPr>
                        <a:t>c#</a:t>
                      </a:r>
                      <a:r>
                        <a:rPr lang="fr-FR" sz="1100" dirty="0">
                          <a:effectLst/>
                        </a:rPr>
                        <a:t>&gt;&lt;.net&gt;&lt;xml&gt;&lt;vb.net&gt;&lt;regex&gt;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11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b="1" dirty="0"/>
              <a:t>9 712 tags distincts</a:t>
            </a:r>
            <a:r>
              <a:rPr lang="fr-FR" sz="2000" dirty="0"/>
              <a:t>, grande diversité du vocabulaire avec de nombreux termes peu fréquents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Ne conserver que les 100 tags les plus fréquents me permet de m’affranchir en partie du fléau de la dimension tout en restant suffisamment exhaustif (</a:t>
            </a:r>
            <a:r>
              <a:rPr lang="fr-FR" sz="2000" b="1" dirty="0"/>
              <a:t>48 527 documents conservés</a:t>
            </a:r>
            <a:r>
              <a:rPr lang="fr-FR" sz="2000" dirty="0"/>
              <a:t>)</a:t>
            </a:r>
          </a:p>
          <a:p>
            <a:pPr algn="l"/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  <p:pic>
        <p:nvPicPr>
          <p:cNvPr id="6" name="Image 5" descr="C:\Users\ridur\AppData\Local\Microsoft\Windows\INetCache\Content.MSO\2EFFD815.tmp">
            <a:extLst>
              <a:ext uri="{FF2B5EF4-FFF2-40B4-BE49-F238E27FC236}">
                <a16:creationId xmlns:a16="http://schemas.microsoft.com/office/drawing/2014/main" id="{6F3F085C-2CA0-492A-8C46-168B0540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1705036"/>
            <a:ext cx="6752858" cy="22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ridur\AppData\Local\Microsoft\Windows\INetCache\Content.MSO\203E97EB.tmp">
            <a:extLst>
              <a:ext uri="{FF2B5EF4-FFF2-40B4-BE49-F238E27FC236}">
                <a16:creationId xmlns:a16="http://schemas.microsoft.com/office/drawing/2014/main" id="{D8B3E360-0A00-4021-862A-5B22E7C39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71" y="4771047"/>
            <a:ext cx="6712209" cy="19765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95515B-93C6-41B1-A25F-963D703F9885}"/>
              </a:ext>
            </a:extLst>
          </p:cNvPr>
          <p:cNvSpPr/>
          <p:nvPr/>
        </p:nvSpPr>
        <p:spPr>
          <a:xfrm>
            <a:off x="8970096" y="3074179"/>
            <a:ext cx="218783" cy="734886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A356DAB-EE57-4BD8-9091-8A3A446B3DE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079488" y="2339293"/>
            <a:ext cx="8414" cy="7348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0603198-B4C3-4114-8C1A-8552477D234E}"/>
              </a:ext>
            </a:extLst>
          </p:cNvPr>
          <p:cNvSpPr/>
          <p:nvPr/>
        </p:nvSpPr>
        <p:spPr>
          <a:xfrm>
            <a:off x="7512424" y="1882588"/>
            <a:ext cx="1798917" cy="4567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2"/>
                </a:solidFill>
              </a:rPr>
              <a:t>unit-</a:t>
            </a:r>
            <a:r>
              <a:rPr lang="fr-FR" sz="1600" dirty="0" err="1">
                <a:solidFill>
                  <a:schemeClr val="accent2"/>
                </a:solidFill>
              </a:rPr>
              <a:t>testing</a:t>
            </a:r>
            <a:r>
              <a:rPr lang="fr-FR" sz="1600" dirty="0">
                <a:solidFill>
                  <a:schemeClr val="accent2"/>
                </a:solidFill>
              </a:rPr>
              <a:t> : 0.9%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EF175-DF04-441D-AE3A-1474D8D9F8A9}"/>
              </a:ext>
            </a:extLst>
          </p:cNvPr>
          <p:cNvSpPr/>
          <p:nvPr/>
        </p:nvSpPr>
        <p:spPr>
          <a:xfrm>
            <a:off x="3259578" y="5044141"/>
            <a:ext cx="583293" cy="1539181"/>
          </a:xfrm>
          <a:prstGeom prst="rect">
            <a:avLst/>
          </a:prstGeom>
          <a:noFill/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7DF047F-F0FB-408F-9DE7-EE37FD87F7F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42871" y="5815832"/>
            <a:ext cx="433887" cy="2827"/>
          </a:xfrm>
          <a:prstGeom prst="line">
            <a:avLst/>
          </a:prstGeom>
          <a:noFill/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BB1CD8-54A9-4026-AB11-CCFCA53C218D}"/>
              </a:ext>
            </a:extLst>
          </p:cNvPr>
          <p:cNvSpPr/>
          <p:nvPr/>
        </p:nvSpPr>
        <p:spPr>
          <a:xfrm>
            <a:off x="4276758" y="5562600"/>
            <a:ext cx="1819242" cy="5121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accent2"/>
                </a:solidFill>
              </a:rPr>
              <a:t>89% des documents possèdent un tag du top 100</a:t>
            </a:r>
          </a:p>
        </p:txBody>
      </p:sp>
    </p:spTree>
    <p:extLst>
      <p:ext uri="{BB962C8B-B14F-4D97-AF65-F5344CB8AC3E}">
        <p14:creationId xmlns:p14="http://schemas.microsoft.com/office/powerpoint/2010/main" val="29952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800" b="1" dirty="0"/>
              <a:t>Analyse de la variable Tags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913" y="2517090"/>
            <a:ext cx="4844057" cy="670247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Peu de documents (1 209) ont plus de 3 tags </a:t>
            </a:r>
          </a:p>
        </p:txBody>
      </p:sp>
      <p:pic>
        <p:nvPicPr>
          <p:cNvPr id="12" name="Image 11" descr="C:\Users\ridur\AppData\Local\Microsoft\Windows\INetCache\Content.MSO\206C2431.tmp">
            <a:extLst>
              <a:ext uri="{FF2B5EF4-FFF2-40B4-BE49-F238E27FC236}">
                <a16:creationId xmlns:a16="http://schemas.microsoft.com/office/drawing/2014/main" id="{40D2ED99-B2BD-4578-BFAF-4414E1F8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1316633"/>
            <a:ext cx="6503882" cy="234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C:\Users\ridur\AppData\Local\Microsoft\Windows\INetCache\Content.MSO\9636E667.tmp">
            <a:extLst>
              <a:ext uri="{FF2B5EF4-FFF2-40B4-BE49-F238E27FC236}">
                <a16:creationId xmlns:a16="http://schemas.microsoft.com/office/drawing/2014/main" id="{CF88402E-8553-40AE-B8C4-C9625B70C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1" y="4287505"/>
            <a:ext cx="6503882" cy="23436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ous-titre 6">
            <a:extLst>
              <a:ext uri="{FF2B5EF4-FFF2-40B4-BE49-F238E27FC236}">
                <a16:creationId xmlns:a16="http://schemas.microsoft.com/office/drawing/2014/main" id="{74D51B0B-C7C1-4937-BE2D-9FE8F7839ADE}"/>
              </a:ext>
            </a:extLst>
          </p:cNvPr>
          <p:cNvSpPr txBox="1">
            <a:spLocks/>
          </p:cNvSpPr>
          <p:nvPr/>
        </p:nvSpPr>
        <p:spPr>
          <a:xfrm>
            <a:off x="6925914" y="4682279"/>
            <a:ext cx="4844056" cy="146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/>
              <a:t>Je ne conserve dans la colonne tags que les 3 tags les plus fréquents pour des raisons de parcimonie et considérant que 3 tags sont suffisants pour décrire une raison</a:t>
            </a:r>
          </a:p>
        </p:txBody>
      </p:sp>
      <p:sp>
        <p:nvSpPr>
          <p:cNvPr id="2" name="Interdiction 1">
            <a:extLst>
              <a:ext uri="{FF2B5EF4-FFF2-40B4-BE49-F238E27FC236}">
                <a16:creationId xmlns:a16="http://schemas.microsoft.com/office/drawing/2014/main" id="{2D418075-2F51-4D98-BCAF-EC918C528FCA}"/>
              </a:ext>
            </a:extLst>
          </p:cNvPr>
          <p:cNvSpPr>
            <a:spLocks noChangeAspect="1"/>
          </p:cNvSpPr>
          <p:nvPr/>
        </p:nvSpPr>
        <p:spPr>
          <a:xfrm>
            <a:off x="4728757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Interdiction 16">
            <a:extLst>
              <a:ext uri="{FF2B5EF4-FFF2-40B4-BE49-F238E27FC236}">
                <a16:creationId xmlns:a16="http://schemas.microsoft.com/office/drawing/2014/main" id="{B2D5F299-B817-4597-A5AF-C56387DD266A}"/>
              </a:ext>
            </a:extLst>
          </p:cNvPr>
          <p:cNvSpPr>
            <a:spLocks noChangeAspect="1"/>
          </p:cNvSpPr>
          <p:nvPr/>
        </p:nvSpPr>
        <p:spPr>
          <a:xfrm>
            <a:off x="5910511" y="2722299"/>
            <a:ext cx="737707" cy="737613"/>
          </a:xfrm>
          <a:prstGeom prst="noSmoking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B89FBCDB-B58E-4A0C-BAC9-8ABA1BBCAED7}"/>
              </a:ext>
            </a:extLst>
          </p:cNvPr>
          <p:cNvSpPr/>
          <p:nvPr/>
        </p:nvSpPr>
        <p:spPr>
          <a:xfrm>
            <a:off x="3067855" y="3766839"/>
            <a:ext cx="1212234" cy="418011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F2F43A-CCFA-42DD-9E66-0DCE0FE1B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1151507"/>
            <a:ext cx="11377245" cy="112338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40240    &lt;p&gt;I have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following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 and I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would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like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and &lt;code&gt;&amp;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*&amp;gt;*&amp;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;&lt;/code&gt; (notice the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additional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tag content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inside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that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also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needs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)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without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a XML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parser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overhead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too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large for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tiny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strings).&lt;/p&gt;\r\n\r\n&lt;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&gt;&lt;code&gt;The big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 x="1"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bold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bpt&amp;gt;black&amp;lt;ept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i="1"&amp;gt;&amp;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lt;bpt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 x="2" type="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ulined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lt;u&amp;gt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bpt&amp;gt;cat&amp;lt;ept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i="2"&amp;gt;&amp;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u&amp;gt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;&amp;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ept&amp;gt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sleeps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.\r\n&lt;/code&gt;&lt;/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&gt;\r\n\r\n&lt;p&gt;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Any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regex in VB.NET or C#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will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do.&lt;/p&gt;\r\n Regular expression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remove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XML tags and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their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2419330"/>
            <a:ext cx="11377245" cy="79436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200" dirty="0">
                <a:solidFill>
                  <a:schemeClr val="accent6"/>
                </a:solidFill>
              </a:rPr>
              <a:t>Mise en minuscules du texte, suppression des caractères « </a:t>
            </a:r>
            <a:r>
              <a:rPr lang="fr-FR" sz="2200" dirty="0" err="1">
                <a:solidFill>
                  <a:schemeClr val="accent6"/>
                </a:solidFill>
              </a:rPr>
              <a:t>whitespace</a:t>
            </a:r>
            <a:r>
              <a:rPr lang="fr-FR" sz="2200" dirty="0">
                <a:solidFill>
                  <a:schemeClr val="accent6"/>
                </a:solidFill>
              </a:rPr>
              <a:t> » et du code au motif que le vocabulaire </a:t>
            </a:r>
            <a:r>
              <a:rPr lang="fr-FR" sz="2000" dirty="0">
                <a:solidFill>
                  <a:schemeClr val="accent6"/>
                </a:solidFill>
              </a:rPr>
              <a:t>contenu</a:t>
            </a:r>
            <a:r>
              <a:rPr lang="fr-FR" sz="2200" dirty="0">
                <a:solidFill>
                  <a:schemeClr val="accent6"/>
                </a:solidFill>
              </a:rPr>
              <a:t> entre des balises code est à mon sens trop spécifique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8" y="3218915"/>
            <a:ext cx="11377247" cy="692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/>
              <a:t>40240    &lt;p&gt;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have the following string and </a:t>
            </a:r>
            <a:r>
              <a:rPr lang="en-US" altLang="fr-FR" sz="1400" dirty="0" err="1"/>
              <a:t>i</a:t>
            </a:r>
            <a:r>
              <a:rPr lang="en-US" altLang="fr-FR" sz="1400" dirty="0"/>
              <a:t> would like to remove  and  (notice the additional tag content inside them that also needs to be removed) without using a xml parser (overhead too large for tiny strings).&lt;/p&gt; &lt;pre&gt;&lt;/pre&gt; &lt;p&gt;any regex in vb.net or </a:t>
            </a:r>
            <a:r>
              <a:rPr lang="en-US" altLang="fr-FR" sz="1400" dirty="0" err="1"/>
              <a:t>c#</a:t>
            </a:r>
            <a:r>
              <a:rPr lang="en-US" altLang="fr-FR" sz="1400" dirty="0"/>
              <a:t> will do.&lt;/p&gt; regular expression to remove xml tags and their content</a:t>
            </a:r>
            <a:endParaRPr lang="fr-FR" alt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22029" y="3991173"/>
            <a:ext cx="11377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200" dirty="0">
                <a:solidFill>
                  <a:schemeClr val="accent2"/>
                </a:solidFill>
              </a:rPr>
              <a:t>Suppression du format HTML avec le package </a:t>
            </a:r>
            <a:r>
              <a:rPr lang="fr-FR" sz="2200" dirty="0" err="1">
                <a:solidFill>
                  <a:schemeClr val="accent2"/>
                </a:solidFill>
              </a:rPr>
              <a:t>Beautiful</a:t>
            </a:r>
            <a:r>
              <a:rPr lang="fr-FR" sz="2200" dirty="0">
                <a:solidFill>
                  <a:schemeClr val="accent2"/>
                </a:solidFill>
              </a:rPr>
              <a:t> </a:t>
            </a:r>
            <a:r>
              <a:rPr lang="fr-FR" sz="2200" dirty="0" err="1">
                <a:solidFill>
                  <a:schemeClr val="accent2"/>
                </a:solidFill>
              </a:rPr>
              <a:t>Soup</a:t>
            </a:r>
            <a:endParaRPr lang="fr-FR" sz="2200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6" y="4532599"/>
            <a:ext cx="11377247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have the following string and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would like to remove  and  (notice the additional tag content inside them that also needs to be removed) without using a xml parser (overhead too large for tiny strings).  any regex in vb.net or </a:t>
            </a:r>
            <a:r>
              <a:rPr lang="en-US" altLang="fr-FR" sz="1400" dirty="0" err="1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c#</a:t>
            </a: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will do. regular expression to remove xml tags and their content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A44A9-0CCA-4EB2-BE5B-E83B3EAF8AB7}"/>
              </a:ext>
            </a:extLst>
          </p:cNvPr>
          <p:cNvSpPr/>
          <p:nvPr/>
        </p:nvSpPr>
        <p:spPr>
          <a:xfrm>
            <a:off x="422030" y="5089414"/>
            <a:ext cx="113772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5"/>
                </a:solidFill>
              </a:rPr>
              <a:t>Recodage des top tags possédant des caractères spéciaux dans les documents pour éviter des effets de bord indésirables avec la suppression de la ponctuation ou la tokenisation + Suppression de la ponctuation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6B13E-F0CF-450A-AA4B-80CE38CF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26" y="6125962"/>
            <a:ext cx="11376347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400" dirty="0"/>
              <a:t>40240    i have the </a:t>
            </a:r>
            <a:r>
              <a:rPr lang="fr-FR" sz="1400" dirty="0" err="1"/>
              <a:t>following</a:t>
            </a:r>
            <a:r>
              <a:rPr lang="fr-FR" sz="1400" dirty="0"/>
              <a:t> string and i </a:t>
            </a:r>
            <a:r>
              <a:rPr lang="fr-FR" sz="1400" dirty="0" err="1"/>
              <a:t>would</a:t>
            </a:r>
            <a:r>
              <a:rPr lang="fr-FR" sz="1400" dirty="0"/>
              <a:t> like to </a:t>
            </a:r>
            <a:r>
              <a:rPr lang="fr-FR" sz="1400" dirty="0" err="1"/>
              <a:t>remove</a:t>
            </a:r>
            <a:r>
              <a:rPr lang="fr-FR" sz="1400" dirty="0"/>
              <a:t> and notice the </a:t>
            </a:r>
            <a:r>
              <a:rPr lang="fr-FR" sz="1400" dirty="0" err="1"/>
              <a:t>additional</a:t>
            </a:r>
            <a:r>
              <a:rPr lang="fr-FR" sz="1400" dirty="0"/>
              <a:t> tag content </a:t>
            </a:r>
            <a:r>
              <a:rPr lang="fr-FR" sz="1400" dirty="0" err="1"/>
              <a:t>inside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needs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removed</a:t>
            </a:r>
            <a:r>
              <a:rPr lang="fr-FR" sz="1400" dirty="0"/>
              <a:t> </a:t>
            </a:r>
            <a:r>
              <a:rPr lang="fr-FR" sz="1400" dirty="0" err="1"/>
              <a:t>without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xml </a:t>
            </a:r>
            <a:r>
              <a:rPr lang="fr-FR" sz="1400" dirty="0" err="1"/>
              <a:t>parser</a:t>
            </a:r>
            <a:r>
              <a:rPr lang="fr-FR" sz="1400" dirty="0"/>
              <a:t> </a:t>
            </a:r>
            <a:r>
              <a:rPr lang="fr-FR" sz="1400" dirty="0" err="1"/>
              <a:t>overhead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large for </a:t>
            </a:r>
            <a:r>
              <a:rPr lang="fr-FR" sz="1400" dirty="0" err="1"/>
              <a:t>tiny</a:t>
            </a:r>
            <a:r>
              <a:rPr lang="fr-FR" sz="1400" dirty="0"/>
              <a:t> strings </a:t>
            </a:r>
            <a:r>
              <a:rPr lang="fr-FR" sz="1400" dirty="0" err="1"/>
              <a:t>any</a:t>
            </a:r>
            <a:r>
              <a:rPr lang="fr-FR" sz="1400" dirty="0"/>
              <a:t> regex in xyzspecialtags16zyx or xyzspecialtags26zyx </a:t>
            </a:r>
            <a:r>
              <a:rPr lang="fr-FR" sz="1400" dirty="0" err="1"/>
              <a:t>will</a:t>
            </a:r>
            <a:r>
              <a:rPr lang="fr-FR" sz="1400" dirty="0"/>
              <a:t> do </a:t>
            </a:r>
            <a:r>
              <a:rPr lang="fr-FR" sz="1400" dirty="0" err="1"/>
              <a:t>regular</a:t>
            </a:r>
            <a:r>
              <a:rPr lang="fr-FR" sz="1400" dirty="0"/>
              <a:t> expression to </a:t>
            </a:r>
            <a:r>
              <a:rPr lang="fr-FR" sz="1400" dirty="0" err="1"/>
              <a:t>remove</a:t>
            </a:r>
            <a:r>
              <a:rPr lang="fr-FR" sz="1400" dirty="0"/>
              <a:t> xml tags and </a:t>
            </a:r>
            <a:r>
              <a:rPr lang="fr-FR" sz="1400" dirty="0" err="1"/>
              <a:t>their</a:t>
            </a:r>
            <a:r>
              <a:rPr lang="fr-FR" sz="1400" dirty="0"/>
              <a:t> content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6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:\Users\ridur\AppData\Local\Microsoft\Windows\INetCache\Content.MSO\3D18CF06.tmp">
            <a:extLst>
              <a:ext uri="{FF2B5EF4-FFF2-40B4-BE49-F238E27FC236}">
                <a16:creationId xmlns:a16="http://schemas.microsoft.com/office/drawing/2014/main" id="{8F40CA63-8841-4A75-853D-D2C6049F0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521" y="4596415"/>
            <a:ext cx="6808751" cy="221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61D3FE-8C1C-4AD2-AB63-1A4CF82C2DA3}"/>
              </a:ext>
            </a:extLst>
          </p:cNvPr>
          <p:cNvSpPr/>
          <p:nvPr/>
        </p:nvSpPr>
        <p:spPr>
          <a:xfrm>
            <a:off x="422026" y="4596415"/>
            <a:ext cx="4568496" cy="221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Conclusion après NLP :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Tous les documents possèdent au moins un mot.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Il y a </a:t>
            </a:r>
            <a:r>
              <a:rPr lang="fr-FR" b="1" dirty="0">
                <a:solidFill>
                  <a:schemeClr val="tx1"/>
                </a:solidFill>
              </a:rPr>
              <a:t>24 103 mots distincts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b="1" dirty="0">
                <a:solidFill>
                  <a:schemeClr val="tx1"/>
                </a:solidFill>
              </a:rPr>
              <a:t>914 109 en tout</a:t>
            </a:r>
            <a:r>
              <a:rPr lang="fr-FR" dirty="0">
                <a:solidFill>
                  <a:schemeClr val="tx1"/>
                </a:solidFill>
              </a:rPr>
              <a:t> et environ </a:t>
            </a:r>
            <a:r>
              <a:rPr lang="fr-FR" b="1" dirty="0">
                <a:solidFill>
                  <a:schemeClr val="tx1"/>
                </a:solidFill>
              </a:rPr>
              <a:t>19 mots par document en moyenne</a:t>
            </a:r>
            <a:r>
              <a:rPr lang="fr-FR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/>
              <a:t>Body : Natural </a:t>
            </a:r>
            <a:r>
              <a:rPr lang="fr-FR" sz="4800" b="1" dirty="0" err="1"/>
              <a:t>Language</a:t>
            </a:r>
            <a:r>
              <a:rPr lang="fr-FR" sz="4800" b="1" dirty="0"/>
              <a:t> </a:t>
            </a:r>
            <a:r>
              <a:rPr lang="fr-FR" sz="4800" b="1" dirty="0" err="1"/>
              <a:t>Processing</a:t>
            </a:r>
            <a:endParaRPr lang="fr-FR" sz="4800" b="1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31CF964-DECC-4E3F-841B-0918B663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28" y="1153892"/>
            <a:ext cx="11377245" cy="154294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</a:t>
            </a:r>
            <a:r>
              <a:rPr lang="fr-FR" sz="2000" dirty="0" err="1">
                <a:solidFill>
                  <a:schemeClr val="accent6"/>
                </a:solidFill>
              </a:rPr>
              <a:t>stopwords</a:t>
            </a:r>
            <a:r>
              <a:rPr lang="fr-FR" sz="2000" dirty="0">
                <a:solidFill>
                  <a:schemeClr val="accent6"/>
                </a:solidFill>
              </a:rPr>
              <a:t> proposés par les modules NLP (NLTK et </a:t>
            </a:r>
            <a:r>
              <a:rPr lang="fr-FR" sz="2000" dirty="0" err="1">
                <a:solidFill>
                  <a:schemeClr val="accent6"/>
                </a:solidFill>
              </a:rPr>
              <a:t>Spacy</a:t>
            </a:r>
            <a:r>
              <a:rPr lang="fr-FR" sz="2000" dirty="0">
                <a:solidFill>
                  <a:schemeClr val="accent6"/>
                </a:solidFill>
              </a:rPr>
              <a:t>)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Lemmatisation pour réduire les mots à leur forme neutre canonique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chemeClr val="accent6"/>
                </a:solidFill>
              </a:rPr>
              <a:t>Suppression des mots qui ne sont pas des noms (POS </a:t>
            </a:r>
            <a:r>
              <a:rPr lang="fr-FR" sz="2000" dirty="0" err="1">
                <a:solidFill>
                  <a:schemeClr val="accent6"/>
                </a:solidFill>
              </a:rPr>
              <a:t>tagging</a:t>
            </a:r>
            <a:r>
              <a:rPr lang="fr-FR" sz="2000" dirty="0">
                <a:solidFill>
                  <a:schemeClr val="accent6"/>
                </a:solidFill>
              </a:rPr>
              <a:t>) considérant que les verbes ou adverbes n’apportent pas de valeur ajoutée pour la problématique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C8BE4-2931-4F71-ABC5-B3F99814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25" y="2667690"/>
            <a:ext cx="1137724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40240    string notice tag content xml parser string regex xyzspecialtags16zyx xyzspecialtags26zyx expression xml tag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A05C4-9976-4E71-B995-F2F9E19C33D7}"/>
              </a:ext>
            </a:extLst>
          </p:cNvPr>
          <p:cNvSpPr/>
          <p:nvPr/>
        </p:nvSpPr>
        <p:spPr>
          <a:xfrm>
            <a:off x="407378" y="3039838"/>
            <a:ext cx="1137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accent2"/>
                </a:solidFill>
              </a:rPr>
              <a:t>Suppression de </a:t>
            </a:r>
            <a:r>
              <a:rPr lang="fr-FR" sz="2000" dirty="0" err="1">
                <a:solidFill>
                  <a:schemeClr val="accent2"/>
                </a:solidFill>
              </a:rPr>
              <a:t>stopwords</a:t>
            </a:r>
            <a:r>
              <a:rPr lang="fr-FR" sz="2000" dirty="0">
                <a:solidFill>
                  <a:schemeClr val="accent2"/>
                </a:solidFill>
              </a:rPr>
              <a:t> manuels. Certains des 200 premiers mots par occurrence sont très génériques et n’apportent pas de valeur ajoutée, ils sont supprimés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D41AD-AC6C-4F0D-A6FD-C1F6B4A7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78" y="3795550"/>
            <a:ext cx="11377247" cy="692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'file', 'way', 'user', 'use', 'problem', 'work', 'example', 'method', 'question', 'value', 'thank', 'solution', 'thing', 'number', 'change', 'idea', 'answer', 'issue', 'update', 'lot', 'message', 'information', 'people', 'reason', 'help', 'want', 'run', 'need', 'end', 'default', 'difference', 'suggestion', 'approach', 'task', 'implementation', 'check', 'e', 'custom', 'place', 'practice', 'support', 'experience', 'product', 'stuff', 'comment', 'note', 'argument', 'year'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2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transforme la variable </a:t>
            </a:r>
            <a:r>
              <a:rPr lang="fr-FR" sz="2000" i="1" dirty="0"/>
              <a:t>Tags </a:t>
            </a:r>
            <a:r>
              <a:rPr lang="fr-FR" sz="2000" dirty="0"/>
              <a:t>à l’aide d’un </a:t>
            </a:r>
            <a:r>
              <a:rPr lang="fr-FR" sz="2000" i="1" dirty="0" err="1"/>
              <a:t>MultiLabelBinarizer</a:t>
            </a:r>
            <a:r>
              <a:rPr lang="fr-FR" sz="2000" i="1" dirty="0"/>
              <a:t> </a:t>
            </a:r>
            <a:r>
              <a:rPr lang="fr-FR" sz="2000" dirty="0"/>
              <a:t>pour la modélisation supervisée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J’obtiens une matrice de taille (documents x tags) soit </a:t>
            </a:r>
            <a:r>
              <a:rPr lang="fr-FR" sz="2000" b="1" dirty="0"/>
              <a:t>(48 527 x 100)</a:t>
            </a:r>
            <a:r>
              <a:rPr lang="fr-FR" sz="2000" dirty="0"/>
              <a:t> </a:t>
            </a:r>
            <a:r>
              <a:rPr lang="fr-FR" sz="2000" b="1" dirty="0"/>
              <a:t>de valeurs binaires </a:t>
            </a:r>
            <a:r>
              <a:rPr lang="fr-FR" sz="2000" dirty="0"/>
              <a:t>indiquant la présence ou non d’un ou plusieurs tags pour chaque document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819D4E2-A8E2-46BE-91C0-23414EE94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3" y="2782659"/>
            <a:ext cx="11131498" cy="1696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60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FC5F7A8-24D3-4AA5-89FD-6F875CB4D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031" y="248994"/>
            <a:ext cx="11377245" cy="794360"/>
          </a:xfrm>
          <a:solidFill>
            <a:schemeClr val="accent1">
              <a:alpha val="25000"/>
            </a:schemeClr>
          </a:solidFill>
        </p:spPr>
        <p:txBody>
          <a:bodyPr>
            <a:noAutofit/>
          </a:bodyPr>
          <a:lstStyle/>
          <a:p>
            <a:r>
              <a:rPr lang="fr-FR" sz="4400" b="1" dirty="0" err="1"/>
              <a:t>Préprocessing</a:t>
            </a:r>
            <a:r>
              <a:rPr lang="fr-FR" sz="4400" b="1" dirty="0"/>
              <a:t> des données avant modélisation</a:t>
            </a:r>
          </a:p>
        </p:txBody>
      </p:sp>
      <p:sp>
        <p:nvSpPr>
          <p:cNvPr id="18" name="Sous-titre 6">
            <a:extLst>
              <a:ext uri="{FF2B5EF4-FFF2-40B4-BE49-F238E27FC236}">
                <a16:creationId xmlns:a16="http://schemas.microsoft.com/office/drawing/2014/main" id="{400BF251-6451-4FA6-9E2D-76ED3E31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0" y="1295400"/>
            <a:ext cx="11377245" cy="524021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r>
              <a:rPr lang="fr-FR" sz="2000" dirty="0"/>
              <a:t>Je splitte les jeux de données </a:t>
            </a:r>
            <a:r>
              <a:rPr lang="fr-FR" sz="2000" i="1" dirty="0"/>
              <a:t>Tags </a:t>
            </a:r>
            <a:r>
              <a:rPr lang="fr-FR" sz="2000" dirty="0"/>
              <a:t>et </a:t>
            </a:r>
            <a:r>
              <a:rPr lang="fr-FR" sz="2000" i="1" dirty="0"/>
              <a:t>Body </a:t>
            </a:r>
            <a:r>
              <a:rPr lang="fr-FR" sz="2000" dirty="0"/>
              <a:t>en jeux d’entraînement (80% soit </a:t>
            </a:r>
            <a:r>
              <a:rPr lang="fr-FR" sz="2000" b="1" dirty="0"/>
              <a:t>38 821 documents</a:t>
            </a:r>
            <a:r>
              <a:rPr lang="fr-FR" sz="2000" dirty="0"/>
              <a:t>) et validation (20% soit </a:t>
            </a:r>
            <a:r>
              <a:rPr lang="fr-FR" sz="2000" b="1" dirty="0"/>
              <a:t>9 706 documents</a:t>
            </a:r>
            <a:r>
              <a:rPr lang="fr-FR" sz="2000" dirty="0"/>
              <a:t>)  </a:t>
            </a:r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pPr marL="342900" indent="-342900" algn="l">
              <a:buFontTx/>
              <a:buChar char="-"/>
            </a:pPr>
            <a:endParaRPr lang="fr-FR" sz="2000" dirty="0"/>
          </a:p>
          <a:p>
            <a:r>
              <a:rPr lang="fr-FR" sz="2000" dirty="0"/>
              <a:t>Les jeux de données sont bien équilibrés</a:t>
            </a:r>
          </a:p>
        </p:txBody>
      </p:sp>
      <p:pic>
        <p:nvPicPr>
          <p:cNvPr id="6" name="Image 5" descr="C:\Users\ridur\AppData\Local\Microsoft\Windows\INetCache\Content.MSO\DCADF1AE.tmp">
            <a:extLst>
              <a:ext uri="{FF2B5EF4-FFF2-40B4-BE49-F238E27FC236}">
                <a16:creationId xmlns:a16="http://schemas.microsoft.com/office/drawing/2014/main" id="{3F6B7034-4774-416D-B55A-94342BC4BC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5" y="2930349"/>
            <a:ext cx="5079365" cy="232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ridur\AppData\Local\Microsoft\Windows\INetCache\Content.MSO\4C004350.tmp">
            <a:extLst>
              <a:ext uri="{FF2B5EF4-FFF2-40B4-BE49-F238E27FC236}">
                <a16:creationId xmlns:a16="http://schemas.microsoft.com/office/drawing/2014/main" id="{E38130FC-97C4-4840-B4AB-18D4F4CA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02" y="2365007"/>
            <a:ext cx="6695063" cy="322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649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10983</TotalTime>
  <Words>2746</Words>
  <Application>Microsoft Office PowerPoint</Application>
  <PresentationFormat>Grand écran</PresentationFormat>
  <Paragraphs>459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Thème Office</vt:lpstr>
      <vt:lpstr>Catégorisez automatiquement des questions</vt:lpstr>
      <vt:lpstr>Introduction</vt:lpstr>
      <vt:lpstr>Récupération des données</vt:lpstr>
      <vt:lpstr>Analyse de la variable Tags</vt:lpstr>
      <vt:lpstr>Analyse de la variable Tags</vt:lpstr>
      <vt:lpstr>Body : Natural Language Processing</vt:lpstr>
      <vt:lpstr>Body : Natural Language Processing</vt:lpstr>
      <vt:lpstr>Préprocessing des données avant modélisation</vt:lpstr>
      <vt:lpstr>Préprocessing des données avant modélisation</vt:lpstr>
      <vt:lpstr>Préprocessing des données avant modélisation</vt:lpstr>
      <vt:lpstr>Non supervisé : Latent Dirichlet Allocation</vt:lpstr>
      <vt:lpstr>Non supervisé : Latent Dirichlet Allocation</vt:lpstr>
      <vt:lpstr>Non supervisé : Latent Dirichlet Allocation</vt:lpstr>
      <vt:lpstr>Recommandation non supervisée de tags</vt:lpstr>
      <vt:lpstr>Préprocessing des données avant modélisation</vt:lpstr>
      <vt:lpstr>Analyse supervisée</vt:lpstr>
      <vt:lpstr>Analyse supervisée</vt:lpstr>
      <vt:lpstr>Analyse supervisée</vt:lpstr>
      <vt:lpstr>API de recommandation de tags</vt:lpstr>
      <vt:lpstr>Pistes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nutritionnelles</dc:title>
  <dc:creator>Richard Durand</dc:creator>
  <cp:lastModifiedBy>Richard Durand</cp:lastModifiedBy>
  <cp:revision>822</cp:revision>
  <dcterms:created xsi:type="dcterms:W3CDTF">2019-01-13T20:42:16Z</dcterms:created>
  <dcterms:modified xsi:type="dcterms:W3CDTF">2020-01-25T00:07:31Z</dcterms:modified>
</cp:coreProperties>
</file>