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fr-FR" sz="2000" dirty="0" err="1"/>
              <a:t>Term</a:t>
            </a:r>
            <a:r>
              <a:rPr lang="fr-FR" sz="2000" dirty="0"/>
              <a:t> Frequency) des mots dans le corpus à l’aide de la méthode </a:t>
            </a:r>
            <a:r>
              <a:rPr lang="fr-FR" sz="2000" i="1" dirty="0" err="1"/>
              <a:t>CountVectorizer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150</a:t>
            </a:r>
            <a:r>
              <a:rPr lang="fr-FR" sz="2000" dirty="0"/>
              <a:t> ce qui permet de réduire mon vocabulaire à 585 mots, soit une matrice d’entraînement de dimension </a:t>
            </a:r>
            <a:r>
              <a:rPr lang="fr-FR" sz="2000" b="1" dirty="0"/>
              <a:t>38 821 x 585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7" y="2468994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140775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15</a:t>
            </a:r>
            <a:endParaRPr lang="fr-FR" sz="2000" dirty="0"/>
          </a:p>
        </p:txBody>
      </p:sp>
      <p:pic>
        <p:nvPicPr>
          <p:cNvPr id="8" name="Image 7" descr="C:\Users\ridur\AppData\Local\Microsoft\Windows\INetCache\Content.MSO\22C82F50.tmp">
            <a:extLst>
              <a:ext uri="{FF2B5EF4-FFF2-40B4-BE49-F238E27FC236}">
                <a16:creationId xmlns:a16="http://schemas.microsoft.com/office/drawing/2014/main" id="{A426E541-243D-4D79-B372-5E99DACD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72" y="2665874"/>
            <a:ext cx="7449255" cy="282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9AD59FA-775D-44B6-9965-B31B1669F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4683"/>
              </p:ext>
            </p:extLst>
          </p:nvPr>
        </p:nvGraphicFramePr>
        <p:xfrm>
          <a:off x="838200" y="1643676"/>
          <a:ext cx="10515600" cy="4455168"/>
        </p:xfrm>
        <a:graphic>
          <a:graphicData uri="http://schemas.openxmlformats.org/drawingml/2006/table">
            <a:tbl>
              <a:tblPr firstRow="1" firstCol="1" bandRow="1"/>
              <a:tblGrid>
                <a:gridCol w="1114654">
                  <a:extLst>
                    <a:ext uri="{9D8B030D-6E8A-4147-A177-3AD203B41FA5}">
                      <a16:colId xmlns:a16="http://schemas.microsoft.com/office/drawing/2014/main" val="865821897"/>
                    </a:ext>
                  </a:extLst>
                </a:gridCol>
                <a:gridCol w="1234532">
                  <a:extLst>
                    <a:ext uri="{9D8B030D-6E8A-4147-A177-3AD203B41FA5}">
                      <a16:colId xmlns:a16="http://schemas.microsoft.com/office/drawing/2014/main" val="1543541741"/>
                    </a:ext>
                  </a:extLst>
                </a:gridCol>
                <a:gridCol w="1022116">
                  <a:extLst>
                    <a:ext uri="{9D8B030D-6E8A-4147-A177-3AD203B41FA5}">
                      <a16:colId xmlns:a16="http://schemas.microsoft.com/office/drawing/2014/main" val="1278860090"/>
                    </a:ext>
                  </a:extLst>
                </a:gridCol>
                <a:gridCol w="1118860">
                  <a:extLst>
                    <a:ext uri="{9D8B030D-6E8A-4147-A177-3AD203B41FA5}">
                      <a16:colId xmlns:a16="http://schemas.microsoft.com/office/drawing/2014/main" val="2504336480"/>
                    </a:ext>
                  </a:extLst>
                </a:gridCol>
                <a:gridCol w="1190365">
                  <a:extLst>
                    <a:ext uri="{9D8B030D-6E8A-4147-A177-3AD203B41FA5}">
                      <a16:colId xmlns:a16="http://schemas.microsoft.com/office/drawing/2014/main" val="492971779"/>
                    </a:ext>
                  </a:extLst>
                </a:gridCol>
                <a:gridCol w="1139891">
                  <a:extLst>
                    <a:ext uri="{9D8B030D-6E8A-4147-A177-3AD203B41FA5}">
                      <a16:colId xmlns:a16="http://schemas.microsoft.com/office/drawing/2014/main" val="1784649589"/>
                    </a:ext>
                  </a:extLst>
                </a:gridCol>
                <a:gridCol w="1171438">
                  <a:extLst>
                    <a:ext uri="{9D8B030D-6E8A-4147-A177-3AD203B41FA5}">
                      <a16:colId xmlns:a16="http://schemas.microsoft.com/office/drawing/2014/main" val="3184008339"/>
                    </a:ext>
                  </a:extLst>
                </a:gridCol>
                <a:gridCol w="1280800">
                  <a:extLst>
                    <a:ext uri="{9D8B030D-6E8A-4147-A177-3AD203B41FA5}">
                      <a16:colId xmlns:a16="http://schemas.microsoft.com/office/drawing/2014/main" val="736299037"/>
                    </a:ext>
                  </a:extLst>
                </a:gridCol>
                <a:gridCol w="1242944">
                  <a:extLst>
                    <a:ext uri="{9D8B030D-6E8A-4147-A177-3AD203B41FA5}">
                      <a16:colId xmlns:a16="http://schemas.microsoft.com/office/drawing/2014/main" val="996820799"/>
                    </a:ext>
                  </a:extLst>
                </a:gridCol>
              </a:tblGrid>
              <a:tr h="217403"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4507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033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linq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81602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session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compiler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tree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4458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522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character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field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39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studio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folder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88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application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document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delphi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0253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c#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library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6390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8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thread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connection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1278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765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471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http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5530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button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ruby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wpf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6533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eclipse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subversion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5441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django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procedure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A358C0-4116-4EF0-9EAD-3229A114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335450"/>
            <a:ext cx="5762663" cy="3441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B98B24-88F0-472D-AAB2-A199DE2C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6" y="3191540"/>
            <a:ext cx="5762663" cy="34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24488"/>
              </p:ext>
            </p:extLst>
          </p:nvPr>
        </p:nvGraphicFramePr>
        <p:xfrm>
          <a:off x="1064284" y="3886990"/>
          <a:ext cx="10092735" cy="226181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932624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6517701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 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Mots proposés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+mn-lt"/>
                        </a:rPr>
                        <a:t>Cleaned</a:t>
                      </a:r>
                      <a:r>
                        <a:rPr lang="fr-FR" sz="1600" dirty="0">
                          <a:effectLst/>
                          <a:latin typeface="+mn-lt"/>
                        </a:rPr>
                        <a:t> Body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7894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control, image, form, button, window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host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time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parent control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36398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class, object, exception, code, instance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asset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getdefinitionbyname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17197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java, project, source, eclipse, code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 effect point operation java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=30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=1000</a:t>
            </a:r>
            <a:r>
              <a:rPr lang="fr-FR" sz="2000" dirty="0"/>
              <a:t>, ce qui porte mon vocabulaire à 1 636 mots, soit une matrice d’entraînement de dimension </a:t>
            </a:r>
            <a:r>
              <a:rPr lang="fr-FR" sz="2000" b="1" dirty="0"/>
              <a:t>38 821 x 1636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2879539"/>
            <a:ext cx="5673969" cy="373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dirty="0"/>
              <a:t>Léger sur-apprentissage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8388"/>
              </p:ext>
            </p:extLst>
          </p:nvPr>
        </p:nvGraphicFramePr>
        <p:xfrm>
          <a:off x="518513" y="3579392"/>
          <a:ext cx="5481003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Paramètres testés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[</a:t>
                      </a:r>
                      <a:r>
                        <a:rPr lang="fr-FR" sz="1600" b="0" dirty="0" err="1">
                          <a:effectLst/>
                        </a:rPr>
                        <a:t>True</a:t>
                      </a:r>
                      <a:r>
                        <a:rPr lang="fr-FR" sz="1600" b="0" dirty="0">
                          <a:effectLst/>
                        </a:rPr>
                        <a:t>, False]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Meilleurs paramètres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False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0.211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0.195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2879538"/>
            <a:ext cx="5673969" cy="373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5929"/>
              </p:ext>
            </p:extLst>
          </p:nvPr>
        </p:nvGraphicFramePr>
        <p:xfrm>
          <a:off x="6534654" y="3579392"/>
          <a:ext cx="4855274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Paramètres testés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C : [0.1, 1, 10, 100, 1000]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0.532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0.424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D96D07-E86B-4517-A5EA-171B76D8A93B}"/>
              </a:ext>
            </a:extLst>
          </p:cNvPr>
          <p:cNvSpPr/>
          <p:nvPr/>
        </p:nvSpPr>
        <p:spPr>
          <a:xfrm>
            <a:off x="422031" y="1202597"/>
            <a:ext cx="11377244" cy="16422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/>
              <a:t>Dummy</a:t>
            </a:r>
            <a:r>
              <a:rPr lang="fr-FR" sz="2400" b="1" dirty="0"/>
              <a:t> Classifier </a:t>
            </a:r>
            <a:r>
              <a:rPr lang="fr-FR" dirty="0"/>
              <a:t>: prédiction en respectant la distribution des labels dans l’échantillon d’entraînement</a:t>
            </a:r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A42752A-62A8-405E-918D-A6985D07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3511"/>
              </p:ext>
            </p:extLst>
          </p:nvPr>
        </p:nvGraphicFramePr>
        <p:xfrm>
          <a:off x="4383593" y="1741631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508012-C7BC-496F-B537-4CBB8701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7" y="2112495"/>
            <a:ext cx="7686745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supprimer les mots les plus fréquents par topic pourrait permettre d’amener un peu plus de spécificité. Je pourrais peut-être aussi gagner en spécificité en intégrant des n-grams ou en utilisant des techniques de plongements de mots.  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la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concerné par la question tandis qu’un autre classifieur se concentrerait plutôt à décrire la nature du problème.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une raison</a:t>
            </a:r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2687</Words>
  <Application>Microsoft Office PowerPoint</Application>
  <PresentationFormat>Grand écran</PresentationFormat>
  <Paragraphs>414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829</cp:revision>
  <dcterms:created xsi:type="dcterms:W3CDTF">2019-01-13T20:42:16Z</dcterms:created>
  <dcterms:modified xsi:type="dcterms:W3CDTF">2020-01-26T13:05:12Z</dcterms:modified>
</cp:coreProperties>
</file>