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0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968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27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8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2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05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2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16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CTR </a:t>
            </a:r>
            <a:r>
              <a:rPr lang="en-US" sz="6000" dirty="0" smtClean="0"/>
              <a:t>Predıctıon on </a:t>
            </a:r>
            <a:r>
              <a:rPr lang="en-US" sz="6000" dirty="0" smtClean="0"/>
              <a:t>KAGGLE Data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Rıdvan Salih </a:t>
            </a:r>
            <a:r>
              <a:rPr lang="en-US" dirty="0" err="1" smtClean="0"/>
              <a:t>Kuzu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3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</a:t>
            </a:r>
            <a:r>
              <a:rPr lang="en-US" dirty="0" smtClean="0"/>
              <a:t>VALIDATION-1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1496291"/>
            <a:ext cx="6788335" cy="4666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1413" y="1496291"/>
            <a:ext cx="36306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 seen on the left </a:t>
            </a:r>
            <a:r>
              <a:rPr lang="en-US" b="1" dirty="0" smtClean="0"/>
              <a:t>figure</a:t>
            </a:r>
            <a:r>
              <a:rPr lang="en-US" b="1" dirty="0"/>
              <a:t>, 5-fold cross validation on different models shows that Multilayer Perceptron (MLP) outperforms rest of the models. Logistic Regression Classifier and Linear Discriminant Analysis follow the MLP</a:t>
            </a:r>
          </a:p>
        </p:txBody>
      </p:sp>
    </p:spTree>
    <p:extLst>
      <p:ext uri="{BB962C8B-B14F-4D97-AF65-F5344CB8AC3E}">
        <p14:creationId xmlns:p14="http://schemas.microsoft.com/office/powerpoint/2010/main" val="28488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496292"/>
            <a:ext cx="4209704" cy="4572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using MLP, we have reached following average prediction </a:t>
            </a:r>
            <a:r>
              <a:rPr lang="en-US" dirty="0" smtClean="0"/>
              <a:t>values: </a:t>
            </a:r>
          </a:p>
          <a:p>
            <a:pPr lvl="3">
              <a:spcBef>
                <a:spcPts val="1000"/>
              </a:spcBef>
            </a:pPr>
            <a:r>
              <a:rPr lang="en-US" sz="2000" dirty="0"/>
              <a:t>Log-loss: </a:t>
            </a:r>
            <a:r>
              <a:rPr lang="en-US" sz="2000" dirty="0" smtClean="0"/>
              <a:t>0.402979(+-0.002565) on training data</a:t>
            </a:r>
          </a:p>
          <a:p>
            <a:pPr lvl="3">
              <a:spcBef>
                <a:spcPts val="1000"/>
              </a:spcBef>
            </a:pPr>
            <a:r>
              <a:rPr lang="en-US" sz="2000" dirty="0" smtClean="0"/>
              <a:t>Log-loss: 0.392031  on test data</a:t>
            </a:r>
            <a:endParaRPr lang="en-US" sz="2000" dirty="0"/>
          </a:p>
          <a:p>
            <a:pPr lvl="1"/>
            <a:r>
              <a:rPr lang="en-US" dirty="0"/>
              <a:t>Precision: </a:t>
            </a:r>
            <a:r>
              <a:rPr lang="en-US" dirty="0" smtClean="0"/>
              <a:t>0.81,    </a:t>
            </a:r>
            <a:r>
              <a:rPr lang="en-US" dirty="0"/>
              <a:t>Recall: 0.85    F1-measure: </a:t>
            </a:r>
            <a:r>
              <a:rPr lang="en-US" dirty="0" smtClean="0"/>
              <a:t>0.81</a:t>
            </a:r>
          </a:p>
          <a:p>
            <a:r>
              <a:rPr lang="en-US" dirty="0" smtClean="0"/>
              <a:t>On the other hand we observed that the calibration with validation data after model training does not always improve the prediction performance on this dataset.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17" y="1496292"/>
            <a:ext cx="6650383" cy="45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6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43891"/>
            <a:ext cx="10399423" cy="4447309"/>
          </a:xfrm>
        </p:spPr>
        <p:txBody>
          <a:bodyPr/>
          <a:lstStyle/>
          <a:p>
            <a:r>
              <a:rPr lang="en-US" dirty="0" smtClean="0"/>
              <a:t>The raw data is too large for processing on a standard computer, for that reason, a subsample of CTR rows (1% in this work) are randomly extracted at the beginning. The extraction is made by using following command: </a:t>
            </a:r>
          </a:p>
          <a:p>
            <a:pPr lvl="1"/>
            <a:r>
              <a:rPr lang="en-US" sz="1600" i="0" dirty="0">
                <a:latin typeface="Lucida Sans Unicode" charset="0"/>
                <a:ea typeface="Lucida Sans Unicode" charset="0"/>
                <a:cs typeface="Lucida Sans Unicode" charset="0"/>
              </a:rPr>
              <a:t>cat </a:t>
            </a:r>
            <a:r>
              <a:rPr lang="en-US" sz="1600" i="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train.csv</a:t>
            </a:r>
            <a:r>
              <a:rPr lang="en-US" sz="1600" i="0" dirty="0" smtClean="0"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en-US" sz="1600" i="0" dirty="0">
                <a:latin typeface="Lucida Sans Unicode" charset="0"/>
                <a:ea typeface="Lucida Sans Unicode" charset="0"/>
                <a:cs typeface="Lucida Sans Unicode" charset="0"/>
              </a:rPr>
              <a:t>| </a:t>
            </a:r>
            <a:r>
              <a:rPr lang="en-US" sz="1600" i="0" dirty="0" err="1">
                <a:latin typeface="Lucida Sans Unicode" charset="0"/>
                <a:ea typeface="Lucida Sans Unicode" charset="0"/>
                <a:cs typeface="Lucida Sans Unicode" charset="0"/>
              </a:rPr>
              <a:t>awk</a:t>
            </a:r>
            <a:r>
              <a:rPr lang="en-US" sz="1600" i="0" dirty="0">
                <a:latin typeface="Lucida Sans Unicode" charset="0"/>
                <a:ea typeface="Lucida Sans Unicode" charset="0"/>
                <a:cs typeface="Lucida Sans Unicode" charset="0"/>
              </a:rPr>
              <a:t> 'BEGIN {</a:t>
            </a:r>
            <a:r>
              <a:rPr lang="en-US" sz="1600" i="0" dirty="0" err="1">
                <a:latin typeface="Lucida Sans Unicode" charset="0"/>
                <a:ea typeface="Lucida Sans Unicode" charset="0"/>
                <a:cs typeface="Lucida Sans Unicode" charset="0"/>
              </a:rPr>
              <a:t>srand</a:t>
            </a:r>
            <a:r>
              <a:rPr lang="en-US" sz="1600" i="0" dirty="0">
                <a:latin typeface="Lucida Sans Unicode" charset="0"/>
                <a:ea typeface="Lucida Sans Unicode" charset="0"/>
                <a:cs typeface="Lucida Sans Unicode" charset="0"/>
              </a:rPr>
              <a:t>()} !/^$/ { if (rand() &lt;= .01) print $0}' &gt; </a:t>
            </a:r>
            <a:r>
              <a:rPr lang="en-US" sz="1600" i="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train_subset</a:t>
            </a:r>
            <a:endParaRPr lang="en-US" sz="1600" i="0" dirty="0" smtClean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r>
              <a:rPr lang="en-US" dirty="0" smtClean="0"/>
              <a:t>CTR data </a:t>
            </a:r>
            <a:r>
              <a:rPr lang="en-US" dirty="0" smtClean="0"/>
              <a:t>is parsed to </a:t>
            </a:r>
            <a:r>
              <a:rPr lang="en-US" dirty="0" smtClean="0"/>
              <a:t>24 columns</a:t>
            </a:r>
            <a:r>
              <a:rPr lang="en-US" dirty="0" smtClean="0"/>
              <a:t>, after that </a:t>
            </a:r>
            <a:r>
              <a:rPr lang="en-US" dirty="0" smtClean="0"/>
              <a:t>HOUR data is split into DAY and HOUR columns. </a:t>
            </a:r>
            <a:r>
              <a:rPr lang="en-US" dirty="0" smtClean="0"/>
              <a:t>ID column is removed </a:t>
            </a:r>
            <a:r>
              <a:rPr lang="en-US" dirty="0" smtClean="0"/>
              <a:t>because </a:t>
            </a:r>
            <a:r>
              <a:rPr lang="en-US" dirty="0" smtClean="0"/>
              <a:t>it is </a:t>
            </a:r>
            <a:r>
              <a:rPr lang="en-US" dirty="0" smtClean="0"/>
              <a:t>not </a:t>
            </a:r>
            <a:r>
              <a:rPr lang="en-US" dirty="0" smtClean="0"/>
              <a:t>a feature </a:t>
            </a:r>
            <a:r>
              <a:rPr lang="en-US" dirty="0" smtClean="0"/>
              <a:t>to be used in modelling. </a:t>
            </a:r>
          </a:p>
          <a:p>
            <a:r>
              <a:rPr lang="en-US" dirty="0" smtClean="0"/>
              <a:t>CLICK column is </a:t>
            </a:r>
            <a:r>
              <a:rPr lang="en-US" dirty="0" smtClean="0"/>
              <a:t>separated for model labelling</a:t>
            </a:r>
          </a:p>
          <a:p>
            <a:r>
              <a:rPr lang="en-US" dirty="0" smtClean="0"/>
              <a:t>Categorical features </a:t>
            </a:r>
            <a:r>
              <a:rPr lang="en-US" dirty="0" smtClean="0"/>
              <a:t>are </a:t>
            </a:r>
            <a:r>
              <a:rPr lang="en-US" dirty="0" smtClean="0"/>
              <a:t>encoded due to the fact that they can be used with other numerical features together.</a:t>
            </a:r>
          </a:p>
          <a:p>
            <a:r>
              <a:rPr lang="en-US" dirty="0" smtClean="0"/>
              <a:t>Finally </a:t>
            </a:r>
            <a:r>
              <a:rPr lang="en-US" dirty="0" smtClean="0"/>
              <a:t>data is randomly split into </a:t>
            </a:r>
            <a:r>
              <a:rPr lang="en-US" dirty="0" smtClean="0"/>
              <a:t>train, validation </a:t>
            </a:r>
            <a:r>
              <a:rPr lang="en-US" dirty="0" smtClean="0"/>
              <a:t>and test parts </a:t>
            </a:r>
            <a:r>
              <a:rPr lang="en-US" dirty="0" smtClean="0"/>
              <a:t>(</a:t>
            </a:r>
            <a:r>
              <a:rPr lang="en-US" dirty="0" smtClean="0"/>
              <a:t>70</a:t>
            </a:r>
            <a:r>
              <a:rPr lang="en-US" dirty="0" smtClean="0"/>
              <a:t>%-15%-15% </a:t>
            </a:r>
            <a:r>
              <a:rPr lang="en-US" dirty="0" smtClean="0"/>
              <a:t>division)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8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AND VALIDATING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51140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Train data is fitted with the standard scaler, after that test data is transformed by using scaling coefficients of train data. </a:t>
            </a:r>
            <a:endParaRPr lang="en-US" dirty="0" smtClean="0"/>
          </a:p>
          <a:p>
            <a:r>
              <a:rPr lang="en-US" dirty="0" smtClean="0"/>
              <a:t>False Discovery Rate (FDR) with highest </a:t>
            </a:r>
            <a:r>
              <a:rPr lang="en-US" dirty="0" err="1" smtClean="0"/>
              <a:t>p_value</a:t>
            </a:r>
            <a:r>
              <a:rPr lang="en-US" dirty="0" smtClean="0"/>
              <a:t>=0.05 is used to select discriminative features on train and test data. </a:t>
            </a:r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different classification methods are selected to compare model performances and determining best model on them. These are:</a:t>
            </a:r>
          </a:p>
          <a:p>
            <a:pPr lvl="5">
              <a:spcBef>
                <a:spcPts val="1000"/>
              </a:spcBef>
            </a:pPr>
            <a:r>
              <a:rPr lang="en-US" dirty="0"/>
              <a:t>Random </a:t>
            </a:r>
            <a:r>
              <a:rPr lang="en-US" dirty="0" smtClean="0"/>
              <a:t>Forest, </a:t>
            </a:r>
            <a:r>
              <a:rPr lang="en-US" dirty="0"/>
              <a:t>Multilayer Perceptron, Logistic Regression, Linear Discriminant Analysis, KNN, Decision Tree, </a:t>
            </a:r>
            <a:r>
              <a:rPr lang="en-US" dirty="0" smtClean="0"/>
              <a:t>and Naïve Bayes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-fold </a:t>
            </a:r>
            <a:r>
              <a:rPr lang="en-US" dirty="0" smtClean="0"/>
              <a:t>cross validation on train data is conducted in order to determine the model which gives the best accuracy.</a:t>
            </a:r>
          </a:p>
          <a:p>
            <a:r>
              <a:rPr lang="en-US" dirty="0" smtClean="0"/>
              <a:t>Among these supervised learning methods, </a:t>
            </a:r>
            <a:r>
              <a:rPr lang="en-US" dirty="0" smtClean="0"/>
              <a:t>MLP gives </a:t>
            </a:r>
            <a:r>
              <a:rPr lang="en-US" dirty="0" smtClean="0"/>
              <a:t>the highest </a:t>
            </a:r>
            <a:r>
              <a:rPr lang="en-US" dirty="0" smtClean="0"/>
              <a:t>accuracy and the lowest logarithmic loss.</a:t>
            </a:r>
            <a:endParaRPr lang="en-US" dirty="0" smtClean="0"/>
          </a:p>
          <a:p>
            <a:r>
              <a:rPr lang="en-US" dirty="0" smtClean="0"/>
              <a:t>In order to determine the best method more precisely, grid search on each classifier by fine-tuning their hyper-parameters can be executed. Nevertheless, it took more than 1-day, and I decided to use each model with their default hyper-parameters. (Still, the code for grid search can be observed on my source-code).</a:t>
            </a:r>
          </a:p>
          <a:p>
            <a:r>
              <a:rPr lang="en-US" dirty="0" smtClean="0"/>
              <a:t>At the end, the </a:t>
            </a:r>
            <a:r>
              <a:rPr lang="en-US" dirty="0" smtClean="0"/>
              <a:t>prediction model </a:t>
            </a:r>
            <a:r>
              <a:rPr lang="en-US" dirty="0" smtClean="0"/>
              <a:t>is </a:t>
            </a:r>
            <a:r>
              <a:rPr lang="en-US" dirty="0" smtClean="0"/>
              <a:t>fine-tuned on validation data and executed on test data by </a:t>
            </a:r>
            <a:r>
              <a:rPr lang="en-US" dirty="0" smtClean="0"/>
              <a:t>using Random Forest Classifier.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28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OF THE </a:t>
            </a:r>
            <a:r>
              <a:rPr lang="en-US" dirty="0" smtClean="0"/>
              <a:t>DATA OUTPUTS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43891"/>
            <a:ext cx="7315200" cy="502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58213" y="1343891"/>
            <a:ext cx="2489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People </a:t>
            </a:r>
            <a:r>
              <a:rPr lang="en-US" b="1" dirty="0"/>
              <a:t>are more active in the middle of days.</a:t>
            </a:r>
          </a:p>
        </p:txBody>
      </p:sp>
    </p:spTree>
    <p:extLst>
      <p:ext uri="{BB962C8B-B14F-4D97-AF65-F5344CB8AC3E}">
        <p14:creationId xmlns:p14="http://schemas.microsoft.com/office/powerpoint/2010/main" val="199548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OF THE DATA OUTPUTS 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43891"/>
            <a:ext cx="7315200" cy="502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58213" y="1343891"/>
            <a:ext cx="28432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Although number of click is highest on 18</a:t>
            </a:r>
            <a:r>
              <a:rPr lang="en-US" b="1" baseline="30000" dirty="0" smtClean="0"/>
              <a:t>th</a:t>
            </a:r>
            <a:r>
              <a:rPr lang="en-US" b="1" dirty="0" smtClean="0"/>
              <a:t> site category, Click/Unclick rate of 3</a:t>
            </a:r>
            <a:r>
              <a:rPr lang="en-US" b="1" baseline="30000" dirty="0" smtClean="0"/>
              <a:t>rd</a:t>
            </a:r>
            <a:r>
              <a:rPr lang="en-US" b="1" dirty="0" smtClean="0"/>
              <a:t> site category outperforms rest of categories’ performance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292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OF THE DATA OUTPUTS </a:t>
            </a:r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43891"/>
            <a:ext cx="7315200" cy="502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58213" y="1343891"/>
            <a:ext cx="29964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Category 0 has the highest interaction with users, however best click/unclick rate is achieved by applications on the 23</a:t>
            </a:r>
            <a:r>
              <a:rPr lang="en-US" b="1" baseline="30000" dirty="0" smtClean="0"/>
              <a:t>rd</a:t>
            </a:r>
            <a:r>
              <a:rPr lang="en-US" b="1" dirty="0" smtClean="0"/>
              <a:t> category.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19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OF THE DATA OUTPUTS </a:t>
            </a:r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43891"/>
            <a:ext cx="3812330" cy="3438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1412" y="5102357"/>
            <a:ext cx="9360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Device 2 users are more active after midnight as shown on the left figure.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As shown on the right figure, On day 0, highest user interaction of midnights is achieved. On the other hand, the least midnight user interaction is confronted on day 4.  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17" y="1343890"/>
            <a:ext cx="5002119" cy="343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OF THE MODEL </a:t>
            </a:r>
            <a:r>
              <a:rPr lang="en-US" dirty="0" smtClean="0"/>
              <a:t>OUTPUTS-1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43891"/>
            <a:ext cx="6609876" cy="45442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19304" y="1343891"/>
            <a:ext cx="41393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b="1" dirty="0"/>
              <a:t>The features that seems to contribute most positively to </a:t>
            </a:r>
            <a:r>
              <a:rPr lang="en-US" b="1" dirty="0" smtClean="0"/>
              <a:t>get a click are banner position, C15, application id, 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w</a:t>
            </a:r>
            <a:r>
              <a:rPr lang="en-US" b="1" dirty="0" smtClean="0"/>
              <a:t>hile </a:t>
            </a:r>
            <a:r>
              <a:rPr lang="en-US" b="1" dirty="0"/>
              <a:t>the features that contribute most negatively are </a:t>
            </a:r>
            <a:r>
              <a:rPr lang="en-US" b="1" dirty="0" smtClean="0"/>
              <a:t>C16, device connection type, device type, C20 and site category.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56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OF THE MODEL </a:t>
            </a:r>
            <a:r>
              <a:rPr lang="en-US" dirty="0" smtClean="0"/>
              <a:t>OUTPUTS-2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17684"/>
            <a:ext cx="6143818" cy="4699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85231" y="1217684"/>
            <a:ext cx="42694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we look at the feature </a:t>
            </a:r>
            <a:r>
              <a:rPr lang="en-US" b="1" dirty="0" smtClean="0"/>
              <a:t>heat-map, </a:t>
            </a:r>
            <a:r>
              <a:rPr lang="en-US" b="1" dirty="0"/>
              <a:t>there is a high correlation </a:t>
            </a:r>
            <a:r>
              <a:rPr lang="en-US" b="1" dirty="0" smtClean="0"/>
              <a:t>on the following pairs:</a:t>
            </a:r>
          </a:p>
          <a:p>
            <a:r>
              <a:rPr lang="en-US" b="1" dirty="0" smtClean="0"/>
              <a:t>1. C1 : Banner position</a:t>
            </a:r>
          </a:p>
          <a:p>
            <a:r>
              <a:rPr lang="en-US" b="1" dirty="0" smtClean="0"/>
              <a:t>2. Site id: Banner position</a:t>
            </a:r>
          </a:p>
          <a:p>
            <a:r>
              <a:rPr lang="en-US" b="1" dirty="0" smtClean="0"/>
              <a:t>3. Site category: Banner position</a:t>
            </a:r>
          </a:p>
          <a:p>
            <a:r>
              <a:rPr lang="en-US" b="1" dirty="0" smtClean="0"/>
              <a:t>4. C1: Device type  </a:t>
            </a:r>
          </a:p>
          <a:p>
            <a:r>
              <a:rPr lang="en-US" b="1" dirty="0" smtClean="0"/>
              <a:t>5. C15: C16 </a:t>
            </a:r>
          </a:p>
          <a:p>
            <a:r>
              <a:rPr lang="en-US" b="1" dirty="0" smtClean="0"/>
              <a:t>6. C14:C17</a:t>
            </a:r>
          </a:p>
          <a:p>
            <a:endParaRPr lang="en-US" b="1" dirty="0"/>
          </a:p>
          <a:p>
            <a:r>
              <a:rPr lang="en-US" b="1" dirty="0" smtClean="0"/>
              <a:t>On the other hand, following pairs are negatively correlated: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Site domain: Banner position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Site domain: Site category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App category: App id</a:t>
            </a:r>
          </a:p>
        </p:txBody>
      </p:sp>
    </p:spTree>
    <p:extLst>
      <p:ext uri="{BB962C8B-B14F-4D97-AF65-F5344CB8AC3E}">
        <p14:creationId xmlns:p14="http://schemas.microsoft.com/office/powerpoint/2010/main" val="17255900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978</TotalTime>
  <Words>722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Franklin Gothic Book</vt:lpstr>
      <vt:lpstr>Lucida Sans Unicode</vt:lpstr>
      <vt:lpstr>Wingdings</vt:lpstr>
      <vt:lpstr>Arial</vt:lpstr>
      <vt:lpstr>Crop</vt:lpstr>
      <vt:lpstr>CTR Predıctıon on KAGGLE Data</vt:lpstr>
      <vt:lpstr>DATA PREPARATION</vt:lpstr>
      <vt:lpstr>DEVELOPING AND VALIDATING MODEL</vt:lpstr>
      <vt:lpstr>INTERPRETATION OF THE DATA OUTPUTS -1</vt:lpstr>
      <vt:lpstr>INTERPRETATION OF THE DATA OUTPUTS -2</vt:lpstr>
      <vt:lpstr>INTERPRETATION OF THE DATA OUTPUTS -3</vt:lpstr>
      <vt:lpstr>INTERPRETATION OF THE DATA OUTPUTS -4</vt:lpstr>
      <vt:lpstr>INTERPRETATION OF THE MODEL OUTPUTS-1</vt:lpstr>
      <vt:lpstr>INTERPRETATION OF THE MODEL OUTPUTS-2</vt:lpstr>
      <vt:lpstr>MODEL VALIDATION-1</vt:lpstr>
      <vt:lpstr>MODEL VALIDATION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Predıctıon on Adult Data</dc:title>
  <dc:creator>Ridvan Salih</dc:creator>
  <cp:lastModifiedBy>Ridvan Salih</cp:lastModifiedBy>
  <cp:revision>32</cp:revision>
  <dcterms:created xsi:type="dcterms:W3CDTF">2017-03-31T21:32:29Z</dcterms:created>
  <dcterms:modified xsi:type="dcterms:W3CDTF">2017-04-13T21:05:44Z</dcterms:modified>
</cp:coreProperties>
</file>