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sldIdLst>
    <p:sldId id="256" r:id="rId2"/>
    <p:sldId id="257" r:id="rId3"/>
    <p:sldId id="259" r:id="rId4"/>
    <p:sldId id="258" r:id="rId5"/>
    <p:sldId id="266" r:id="rId6"/>
    <p:sldId id="265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99"/>
  </p:normalViewPr>
  <p:slideViewPr>
    <p:cSldViewPr snapToGrid="0" snapToObjects="1">
      <p:cViewPr varScale="1">
        <p:scale>
          <a:sx n="76" d="100"/>
          <a:sy n="7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968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27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8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2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05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2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16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INCome</a:t>
            </a:r>
            <a:r>
              <a:rPr lang="en-US" sz="6000" dirty="0" smtClean="0"/>
              <a:t> Predıctıon on Adult Data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Rıdvan Salih </a:t>
            </a:r>
            <a:r>
              <a:rPr lang="en-US" dirty="0" err="1" smtClean="0"/>
              <a:t>Kuzu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3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46" y="1564024"/>
            <a:ext cx="3703301" cy="3703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72" y="1564024"/>
            <a:ext cx="5386619" cy="37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06" y="1778924"/>
            <a:ext cx="10030691" cy="40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0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/>
          <a:lstStyle/>
          <a:p>
            <a:r>
              <a:rPr lang="en-US" dirty="0" smtClean="0"/>
              <a:t>Adult data is parsed to 17 columns, after that ID and income columns is removed because they are not the features to be used in modelling. </a:t>
            </a:r>
          </a:p>
          <a:p>
            <a:r>
              <a:rPr lang="en-US" dirty="0"/>
              <a:t>L</a:t>
            </a:r>
            <a:r>
              <a:rPr lang="en-US" dirty="0" smtClean="0"/>
              <a:t>ast column (target) are separated for model labelling</a:t>
            </a:r>
          </a:p>
          <a:p>
            <a:r>
              <a:rPr lang="en-US" dirty="0" smtClean="0"/>
              <a:t>Categorical features like work-class, education, marital-status, occupation, relationship, race, sex and native-country are encoded due to the fact that they can be used with other numerical features together.</a:t>
            </a:r>
          </a:p>
          <a:p>
            <a:r>
              <a:rPr lang="en-US" dirty="0" smtClean="0"/>
              <a:t>Some of the columns like work-class, native-country and occupation have missing values. These are replaced with most frequent values along the axis by using an imputer function. </a:t>
            </a:r>
          </a:p>
          <a:p>
            <a:r>
              <a:rPr lang="en-US" dirty="0" smtClean="0"/>
              <a:t>Finally data is randomly split into train and test parts (75%-25% division)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8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AND VALIDATING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Train data is fitted with the standard scaler, after that test data is transformed by using scaling coefficients of train data. </a:t>
            </a:r>
          </a:p>
          <a:p>
            <a:r>
              <a:rPr lang="en-US" dirty="0" smtClean="0"/>
              <a:t>9 different classification methods are selected to compare model performances and determining best model on them. These are:</a:t>
            </a:r>
          </a:p>
          <a:p>
            <a:pPr lvl="5">
              <a:spcBef>
                <a:spcPts val="1000"/>
              </a:spcBef>
            </a:pPr>
            <a:r>
              <a:rPr lang="en-US" dirty="0"/>
              <a:t>Random Forest, Extreme Learning Machine, Multilayer Perceptron, Logistic Regression, Linear Discriminant Analysis, KNN, Decision Tree, Naïve Bayes and SVM</a:t>
            </a:r>
          </a:p>
          <a:p>
            <a:r>
              <a:rPr lang="en-US" dirty="0" smtClean="0"/>
              <a:t>10-fold cross validation on train data is conducted in order to determine the model which gives the best accuracy.</a:t>
            </a:r>
          </a:p>
          <a:p>
            <a:r>
              <a:rPr lang="en-US" dirty="0" smtClean="0"/>
              <a:t>Among these supervised learning methods, Random Forest gives the highest accuracy.</a:t>
            </a:r>
          </a:p>
          <a:p>
            <a:r>
              <a:rPr lang="en-US" dirty="0" smtClean="0"/>
              <a:t>In order to determine the best method more precisely, grid search on each classifier by fine-tuning their hyper-parameters can be executed. Nevertheless, it took more than 1-day, and I decided to use each model with their default hyper-parameters. (Still, the code for grid search can be observed on my source-code).</a:t>
            </a:r>
          </a:p>
          <a:p>
            <a:r>
              <a:rPr lang="en-US" dirty="0" smtClean="0"/>
              <a:t>At the end, the prediction is executed on test data by using Random Forest Classifier.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28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OF THE MODEL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3813" y="1496291"/>
            <a:ext cx="9905998" cy="444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seen in Appendix-1, people having master, doctorate or prof-school are likely to gain more than 50K.</a:t>
            </a:r>
          </a:p>
          <a:p>
            <a:r>
              <a:rPr lang="en-US" dirty="0" smtClean="0"/>
              <a:t>As seen in Appendix-2, in case of occupation, executive managerial have highest income ratio, while handlers-cleaners and service employees get lower incomes.</a:t>
            </a:r>
          </a:p>
          <a:p>
            <a:r>
              <a:rPr lang="en-US" dirty="0"/>
              <a:t>As seen in </a:t>
            </a:r>
            <a:r>
              <a:rPr lang="en-US" dirty="0" smtClean="0"/>
              <a:t>Appendix-3, more </a:t>
            </a:r>
            <a:r>
              <a:rPr lang="en-US" dirty="0"/>
              <a:t>education does not result in the same gains in </a:t>
            </a:r>
            <a:r>
              <a:rPr lang="en-US" dirty="0" smtClean="0"/>
              <a:t>income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Asian Americans/Pacific </a:t>
            </a:r>
            <a:r>
              <a:rPr lang="en-US" dirty="0" smtClean="0"/>
              <a:t>Islanders, Blacks </a:t>
            </a:r>
            <a:r>
              <a:rPr lang="en-US" dirty="0"/>
              <a:t>and Native Americans compared to </a:t>
            </a:r>
            <a:r>
              <a:rPr lang="en-US" dirty="0" smtClean="0"/>
              <a:t>Whites.</a:t>
            </a:r>
          </a:p>
          <a:p>
            <a:r>
              <a:rPr lang="en-US" dirty="0"/>
              <a:t>More education also does not result in the same gains in income for women compared to </a:t>
            </a:r>
            <a:r>
              <a:rPr lang="en-US" dirty="0" smtClean="0"/>
              <a:t>men, moreover high income rate reached its peak at middle ages for both women and men as illustrated in Appendix-4.</a:t>
            </a:r>
          </a:p>
          <a:p>
            <a:r>
              <a:rPr lang="en-US" dirty="0"/>
              <a:t>Generally older people make more, except for Asian Americans/Pacific </a:t>
            </a:r>
            <a:r>
              <a:rPr lang="en-US" dirty="0" smtClean="0"/>
              <a:t>Islanders as seen in Appendix-5.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456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OF THE MODEL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3813" y="1496292"/>
            <a:ext cx="10260878" cy="234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features that seems to contribute most positively to have an income of more than $50K are </a:t>
            </a:r>
            <a:r>
              <a:rPr lang="en-US" dirty="0"/>
              <a:t>Capital Gain</a:t>
            </a:r>
            <a:r>
              <a:rPr lang="en-US" dirty="0"/>
              <a:t>, </a:t>
            </a:r>
            <a:r>
              <a:rPr lang="en-US" dirty="0"/>
              <a:t>Education-</a:t>
            </a:r>
            <a:r>
              <a:rPr lang="en-US" dirty="0" err="1"/>
              <a:t>Num</a:t>
            </a:r>
            <a:r>
              <a:rPr lang="en-US" dirty="0"/>
              <a:t> and </a:t>
            </a:r>
            <a:r>
              <a:rPr lang="en-US" dirty="0"/>
              <a:t>Sex</a:t>
            </a:r>
            <a:r>
              <a:rPr lang="en-US" dirty="0"/>
              <a:t>, while the features that contribute most negatively are </a:t>
            </a:r>
            <a:r>
              <a:rPr lang="en-US" dirty="0" smtClean="0"/>
              <a:t>Marital </a:t>
            </a:r>
            <a:r>
              <a:rPr lang="en-US" dirty="0"/>
              <a:t>Status</a:t>
            </a:r>
            <a:r>
              <a:rPr lang="en-US" dirty="0"/>
              <a:t> and </a:t>
            </a:r>
            <a:r>
              <a:rPr lang="en-US" dirty="0"/>
              <a:t>Relationship</a:t>
            </a:r>
            <a:r>
              <a:rPr lang="en-US" dirty="0" smtClean="0"/>
              <a:t>. (left figure below)</a:t>
            </a:r>
          </a:p>
          <a:p>
            <a:r>
              <a:rPr lang="en-US" dirty="0" smtClean="0"/>
              <a:t>If we look at the feature heat-map (right below), </a:t>
            </a:r>
            <a:r>
              <a:rPr lang="en-US" dirty="0"/>
              <a:t>there is a high correlation between </a:t>
            </a:r>
            <a:r>
              <a:rPr lang="en-US" dirty="0"/>
              <a:t>Education</a:t>
            </a:r>
            <a:r>
              <a:rPr lang="en-US" dirty="0"/>
              <a:t> and </a:t>
            </a:r>
            <a:r>
              <a:rPr lang="en-US" dirty="0" smtClean="0"/>
              <a:t>Education-</a:t>
            </a:r>
            <a:r>
              <a:rPr lang="en-US" dirty="0" err="1" smtClean="0"/>
              <a:t>Num</a:t>
            </a:r>
            <a:r>
              <a:rPr lang="en-US" dirty="0" smtClean="0"/>
              <a:t>, </a:t>
            </a:r>
            <a:r>
              <a:rPr lang="en-US" dirty="0"/>
              <a:t>as well as Sex</a:t>
            </a:r>
            <a:r>
              <a:rPr lang="en-US" dirty="0"/>
              <a:t> </a:t>
            </a:r>
            <a:r>
              <a:rPr lang="en-US" dirty="0" smtClean="0"/>
              <a:t>and Relationship seem </a:t>
            </a:r>
            <a:r>
              <a:rPr lang="en-US" dirty="0"/>
              <a:t>to be negatively </a:t>
            </a:r>
            <a:r>
              <a:rPr lang="en-US" dirty="0" smtClean="0"/>
              <a:t>correlated.  So, eliminating Education and Relation from the model would not decrease the performance of the ML model.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26" y="3845384"/>
            <a:ext cx="4381986" cy="3012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99" y="3845384"/>
            <a:ext cx="3509772" cy="30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0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3813" y="1496292"/>
            <a:ext cx="10260878" cy="234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seen on the left below figure, 10-fold cross validation on different models show that Random Forest (RF), Multilayer Perceptron and SVM has similar performances. However, O(n) degree of RF is lower than rest of those models. </a:t>
            </a:r>
          </a:p>
          <a:p>
            <a:r>
              <a:rPr lang="en-US" dirty="0" smtClean="0"/>
              <a:t>By using RF, we have reached following average prediction values on test data: </a:t>
            </a:r>
          </a:p>
          <a:p>
            <a:pPr lvl="1"/>
            <a:r>
              <a:rPr lang="en-US" dirty="0" smtClean="0"/>
              <a:t>Precision: 0.84    Recall: 0.85    F1-measure: 0.84</a:t>
            </a:r>
          </a:p>
          <a:p>
            <a:pPr lvl="1"/>
            <a:r>
              <a:rPr lang="en-US" dirty="0" smtClean="0"/>
              <a:t>Performance of each class can be seen also on the right figure below: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45" y="3997785"/>
            <a:ext cx="4160313" cy="2860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6" y="3997785"/>
            <a:ext cx="4160312" cy="28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1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07" y="1223817"/>
            <a:ext cx="785454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17" y="1213042"/>
            <a:ext cx="785454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2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13278" cy="484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3891"/>
            <a:ext cx="9905998" cy="44473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78924"/>
            <a:ext cx="10030691" cy="40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87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125</TotalTime>
  <Words>557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INCome Predıctıon on Adult Data</vt:lpstr>
      <vt:lpstr>DATA PREPARATION</vt:lpstr>
      <vt:lpstr>DEVELOPING AND VALIDATING MODEL</vt:lpstr>
      <vt:lpstr>INTERPRETATION OF THE MODEL OUTPUTS</vt:lpstr>
      <vt:lpstr>INTERPRETATION OF THE MODEL OUTPUTS</vt:lpstr>
      <vt:lpstr>MODEL VALIDATION</vt:lpstr>
      <vt:lpstr>APPENDIX-1</vt:lpstr>
      <vt:lpstr>APPENDIX-2</vt:lpstr>
      <vt:lpstr>APPENDIX-3</vt:lpstr>
      <vt:lpstr>APPENDIX-4</vt:lpstr>
      <vt:lpstr>APPENDIX-5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Predıctıon on Adult Data</dc:title>
  <dc:creator>Ridvan Salih</dc:creator>
  <cp:lastModifiedBy>Ridvan Salih</cp:lastModifiedBy>
  <cp:revision>15</cp:revision>
  <dcterms:created xsi:type="dcterms:W3CDTF">2017-03-31T21:32:29Z</dcterms:created>
  <dcterms:modified xsi:type="dcterms:W3CDTF">2017-03-31T23:38:24Z</dcterms:modified>
</cp:coreProperties>
</file>