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801" r:id="rId6"/>
    <p:sldMasterId id="2147483813" r:id="rId7"/>
    <p:sldMasterId id="2147483825" r:id="rId8"/>
  </p:sldMasterIdLst>
  <p:notesMasterIdLst>
    <p:notesMasterId r:id="rId43"/>
  </p:notesMasterIdLst>
  <p:sldIdLst>
    <p:sldId id="256" r:id="rId9"/>
    <p:sldId id="260" r:id="rId10"/>
    <p:sldId id="618" r:id="rId11"/>
    <p:sldId id="262" r:id="rId12"/>
    <p:sldId id="263" r:id="rId13"/>
    <p:sldId id="264" r:id="rId14"/>
    <p:sldId id="627" r:id="rId15"/>
    <p:sldId id="626" r:id="rId16"/>
    <p:sldId id="265" r:id="rId17"/>
    <p:sldId id="266" r:id="rId18"/>
    <p:sldId id="272" r:id="rId19"/>
    <p:sldId id="267" r:id="rId20"/>
    <p:sldId id="268" r:id="rId21"/>
    <p:sldId id="269" r:id="rId22"/>
    <p:sldId id="270" r:id="rId23"/>
    <p:sldId id="271" r:id="rId24"/>
    <p:sldId id="273" r:id="rId25"/>
    <p:sldId id="619" r:id="rId26"/>
    <p:sldId id="275" r:id="rId27"/>
    <p:sldId id="620" r:id="rId28"/>
    <p:sldId id="621" r:id="rId29"/>
    <p:sldId id="622" r:id="rId30"/>
    <p:sldId id="287" r:id="rId31"/>
    <p:sldId id="623" r:id="rId32"/>
    <p:sldId id="624" r:id="rId33"/>
    <p:sldId id="274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DACE1E9-8FED-4357-90B2-719B47161CE8}" type="datetimeFigureOut">
              <a:rPr lang="en-US"/>
              <a:pPr>
                <a:defRPr/>
              </a:pPr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82FA575-EE11-4CCF-8080-8A0B055F54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74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4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13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13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23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284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48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15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36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879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05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550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7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769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838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418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513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7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50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59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90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86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44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01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A575-EE11-4CCF-8080-8A0B055F54E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99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1814568"/>
            <a:ext cx="7772400" cy="1058499"/>
          </a:xfrm>
        </p:spPr>
        <p:txBody>
          <a:bodyPr/>
          <a:lstStyle>
            <a:lvl1pPr algn="r">
              <a:defRPr sz="4000">
                <a:solidFill>
                  <a:srgbClr val="333399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6175" y="3010049"/>
            <a:ext cx="6400800" cy="985559"/>
          </a:xfrm>
        </p:spPr>
        <p:txBody>
          <a:bodyPr/>
          <a:lstStyle>
            <a:lvl1pPr marL="0" indent="0" algn="r">
              <a:buFontTx/>
              <a:buNone/>
              <a:defRPr sz="3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132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CDD30-FB45-4A73-B7B6-DB29AC59199D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0D692-BECB-450C-B513-94ABDF839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24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4988" y="275744"/>
            <a:ext cx="1801812" cy="58510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6376" y="275744"/>
            <a:ext cx="5256213" cy="58510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4326A-807A-41D4-A1DE-EF4A53BBD507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63EE6-074F-4BBA-BAFE-9346CC11B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231"/>
            <a:ext cx="7772400" cy="14694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7092"/>
            <a:ext cx="6400800" cy="175230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DDB26-BD8B-4C35-89A6-10FFC0EFCA76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61D5B-8DC9-4070-BA9E-457BB02116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20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CF1B7-B693-47E5-8CC7-1C58ECABBAD2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50756-FBCF-4B6E-BB55-8E8C4F6E03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6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557"/>
            <a:ext cx="7772400" cy="13627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867"/>
            <a:ext cx="7772400" cy="14996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1F12-BA76-4C9B-A5F1-EF9D20CB133C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510D4-D49D-4E8C-BECA-8A84E4D387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1089"/>
            <a:ext cx="4038600" cy="4525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1089"/>
            <a:ext cx="4038600" cy="4525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4EF71-DF91-46F6-9BC5-98E24C10ADBE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7E2A9-457F-499E-B6B6-EBBA300693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41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267"/>
            <a:ext cx="4040188" cy="6404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706"/>
            <a:ext cx="4040188" cy="3951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267"/>
            <a:ext cx="4041775" cy="6404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5706"/>
            <a:ext cx="4041775" cy="3951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7D891-25CA-4CB1-ABF5-3C5C6DBEB2CB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DEE9D-B876-4369-9A32-7BEA520E1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7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CAE61-C71D-4F63-8E9E-4B57B2D36DD8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4BCD8-0607-4ACF-9D01-2C9807B711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8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B1FB7-FD3E-4FB7-ABD2-63BC36997DBB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FBD41-26B3-4FE2-BA61-D6E5DC5D3E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8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2186"/>
            <a:ext cx="3008313" cy="11634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2186"/>
            <a:ext cx="5111750" cy="5854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647"/>
            <a:ext cx="3008313" cy="46911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916FC-ED38-443C-977C-8816B685A1C3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5ADFD-2BA0-4255-813D-8D88E6F6D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5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15656-6A8C-414D-9B3F-236483EB6A79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622C8-E874-42D0-B945-84290B9D0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0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1490"/>
            <a:ext cx="5486400" cy="5657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19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211"/>
            <a:ext cx="5486400" cy="8058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1FD50-9635-41AD-953E-2252E21C3EBF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A28B7-33CE-4C42-B893-A0FD15061E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0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EA9CC-D017-40B7-9B18-50DE4CCDCFBA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00824-7DB0-4ACC-8345-0F26D737E3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1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967"/>
            <a:ext cx="2057400" cy="58528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967"/>
            <a:ext cx="6019800" cy="58528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536FA-4E6D-45A6-BA83-26CAE7225A2D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C0E1-E268-4FBB-B856-72A11B288F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7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未标题-2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91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5570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429000"/>
            <a:ext cx="6400800" cy="792163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2F56EA-E550-4D67-80BA-4E0FB1807E8E}" type="datetime1">
              <a:rPr lang="en-US" altLang="zh-CN" smtClean="0"/>
              <a:t>1/22/2024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D95D1-7D92-4357-9C0F-0F442CDF2E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2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AA469-9807-44BD-A02D-A18ACE27E1A1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1EC74-185B-4131-B19F-ACC9BD472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6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D9232-675A-48E3-8FF8-E84381915E0F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BFEBF-2E3F-4842-8B71-40A17BFBE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86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B724-8A10-4909-A882-4EDEFA8FF8AF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EABE5-2DF4-4BE4-9836-17121A2997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0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9B79B-82EA-4321-A923-469B12506C5C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04B6D-29A2-4A97-95A6-6C800A095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54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5B34-8F03-47D6-A19B-B8CF465EC3C3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0DD68-9D6A-4EA2-AEE5-DFD7EA12C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9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CF4B9-AB72-4E44-90BA-48D02B7BCAE4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382B6-6EED-4394-B044-B2AD543B9C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8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555"/>
            <a:ext cx="7772400" cy="13627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867"/>
            <a:ext cx="7772400" cy="14996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F941A-38FB-4D45-ABB2-35211A052C6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FAA0B-EAF4-4396-B965-2806BBDDF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1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6459-02A2-48C6-BCE8-ECBC8E8F898F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BC3C0-B9DD-422A-B498-1822E45B2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1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CECD4-36D2-4308-8E9C-3196EEC89E3C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58F75-6F1F-4FBA-BD0B-06C943A99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7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9AA49-2227-4988-9941-265A6BFFCC6F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688D1-7E1D-4B35-AA4E-83D183AA1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6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7475"/>
            <a:ext cx="2057400" cy="6008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7475"/>
            <a:ext cx="6019800" cy="6008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83604-6E33-4CAD-9B15-C3ECAAE6500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27ED5-B505-429E-A043-AA4EDCA9E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4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E8EA4-5BA0-4F5A-9392-3ABC6B216DCE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8480A-78FE-4A4D-A131-EF2BEF7721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6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3C8AC-3F79-4998-A750-2BBA086E6669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76AEC-A381-41BE-A24B-670B0469D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5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78EC0-751E-4EA6-A26F-8DE556E37758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71475-DBAE-4190-B70D-6115FC5D6B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0E046-1C0A-4609-B974-E107BF1D2D59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0C3C2-DA7B-43BA-9A8B-3B5FA4C2F4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93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DF600-FDEF-46C5-A457-F768E27B3B3F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A38DB-1010-46BE-AEAC-DAF8EA8F2B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4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9C977-38B5-4F63-A29D-5E0A8A0BDD42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FC598-5CFB-4C58-926D-9B30AE6C2A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3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6" y="1601089"/>
            <a:ext cx="3529013" cy="4525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788" y="1601089"/>
            <a:ext cx="3529012" cy="4525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DD89A-4715-4120-ACC4-8243FC45A032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C6D5B-3E2C-4B07-A3DB-34415F22D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3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2D3D9-DFBE-43FC-9EF3-2163C2094B71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6677B-DBA3-4209-AC6F-0462EE0B1C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72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FA0E3-240C-4C6F-AF14-5E301087FA97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A8F41-1458-45BC-B6FA-8ABB70293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8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AB98D-278F-44DB-A0E1-0EC75D16A708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B7589-9528-4621-AFC6-F26525B31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1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FC5F9-54FB-4E48-BD33-76F55AD7E5B3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728C8-2F33-4F8B-AE2F-5F83F191EB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2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58510-D51F-4F6D-BEEC-9F082D259BAF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BEE98-F2C7-482E-B19B-5D650D1ED8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7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5630F-EB8F-4D24-8914-22E35C77FFAF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A3ED1-8BB6-4AFC-9B41-727C7A3DB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E3EF5-9EC6-48B8-B01A-B905E7324EA7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4E26F-2051-449B-AB0D-8C238C61D0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6467-3FAF-4193-BB9A-F4F4B6B9CAD8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73F22-A2A0-4169-8DA4-A7EC08A23C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5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15C54-4B21-402B-AD55-5A4631D97F48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6230C-D052-4EE8-8264-0220AB4185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0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B14C4-3E18-4FE0-8BDD-21C376C25830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A2805-B800-4002-9AE1-9B1074A65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1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65"/>
            <a:ext cx="8229600" cy="11438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267"/>
            <a:ext cx="4040188" cy="6404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704"/>
            <a:ext cx="4040188" cy="3951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267"/>
            <a:ext cx="4041775" cy="6404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704"/>
            <a:ext cx="4041775" cy="3951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9E90A-98A3-45C1-B8BC-800E5AF46481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20FF1-E27F-4739-8DF9-3EC2071D7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0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73F68-EA45-48EF-A26E-4B50C6646657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EFFB09-7A7F-4429-917F-DC07CBDEFB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51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65960-6C1D-47C1-A73C-8978EB7019D5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9F98F-2C14-466C-A014-7AE319EA6B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9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0E7EB-B698-41F3-8F81-1550A3D1AEF6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4AE0A-B603-40D1-864B-4CB0D1BB2C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99195-E5A9-4390-B8DE-A7E00643C0A1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FF7E7-F3AA-4C9F-AF42-2916C234B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4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E5025-8610-46CE-B351-C9799E3D96CC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FB136-80A3-47A8-A01D-6CB91C50D8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9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80699-8907-434F-94BC-8D539BC42F60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29540-2CDC-4AB1-BC19-8EDED6161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0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374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0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9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33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5701-1E4A-4990-9475-8FD9E8A33FF4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0F93-577C-40CA-84AB-9CBA505E6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8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1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3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4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20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5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25625"/>
            <a:ext cx="1971675" cy="4351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57626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8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63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52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09E09-2E95-497D-9412-3002251CA609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D80D2-E047-45D2-BD5E-212C44451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90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35814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057400"/>
            <a:ext cx="35814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1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1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83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4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8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1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4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85800"/>
            <a:ext cx="20574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85800"/>
            <a:ext cx="6019800" cy="6705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2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048AFE-05A0-4D57-B80A-37E685F05995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5A94-B0E5-421A-860C-5F0162AA9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9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38697D-1687-4D5D-B0B6-E0BEA46FDEAC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FBC46-AFAF-4DF1-828A-43F53B7561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2186"/>
            <a:ext cx="3008313" cy="11634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2186"/>
            <a:ext cx="5111750" cy="5854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645"/>
            <a:ext cx="3008313" cy="46911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6430-3EC7-41F1-B1C4-9090053226F1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7F2E8-6784-446E-B12C-3DBD5E14A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5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A56FD-5FA8-40B1-B481-0AB7110FE5DE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47B73-CAC1-4B2D-B64B-82C73959D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40B327-7AA3-46E0-AD56-1C390D794702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0AE50-B561-43C4-AAE0-955D632D7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01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20550D-8643-4153-B420-610CFC0725CF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DAA55-72AB-4379-8CF7-516112FA3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07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1A2ED-1934-43C7-AFEC-D50B203AADF1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7C694-9819-4CCA-B040-4F903C037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2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90D4-45F3-4DC0-9C2B-26AC4E35F222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2BAFF-7588-4FEF-AFB5-057348EF6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7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D6828-56E8-448B-AA8D-4BA0531D16C7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BB2EE-B4F4-446A-80F3-5FCE0BA53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46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831D8-B216-4357-B593-1519ADE652A0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32FAA-C8C3-4110-8CE2-FC5F8F27EF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7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393594-5545-4AEE-8747-1B7DA3D95782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45311-2858-49E0-8B12-DE58126EA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1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9463A-6877-47DE-BC17-A12FE7D60745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9FD48-EA94-485E-88FB-5259E15015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3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1490"/>
            <a:ext cx="5486400" cy="5657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19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209"/>
            <a:ext cx="5486400" cy="8058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3F8DC-F519-46D8-A26A-30E897A43C5C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A812-0077-40E7-9DE6-472EF1450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5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76225"/>
            <a:ext cx="7210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01788"/>
            <a:ext cx="72104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789532-4DF7-42F2-AE50-71BE0F80C9CC}" type="datetime1">
              <a:rPr lang="en-US" smtClean="0"/>
              <a:t>1/22/2024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5910FF-548A-491F-81A6-DE4398C586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Microsoft YaHei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Microsoft YaHei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Microsoft YaHei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Microsoft YaHei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Microsoft YaHei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Microsoft YaHei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Microsoft YaHei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1788"/>
            <a:ext cx="82296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6813"/>
            <a:ext cx="21336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CA2D8AE-7605-47C7-A196-D6F36DB564C2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6813"/>
            <a:ext cx="28956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6813"/>
            <a:ext cx="21336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fld id="{114F54A5-FCB0-499B-9854-50B02D0822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SimSun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d3543150c8c8d07157a76554420981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747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8577B8-2F57-4A8F-9DEC-8763A7DF480D}" type="datetime1">
              <a:rPr lang="en-US" smtClean="0"/>
              <a:t>1/22/2024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Lecturer Eng. Hassan Jibril Mo’allim(Jabra)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Hei" pitchFamily="49" charset="-122"/>
              </a:defRPr>
            </a:lvl1pPr>
          </a:lstStyle>
          <a:p>
            <a:fld id="{54982B8B-457F-4C00-A9BF-2C2695602C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SimHei" pitchFamily="49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SimHei" pitchFamily="49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SimHei" pitchFamily="49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SimHei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SimHei" pitchFamily="49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SimHei" pitchFamily="49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SimHei" pitchFamily="49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0C0081-77D1-46C2-821D-5EC2F1978CE9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fld id="{3966F50B-C93E-4E4E-9F04-0C86AD76073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9956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SimSun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786DAF-A3E1-4830-98B6-6BDF6DF51D6B}" type="datetime1">
              <a:rPr lang="en-US" altLang="zh-CN" smtClean="0"/>
              <a:t>1/22/2024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Lecturer Eng. Hassan Jibril Mo’allim(Jabra)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fld id="{CEDE5EF7-5228-4CE9-A3E2-FBE450B2FE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SimSun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724400"/>
            <a:ext cx="73152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54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685800"/>
            <a:ext cx="5562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57400"/>
            <a:ext cx="7315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45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单击此处编辑母版文本样式</a:t>
            </a:r>
          </a:p>
          <a:p>
            <a:pPr lvl="1"/>
            <a:r>
              <a:rPr lang="en-US" altLang="en-US"/>
              <a:t>第二级</a:t>
            </a:r>
          </a:p>
          <a:p>
            <a:pPr lvl="2"/>
            <a:r>
              <a:rPr lang="en-US" altLang="en-US"/>
              <a:t>第三级</a:t>
            </a:r>
          </a:p>
          <a:p>
            <a:pPr lvl="3"/>
            <a:r>
              <a:rPr lang="en-US" altLang="en-US"/>
              <a:t>第四级</a:t>
            </a:r>
          </a:p>
          <a:p>
            <a:pPr lvl="4"/>
            <a:r>
              <a:rPr lang="en-US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50474E7-47A2-4EAC-8904-ABC2DC2F8744}" type="datetime1">
              <a:rPr lang="en-US" altLang="en-US" smtClean="0"/>
              <a:t>1/22/2024</a:t>
            </a:fld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 altLang="en-US"/>
              <a:t>Lecturer Eng. Hassan Jibril Mo’allim(Jabra)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1F9D8CFC-A7C1-43EE-937D-97F79193B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6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ct@eelouversity.org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4419600"/>
          </a:xfrm>
        </p:spPr>
        <p:txBody>
          <a:bodyPr/>
          <a:lstStyle/>
          <a:p>
            <a:pPr algn="ctr"/>
            <a:r>
              <a:rPr lang="en-US" altLang="en-US" sz="6600" dirty="0">
                <a:solidFill>
                  <a:srgbClr val="000000"/>
                </a:solidFill>
                <a:latin typeface="Edwardian Script ITC" panose="030303020407070D0804" pitchFamily="66" charset="0"/>
                <a:cs typeface="Simplified Arabic Fixed" pitchFamily="49" charset="0"/>
              </a:rPr>
              <a:t> </a:t>
            </a:r>
            <a:r>
              <a:rPr lang="en-US" altLang="en-US" sz="6600" dirty="0" err="1">
                <a:solidFill>
                  <a:srgbClr val="000000"/>
                </a:solidFill>
                <a:latin typeface="Edwardian Script ITC" panose="030303020407070D0804" pitchFamily="66" charset="0"/>
                <a:cs typeface="Simplified Arabic Fixed" pitchFamily="49" charset="0"/>
              </a:rPr>
              <a:t>Eelo</a:t>
            </a:r>
            <a:r>
              <a:rPr lang="en-US" altLang="en-US" sz="6600" dirty="0">
                <a:solidFill>
                  <a:srgbClr val="000000"/>
                </a:solidFill>
                <a:latin typeface="Edwardian Script ITC" panose="030303020407070D0804" pitchFamily="66" charset="0"/>
                <a:cs typeface="Simplified Arabic Fixed" pitchFamily="49" charset="0"/>
              </a:rPr>
              <a:t> University</a:t>
            </a:r>
            <a:br>
              <a:rPr lang="en-US" altLang="en-US" sz="6600" dirty="0">
                <a:solidFill>
                  <a:srgbClr val="000000"/>
                </a:solidFill>
                <a:latin typeface="Edwardian Script ITC" panose="030303020407070D0804" pitchFamily="66" charset="0"/>
                <a:cs typeface="Simplified Arabic Fixed" pitchFamily="49" charset="0"/>
              </a:rPr>
            </a:br>
            <a:r>
              <a:rPr lang="en-US" altLang="en-US" sz="6600" dirty="0">
                <a:solidFill>
                  <a:srgbClr val="000000"/>
                </a:solidFill>
                <a:latin typeface="Edwardian Script ITC" panose="030303020407070D0804" pitchFamily="66" charset="0"/>
                <a:cs typeface="Simplified Arabic Fixed" pitchFamily="49" charset="0"/>
              </a:rPr>
              <a:t>Faculty of Computer sciences</a:t>
            </a:r>
            <a:br>
              <a:rPr lang="en-US" altLang="en-US" b="1" dirty="0">
                <a:latin typeface="Edwardian Script ITC" panose="030303020407070D0804" pitchFamily="66" charset="0"/>
              </a:rPr>
            </a:br>
            <a:r>
              <a:rPr lang="en-US" altLang="en-US" b="1" dirty="0">
                <a:latin typeface="Edwardian Script ITC" panose="030303020407070D0804" pitchFamily="66" charset="0"/>
              </a:rPr>
              <a:t> </a:t>
            </a:r>
            <a:r>
              <a:rPr lang="en-US" altLang="en-US" sz="6600" b="1" dirty="0">
                <a:solidFill>
                  <a:srgbClr val="000000"/>
                </a:solidFill>
                <a:latin typeface="Edwardian Script ITC" panose="030303020407070D0804" pitchFamily="66" charset="0"/>
                <a:ea typeface="Times New Roman" panose="02020603050405020304" pitchFamily="18" charset="0"/>
                <a:cs typeface="Simplified Arabic Fixed" pitchFamily="49" charset="0"/>
              </a:rPr>
              <a:t>Microprocessor  and Assembly Language </a:t>
            </a:r>
            <a:endParaRPr lang="en-US" altLang="en-US" sz="6600" b="1" dirty="0">
              <a:latin typeface="Edwardian Script ITC" panose="030303020407070D0804" pitchFamily="66" charset="0"/>
              <a:cs typeface="Simplified Arabic Fixed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02616-6E50-4807-9515-FDB0387FF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8600"/>
            <a:ext cx="11430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545"/>
            <a:ext cx="7696200" cy="715962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User’s View of Computer Systems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46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user’s view of a computer system depends on the degree of abstraction provided by the underlying software.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1.1 shows a hierarchy of levels at which users can interact with a computer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to the top of the hierarchy shields the user from the lower level details.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highest level, the user interaction is limited to the interface provided by application software such as a spreadsheet, word processor, and so on.</a:t>
            </a:r>
          </a:p>
        </p:txBody>
      </p:sp>
    </p:spTree>
    <p:extLst>
      <p:ext uri="{BB962C8B-B14F-4D97-AF65-F5344CB8AC3E}">
        <p14:creationId xmlns:p14="http://schemas.microsoft.com/office/powerpoint/2010/main" val="303061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28" y="152400"/>
            <a:ext cx="82296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Figure 1.1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20194"/>
            <a:ext cx="5334000" cy="4751969"/>
          </a:xfrm>
        </p:spPr>
      </p:pic>
    </p:spTree>
    <p:extLst>
      <p:ext uri="{BB962C8B-B14F-4D97-AF65-F5344CB8AC3E}">
        <p14:creationId xmlns:p14="http://schemas.microsoft.com/office/powerpoint/2010/main" val="26071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Cont.………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9793"/>
            <a:ext cx="8839200" cy="525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is expected to have only a  rudimentary knowledge of how the system operates.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at this level, for example, involves composing a letter using the word processor software.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next level, problem solving is done in one of the high-level languages such as C and Java.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interacting with the system at this level should have detailed knowledge of software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01" y="136525"/>
            <a:ext cx="82296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these users are application programmers.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 users are knowledgeable about the application and the high-level language that they would use to write the application software.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not, however, know internal details of the system unless they also happen to be involved in developing system software such as device drivers, assemblers, linkers, and so 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13" y="136525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13" y="990600"/>
            <a:ext cx="8534400" cy="5334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levels 4 and 5 are system-independent, i.e., independent of a particular processor used in the system. For example, an application program written in C can be executed on a system with an Intel processor or a Power PC processor without modifying the source code.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we have to do is recompile the program with a C compiler native to the target system.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contrast, software development done at all levels below level 4 is system-dependent.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838200"/>
            <a:ext cx="8763000" cy="540702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 is referred to as low-level programming because each assembly language instruction performs a much lower-level task compared to an instruction in a high-level language.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consequence, to perform the same task, assembly language code tends to be much larger than the equivalent high-level language code.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instructions are native to the processor used in the system.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program written in the Pentium assembly language cannot be executed on the Power PC processor.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0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28" y="37514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28" y="813264"/>
            <a:ext cx="8535572" cy="56637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the assembly language also requires knowledge about system internal details such as the processor architecture, memory organization, and so 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is a close relative of the assembly language. Typically, there is a one to one correspondence between the assembly language and machine language instructions.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understands only the machine language, whose instructions consist of strings of 1’s and 0’s.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369"/>
            <a:ext cx="8382000" cy="868362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Microprocessor and Microcontroller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MICROPROCESSOR is a multipurpose programmable logic device that reads binary instructions from a storage device called memory accepts binary data as input and processes data according to those instructions and provides results as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9A1A0-65AB-31BB-A16E-A9C739C8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646282"/>
            <a:ext cx="2971800" cy="20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3595-A1C1-382D-2B71-A5D5219D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microprocessor is the central unit of a computer system that performs arithmetic and logic operations, which generally include adding, subtracting, transferring numbers from one area to another, and comparing two numbers. It's often known simply as a processor, a central processing unit, or as a logic chip.</a:t>
            </a:r>
          </a:p>
        </p:txBody>
      </p:sp>
    </p:spTree>
    <p:extLst>
      <p:ext uri="{BB962C8B-B14F-4D97-AF65-F5344CB8AC3E}">
        <p14:creationId xmlns:p14="http://schemas.microsoft.com/office/powerpoint/2010/main" val="30805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small computer socket on a single integrated circuit containing a processor  core, memory and  programmable input and output peripherals.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FC2BAF-4AF6-4434-4483-6AD511FB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38677"/>
            <a:ext cx="4855890" cy="23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The Course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Purpose: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The purpose of this course is to introduce computer science majors to computing systems below that of a high-level programming language. The material covered can be broadly separated into the categories of assembly language and computer organization.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Textbook:  </a:t>
            </a:r>
            <a:endParaRPr lang="en-US" dirty="0"/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  <a:defRPr/>
            </a:pPr>
            <a:r>
              <a:rPr lang="en-US" sz="1600" dirty="0">
                <a:latin typeface="Lucida Calligraphy"/>
                <a:ea typeface="Calibri"/>
                <a:cs typeface="Times New Roman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Assembly Language Programming</a:t>
            </a:r>
            <a:r>
              <a:rPr lang="en-US" sz="1600" dirty="0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, by </a:t>
            </a:r>
            <a:r>
              <a:rPr lang="en-US" sz="1600" dirty="0" err="1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Neveln</a:t>
            </a:r>
            <a:r>
              <a:rPr lang="en-US" sz="1600" dirty="0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.</a:t>
            </a: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  <a:defRPr/>
            </a:pPr>
            <a:r>
              <a:rPr lang="en-US" sz="1600" i="1" dirty="0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Microcomputer system the 8086/8088 family architecture, programing and design  by  Yu-</a:t>
            </a:r>
            <a:r>
              <a:rPr lang="en-US" sz="1600" i="1" dirty="0" err="1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cheng</a:t>
            </a:r>
            <a:r>
              <a:rPr lang="en-US" sz="1600" i="1" dirty="0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 Liu</a:t>
            </a: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  <a:defRPr/>
            </a:pPr>
            <a:r>
              <a:rPr lang="en-US" sz="1600" i="1" dirty="0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Introduction to 80x86 Assembly Language and Computer Architecture by Richard C. </a:t>
            </a:r>
            <a:r>
              <a:rPr lang="en-US" sz="1600" i="1" dirty="0" err="1">
                <a:solidFill>
                  <a:srgbClr val="000000"/>
                </a:solidFill>
                <a:latin typeface="Lucida Calligraphy" panose="03010101010101010101" pitchFamily="66" charset="0"/>
                <a:ea typeface="Times New Roman"/>
                <a:cs typeface="Times New Roman"/>
              </a:rPr>
              <a:t>Detmer</a:t>
            </a:r>
            <a:endParaRPr lang="en-US" sz="1200" dirty="0">
              <a:latin typeface="Lucida Calligraphy" panose="03010101010101010101" pitchFamily="66" charset="0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7E49-6281-A1C3-D74A-57072A38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73" y="1295400"/>
            <a:ext cx="8229600" cy="4525963"/>
          </a:xfrm>
        </p:spPr>
        <p:txBody>
          <a:bodyPr/>
          <a:lstStyle/>
          <a:p>
            <a:r>
              <a:rPr lang="en-US" dirty="0"/>
              <a:t>Microcontroller is a compressed micro computer manufactured to control the functions of embedded systems in office machines, robots, home appliances, motor vehicles, and a number of other gadgets. A microcontroller is comprises components like - memory, peripherals and most importantly a processor.</a:t>
            </a:r>
          </a:p>
        </p:txBody>
      </p:sp>
    </p:spTree>
    <p:extLst>
      <p:ext uri="{BB962C8B-B14F-4D97-AF65-F5344CB8AC3E}">
        <p14:creationId xmlns:p14="http://schemas.microsoft.com/office/powerpoint/2010/main" val="39585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1AC4-DCEE-7226-8150-247BD8A9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4606"/>
            <a:ext cx="8229600" cy="77063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Microprocessor vs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5089-67B3-8632-FAFC-C6A7B9A3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78" y="1166018"/>
            <a:ext cx="8229600" cy="4525963"/>
          </a:xfrm>
        </p:spPr>
        <p:txBody>
          <a:bodyPr/>
          <a:lstStyle/>
          <a:p>
            <a:r>
              <a:rPr lang="en-US" dirty="0"/>
              <a:t>Microprocessor consists of only a Central Processing Unit, whereas Micro Controller contains a CPU, Memory, I/O all integrated into one chip.</a:t>
            </a:r>
          </a:p>
          <a:p>
            <a:r>
              <a:rPr lang="en-US" dirty="0"/>
              <a:t>Microprocessor is used in Personal Computers whereas Micro Controller is used in an embedded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667A-52B7-FF4A-8F40-4B271E54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75" y="914400"/>
            <a:ext cx="8382000" cy="5486400"/>
          </a:xfrm>
        </p:spPr>
        <p:txBody>
          <a:bodyPr/>
          <a:lstStyle/>
          <a:p>
            <a:r>
              <a:rPr lang="en-US" sz="2800" dirty="0"/>
              <a:t>Microprocessor uses an external bus to interface to RAM, ROM, and other peripherals, on the other hand, Microcontroller uses an internal controlling bus.</a:t>
            </a:r>
          </a:p>
          <a:p>
            <a:r>
              <a:rPr lang="en-US" sz="2800" dirty="0"/>
              <a:t>Microprocessors are based on Von Neumann model Micro controllers are based on Harvard architecture</a:t>
            </a:r>
          </a:p>
          <a:p>
            <a:r>
              <a:rPr lang="en-US" sz="2800" dirty="0"/>
              <a:t>Microprocessor is complicated and expensive, with a large number of instructions to process but Microcontroller is inexpensive and straightforward with fewer instructions to process.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11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9950"/>
            <a:ext cx="822960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Figure 1.2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807832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549F-19D1-D1D1-1EBA-2AA5D6B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569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CFD1-3152-9089-32A4-1BBF58AA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096"/>
            <a:ext cx="8229600" cy="4525963"/>
          </a:xfrm>
        </p:spPr>
        <p:txBody>
          <a:bodyPr/>
          <a:lstStyle/>
          <a:p>
            <a:r>
              <a:rPr lang="en-US" dirty="0"/>
              <a:t>Important types of Microprocessors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Complex Instruction Set Microprocessors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Application Specific Integrated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Reduced Instruction Set Microprocessors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Digital Signal Multiprocessors (DSPs)</a:t>
            </a:r>
          </a:p>
        </p:txBody>
      </p:sp>
    </p:spTree>
    <p:extLst>
      <p:ext uri="{BB962C8B-B14F-4D97-AF65-F5344CB8AC3E}">
        <p14:creationId xmlns:p14="http://schemas.microsoft.com/office/powerpoint/2010/main" val="5467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A74C-9A11-C8C7-5A87-76184D4A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C474-40CF-D0C3-605F-22621479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2066"/>
            <a:ext cx="8229600" cy="4525963"/>
          </a:xfrm>
        </p:spPr>
        <p:txBody>
          <a:bodyPr/>
          <a:lstStyle/>
          <a:p>
            <a:r>
              <a:rPr lang="en-US" dirty="0"/>
              <a:t>Here are important types of Microcontroller:</a:t>
            </a:r>
          </a:p>
          <a:p>
            <a:r>
              <a:rPr lang="en-US" dirty="0"/>
              <a:t>8 bit Microcontroller</a:t>
            </a:r>
          </a:p>
          <a:p>
            <a:r>
              <a:rPr lang="en-US" dirty="0"/>
              <a:t>16 bit Microcontroller</a:t>
            </a:r>
          </a:p>
          <a:p>
            <a:r>
              <a:rPr lang="en-US" dirty="0"/>
              <a:t>32 bit Microcontroller</a:t>
            </a:r>
          </a:p>
          <a:p>
            <a:r>
              <a:rPr lang="en-US" dirty="0"/>
              <a:t>Embedded Microcontroller</a:t>
            </a:r>
          </a:p>
          <a:p>
            <a:r>
              <a:rPr lang="en-US" dirty="0"/>
              <a:t>External memory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6054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9094"/>
            <a:ext cx="8229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What Is Assembly Language?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52" y="1166018"/>
            <a:ext cx="79248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is directly influenced by the instruction set and architecture of the processor.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basic types of processors: CISC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Instruction Set Computers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Instruction Set Computers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Pentium is an example of a CISC processor.</a:t>
            </a:r>
          </a:p>
        </p:txBody>
      </p:sp>
    </p:spTree>
    <p:extLst>
      <p:ext uri="{BB962C8B-B14F-4D97-AF65-F5344CB8AC3E}">
        <p14:creationId xmlns:p14="http://schemas.microsoft.com/office/powerpoint/2010/main" val="39712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3795"/>
            <a:ext cx="8077200" cy="79216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Advantages of High-Level Languages</a:t>
            </a:r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6561"/>
            <a:ext cx="8534400" cy="4924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languages are preferred to program applications, as they provide a convenient abstraction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underlying system suitable for problem solving. Here are some advantages of programming in a high-level language: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development is faster.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high-level languages provide structures (sequential, selection, iterative) that facilitate program development. Programs written in a high-level language are relatively small compared to the equivalent programs written in an assembly language.</a:t>
            </a:r>
          </a:p>
        </p:txBody>
      </p:sp>
    </p:spTree>
    <p:extLst>
      <p:ext uri="{BB962C8B-B14F-4D97-AF65-F5344CB8AC3E}">
        <p14:creationId xmlns:p14="http://schemas.microsoft.com/office/powerpoint/2010/main" val="7980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0013"/>
            <a:ext cx="8458200" cy="58214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easier to maintain.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 new application can take from several weeks to several months and the life cycle of such an application software can be several years. There fore,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written in a high-level language are easier to understand and, when good programming practices are followed, easier to maintain.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programs tend to be lengthy and take more time to code and debug. As a result, they are also difficult to maintain.</a:t>
            </a:r>
          </a:p>
        </p:txBody>
      </p:sp>
    </p:spTree>
    <p:extLst>
      <p:ext uri="{BB962C8B-B14F-4D97-AF65-F5344CB8AC3E}">
        <p14:creationId xmlns:p14="http://schemas.microsoft.com/office/powerpoint/2010/main" val="233558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649"/>
            <a:ext cx="8229600" cy="7159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Programs are portable.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 programs contain very few processor-dependent details. As a result, they can be used with little or no modification on different computer systems. By contrast, assembly language programs are processor-specific.</a:t>
            </a:r>
          </a:p>
        </p:txBody>
      </p:sp>
    </p:spTree>
    <p:extLst>
      <p:ext uri="{BB962C8B-B14F-4D97-AF65-F5344CB8AC3E}">
        <p14:creationId xmlns:p14="http://schemas.microsoft.com/office/powerpoint/2010/main" val="42926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46F1-3B30-4113-BC5B-6FE4C5BB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016" y="33391"/>
            <a:ext cx="5448300" cy="7635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864-5FB1-4DA3-B4A1-CDF9F390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45514"/>
            <a:ext cx="8153400" cy="3674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Eng. Hassan Jibril Mo’allim(Jabra)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Dean Faculty / senior lecturer computer sciences field  for different university /Consultant /Developers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5F6368"/>
                </a:solidFill>
                <a:latin typeface="Roboto" panose="02000000000000000000" pitchFamily="2" charset="0"/>
                <a:hlinkClick r:id="rId2"/>
              </a:rPr>
              <a:t>ict@eelouversity.org</a:t>
            </a:r>
            <a:r>
              <a:rPr lang="en-US" sz="2000" dirty="0">
                <a:solidFill>
                  <a:srgbClr val="5F6368"/>
                </a:solidFill>
                <a:latin typeface="Roboto" panose="02000000000000000000" pitchFamily="2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campus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hours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Saturday to Thursday  time 8:00 to 12:00 p.m. </a:t>
            </a:r>
          </a:p>
        </p:txBody>
      </p:sp>
    </p:spTree>
    <p:extLst>
      <p:ext uri="{BB962C8B-B14F-4D97-AF65-F5344CB8AC3E}">
        <p14:creationId xmlns:p14="http://schemas.microsoft.com/office/powerpoint/2010/main" val="3521843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458200" cy="715962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Why Program in the Assembly Language?</a:t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08" y="1143001"/>
            <a:ext cx="8407791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section gives enough reasons to discourage you from programming in the assembly language. However, there are two main reasons why programming is still done in the assembly language: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efficiency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accessibility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system hardware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how “good” a program is in achieving a given objective. Here we consider two objectives based on space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efficiency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time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480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49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Applications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42999"/>
            <a:ext cx="8382001" cy="55784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three advantages to programming in an assembly language.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to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efficiency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efficiency: Applications for which the execution speed is important fall under two categories: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Time convenience (to improve performance)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Time-critical (to satisfy functionality)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the first category benefit from time-efficient programs because it is convenient</a:t>
            </a:r>
          </a:p>
        </p:txBody>
      </p:sp>
    </p:spTree>
    <p:extLst>
      <p:ext uri="{BB962C8B-B14F-4D97-AF65-F5344CB8AC3E}">
        <p14:creationId xmlns:p14="http://schemas.microsoft.com/office/powerpoint/2010/main" val="5962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827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Why Learn the Assembly Language?</a:t>
            </a:r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1"/>
            <a:ext cx="83820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assembly language has both practical and educational purposes. Even if you don’t mean to program in an assembly language, studying it gives you a good understanding of computer systems. When you program in a high-level language, you are provided only a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“black-box” view of the system. When programming in the assembly language, you need to understand the internal details of the system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 need to know about processor internal registers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To understand the assembly language is to understand the computer system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itself!</a:t>
            </a:r>
          </a:p>
        </p:txBody>
      </p:sp>
    </p:spTree>
    <p:extLst>
      <p:ext uri="{BB962C8B-B14F-4D97-AF65-F5344CB8AC3E}">
        <p14:creationId xmlns:p14="http://schemas.microsoft.com/office/powerpoint/2010/main" val="40719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5818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54070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assembly language and discussed where it fits in the hierarchy of computer languages. Our discussion focused on the usefulness of high-level languages vs the assembly language. We noted that high-level languages are preferred, as their use aids in faster program development, program maintenance, and portability. Assembly language, however, provides two chief benefits: faster program execution, and access to system hardware.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last section, we used an example to demonstrate the performance advantage of programming in assembly language.</a:t>
            </a:r>
          </a:p>
        </p:txBody>
      </p:sp>
    </p:spTree>
    <p:extLst>
      <p:ext uri="{BB962C8B-B14F-4D97-AF65-F5344CB8AC3E}">
        <p14:creationId xmlns:p14="http://schemas.microsoft.com/office/powerpoint/2010/main" val="7985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8DBC2-A5AF-41FD-B4DD-5286E657415E}"/>
              </a:ext>
            </a:extLst>
          </p:cNvPr>
          <p:cNvSpPr txBox="1"/>
          <p:nvPr/>
        </p:nvSpPr>
        <p:spPr>
          <a:xfrm>
            <a:off x="762000" y="22098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End of chapter 1 </a:t>
            </a:r>
          </a:p>
          <a:p>
            <a:pPr algn="ctr"/>
            <a:r>
              <a:rPr lang="en-US" sz="4000" dirty="0"/>
              <a:t>Any questions </a:t>
            </a:r>
          </a:p>
        </p:txBody>
      </p:sp>
    </p:spTree>
    <p:extLst>
      <p:ext uri="{BB962C8B-B14F-4D97-AF65-F5344CB8AC3E}">
        <p14:creationId xmlns:p14="http://schemas.microsoft.com/office/powerpoint/2010/main" val="1617116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227" y="149760"/>
            <a:ext cx="8229600" cy="75565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The Course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09427" y="1447800"/>
            <a:ext cx="8153400" cy="4830763"/>
          </a:xfrm>
        </p:spPr>
        <p:txBody>
          <a:bodyPr/>
          <a:lstStyle/>
          <a:p>
            <a:r>
              <a:rPr lang="en-US" altLang="en-US" dirty="0"/>
              <a:t>Grading policy:</a:t>
            </a:r>
          </a:p>
          <a:p>
            <a:pPr lvl="1"/>
            <a:r>
              <a:rPr lang="en-US" altLang="en-US" dirty="0"/>
              <a:t>Attendance: 5%</a:t>
            </a:r>
          </a:p>
          <a:p>
            <a:pPr lvl="1"/>
            <a:r>
              <a:rPr lang="en-US" altLang="en-US" dirty="0"/>
              <a:t>Quiz:   10% </a:t>
            </a:r>
          </a:p>
          <a:p>
            <a:pPr lvl="1"/>
            <a:r>
              <a:rPr lang="en-US" altLang="en-US" dirty="0"/>
              <a:t>Assignment: 5</a:t>
            </a:r>
          </a:p>
          <a:p>
            <a:pPr lvl="1"/>
            <a:r>
              <a:rPr lang="en-US" altLang="en-US" dirty="0"/>
              <a:t>Mid exam: 30%</a:t>
            </a:r>
          </a:p>
          <a:p>
            <a:pPr lvl="1"/>
            <a:r>
              <a:rPr lang="en-US" altLang="en-US" dirty="0"/>
              <a:t>Final: 50%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NB Lab 70% project / 30% class activity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364" y="136525"/>
            <a:ext cx="7848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The Course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/>
          <a:lstStyle/>
          <a:p>
            <a:r>
              <a:rPr lang="en-US" altLang="en-US" dirty="0"/>
              <a:t>Format</a:t>
            </a:r>
          </a:p>
          <a:p>
            <a:pPr lvl="1"/>
            <a:r>
              <a:rPr lang="en-US" altLang="en-US" dirty="0"/>
              <a:t>two lectures/week</a:t>
            </a:r>
          </a:p>
          <a:p>
            <a:pPr lvl="1"/>
            <a:r>
              <a:rPr lang="en-US" altLang="en-US" dirty="0"/>
              <a:t>One lab /week</a:t>
            </a:r>
          </a:p>
          <a:p>
            <a:pPr lvl="1"/>
            <a:r>
              <a:rPr lang="en-US" altLang="en-US" dirty="0"/>
              <a:t>Assignments every two weeks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95250"/>
            <a:ext cx="7772400" cy="6096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b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Prerequisites</a:t>
            </a:r>
            <a:b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85" y="1066800"/>
            <a:ext cx="7620000" cy="4525963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Before you continue you should have a basic understanding of the following: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Digital logic and designing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Computer hardware and troubleshooting 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Discrete Math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If you want to study these subjects first, find the library on the flowing  Books :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Digital  logic  and designing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Discrete math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Understanding and troubleshooting your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1ABE-BC21-4593-99FF-AEB5397E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to be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B310-5B40-4D14-AC24-0DD49242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CHAPTER 1:  INTRODUCTION </a:t>
            </a:r>
          </a:p>
          <a:p>
            <a:r>
              <a:rPr lang="en-US" sz="2000" dirty="0"/>
              <a:t>CHAPTER 2: BASIC COMPUTER ORGANIZATION</a:t>
            </a:r>
          </a:p>
          <a:p>
            <a:r>
              <a:rPr lang="en-US" sz="2000" dirty="0"/>
              <a:t>CHAPTER 3: OVERVIEW OF INTEL PROCESS AND PENTIUM MICROPROCESSORS, RISC PROCESSORS</a:t>
            </a:r>
          </a:p>
          <a:p>
            <a:r>
              <a:rPr lang="en-US" sz="2000" dirty="0"/>
              <a:t>CHAPTER 4: OVERVIEW OF ASSEMBLY LANGUAGE INSTRUCTIONS</a:t>
            </a:r>
          </a:p>
          <a:p>
            <a:r>
              <a:rPr lang="en-US" sz="2000" dirty="0"/>
              <a:t>CHAPTER 5: ADDRESSING MODES</a:t>
            </a:r>
          </a:p>
          <a:p>
            <a:r>
              <a:rPr lang="en-US" sz="2000" dirty="0"/>
              <a:t>CHAPTER 6: ARITHMETIC FLAGS AND INSTRUCTIONS </a:t>
            </a:r>
          </a:p>
          <a:p>
            <a:r>
              <a:rPr lang="en-US" sz="2000" dirty="0"/>
              <a:t> CHAPTER 7: SELECTION AND ITERATION </a:t>
            </a:r>
          </a:p>
          <a:p>
            <a:r>
              <a:rPr lang="en-US" sz="2000" dirty="0"/>
              <a:t>CHAPTER 8: STRING PROCESSING </a:t>
            </a:r>
          </a:p>
          <a:p>
            <a:r>
              <a:rPr lang="en-US" sz="2000" dirty="0"/>
              <a:t>CHAPTER 9: REAL-MODE INTERRUPTS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9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5CEA6F6-219F-4AB2-B131-5F08614BD291}"/>
              </a:ext>
            </a:extLst>
          </p:cNvPr>
          <p:cNvSpPr txBox="1">
            <a:spLocks/>
          </p:cNvSpPr>
          <p:nvPr/>
        </p:nvSpPr>
        <p:spPr bwMode="auto">
          <a:xfrm>
            <a:off x="438150" y="14478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endParaRPr lang="en-US" altLang="en-US" sz="4800" kern="0" dirty="0">
              <a:latin typeface="Algerian" panose="04020705040A02060702" pitchFamily="82" charset="0"/>
              <a:cs typeface="Times New Roman" pitchFamily="18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altLang="en-US" sz="8800" kern="0" dirty="0">
                <a:latin typeface="Algerian" panose="04020705040A02060702" pitchFamily="82" charset="0"/>
              </a:rPr>
              <a:t>Chapter one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8800" kern="0" dirty="0">
                <a:latin typeface="Algerian" panose="04020705040A02060702" pitchFamily="82" charset="0"/>
              </a:rPr>
              <a:t>Introduction microprocessor and  assembly languages </a:t>
            </a:r>
            <a:br>
              <a:rPr lang="en-US" altLang="en-US" sz="6400" b="1" kern="0" dirty="0">
                <a:latin typeface="Algerian" panose="04020705040A02060702" pitchFamily="82" charset="0"/>
                <a:cs typeface="Times New Roman" pitchFamily="18" charset="0"/>
              </a:rPr>
            </a:br>
            <a:endParaRPr lang="en-US" altLang="en-US" sz="6400" b="1" kern="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FC256-3BC9-4056-BDB3-7DCC5D92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048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" y="136525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What we cover in this lectures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495800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Ø"/>
              <a:tabLst>
                <a:tab pos="228600" algn="l"/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User’s View of Computer Systems</a:t>
            </a:r>
          </a:p>
          <a:p>
            <a:pPr marL="457200" lvl="1" indent="-457200">
              <a:buFont typeface="Wingdings" panose="05000000000000000000" pitchFamily="2" charset="2"/>
              <a:buChar char="Ø"/>
              <a:tabLst>
                <a:tab pos="228600" algn="l"/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Microprocessors and Microcomputers</a:t>
            </a:r>
          </a:p>
          <a:p>
            <a:pPr marL="457200" lvl="1" indent="-457200">
              <a:buFont typeface="Wingdings" panose="05000000000000000000" pitchFamily="2" charset="2"/>
              <a:buChar char="Ø"/>
              <a:tabLst>
                <a:tab pos="228600" algn="l"/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Assembly Language?</a:t>
            </a:r>
          </a:p>
          <a:p>
            <a:pPr marL="457200" lvl="1" indent="-457200">
              <a:buFont typeface="Wingdings" panose="05000000000000000000" pitchFamily="2" charset="2"/>
              <a:buChar char="Ø"/>
              <a:tabLst>
                <a:tab pos="228600" algn="l"/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Advantages of High-Level Languages</a:t>
            </a:r>
          </a:p>
          <a:p>
            <a:pPr marL="457200" lvl="1" indent="-457200">
              <a:buFont typeface="Wingdings" panose="05000000000000000000" pitchFamily="2" charset="2"/>
              <a:buChar char="Ø"/>
              <a:tabLst>
                <a:tab pos="228600" algn="l"/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Why Program in the Assembly Language?</a:t>
            </a:r>
          </a:p>
          <a:p>
            <a:pPr marL="457200" lvl="1" indent="-457200">
              <a:buFont typeface="Wingdings" panose="05000000000000000000" pitchFamily="2" charset="2"/>
              <a:buChar char="Ø"/>
              <a:tabLst>
                <a:tab pos="228600" algn="l"/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Why Learn the Assembly Language?</a:t>
            </a:r>
          </a:p>
          <a:p>
            <a:pPr marL="457200" lvl="1" indent="-457200">
              <a:buFont typeface="Wingdings" panose="05000000000000000000" pitchFamily="2" charset="2"/>
              <a:buChar char="Ø"/>
              <a:tabLst>
                <a:tab pos="228600" algn="l"/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蓝调简洁商务可多用模板">
  <a:themeElements>
    <a:clrScheme name="蓝调简洁商务可多用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蓝调简洁商务可多用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蓝调简洁商务可多用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调简洁商务可多用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调简洁商务可多用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调简洁商务可多用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调简洁商务可多用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调简洁商务可多用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调简洁商务可多用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调简洁商务可多用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调简洁商务可多用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调简洁商务可多用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调简洁商务可多用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调简洁商务可多用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owerpoint-template">
  <a:themeElements>
    <a:clrScheme name="1_powerpoint-template 1">
      <a:dk1>
        <a:srgbClr val="4D4D4D"/>
      </a:dk1>
      <a:lt1>
        <a:srgbClr val="FFFFFF"/>
      </a:lt1>
      <a:dk2>
        <a:srgbClr val="4D4D4D"/>
      </a:dk2>
      <a:lt2>
        <a:srgbClr val="808080"/>
      </a:lt2>
      <a:accent1>
        <a:srgbClr val="FE9414"/>
      </a:accent1>
      <a:accent2>
        <a:srgbClr val="333399"/>
      </a:accent2>
      <a:accent3>
        <a:srgbClr val="FFFFFF"/>
      </a:accent3>
      <a:accent4>
        <a:srgbClr val="404040"/>
      </a:accent4>
      <a:accent5>
        <a:srgbClr val="FEC8AA"/>
      </a:accent5>
      <a:accent6>
        <a:srgbClr val="2D2D8A"/>
      </a:accent6>
      <a:hlink>
        <a:srgbClr val="009999"/>
      </a:hlink>
      <a:folHlink>
        <a:srgbClr val="EAEAEA"/>
      </a:folHlink>
    </a:clrScheme>
    <a:fontScheme name="1_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owerpoint-template 1">
        <a:dk1>
          <a:srgbClr val="4D4D4D"/>
        </a:dk1>
        <a:lt1>
          <a:srgbClr val="FFFFFF"/>
        </a:lt1>
        <a:dk2>
          <a:srgbClr val="4D4D4D"/>
        </a:dk2>
        <a:lt2>
          <a:srgbClr val="808080"/>
        </a:lt2>
        <a:accent1>
          <a:srgbClr val="FE9414"/>
        </a:accent1>
        <a:accent2>
          <a:srgbClr val="333399"/>
        </a:accent2>
        <a:accent3>
          <a:srgbClr val="FFFFFF"/>
        </a:accent3>
        <a:accent4>
          <a:srgbClr val="404040"/>
        </a:accent4>
        <a:accent5>
          <a:srgbClr val="FEC8AA"/>
        </a:accent5>
        <a:accent6>
          <a:srgbClr val="2D2D8A"/>
        </a:accent6>
        <a:hlink>
          <a:srgbClr val="00999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 2">
        <a:dk1>
          <a:srgbClr val="4D4D4D"/>
        </a:dk1>
        <a:lt1>
          <a:srgbClr val="FFFFFF"/>
        </a:lt1>
        <a:dk2>
          <a:srgbClr val="4D4D4D"/>
        </a:dk2>
        <a:lt2>
          <a:srgbClr val="808080"/>
        </a:lt2>
        <a:accent1>
          <a:srgbClr val="A9151F"/>
        </a:accent1>
        <a:accent2>
          <a:srgbClr val="333399"/>
        </a:accent2>
        <a:accent3>
          <a:srgbClr val="FFFFFF"/>
        </a:accent3>
        <a:accent4>
          <a:srgbClr val="404040"/>
        </a:accent4>
        <a:accent5>
          <a:srgbClr val="D1AAAB"/>
        </a:accent5>
        <a:accent6>
          <a:srgbClr val="2D2D8A"/>
        </a:accent6>
        <a:hlink>
          <a:srgbClr val="00999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owerpoint-template">
  <a:themeElements>
    <a:clrScheme name="powerpoint-template 1">
      <a:dk1>
        <a:srgbClr val="4D4D4D"/>
      </a:dk1>
      <a:lt1>
        <a:srgbClr val="FFFFFF"/>
      </a:lt1>
      <a:dk2>
        <a:srgbClr val="4D4D4D"/>
      </a:dk2>
      <a:lt2>
        <a:srgbClr val="808080"/>
      </a:lt2>
      <a:accent1>
        <a:srgbClr val="FE9414"/>
      </a:accent1>
      <a:accent2>
        <a:srgbClr val="333399"/>
      </a:accent2>
      <a:accent3>
        <a:srgbClr val="FFFFFF"/>
      </a:accent3>
      <a:accent4>
        <a:srgbClr val="404040"/>
      </a:accent4>
      <a:accent5>
        <a:srgbClr val="FEC8AA"/>
      </a:accent5>
      <a:accent6>
        <a:srgbClr val="2D2D8A"/>
      </a:accent6>
      <a:hlink>
        <a:srgbClr val="009999"/>
      </a:hlink>
      <a:folHlink>
        <a:srgbClr val="EAEAEA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8080"/>
        </a:lt2>
        <a:accent1>
          <a:srgbClr val="FE9414"/>
        </a:accent1>
        <a:accent2>
          <a:srgbClr val="333399"/>
        </a:accent2>
        <a:accent3>
          <a:srgbClr val="FFFFFF"/>
        </a:accent3>
        <a:accent4>
          <a:srgbClr val="404040"/>
        </a:accent4>
        <a:accent5>
          <a:srgbClr val="FEC8AA"/>
        </a:accent5>
        <a:accent6>
          <a:srgbClr val="2D2D8A"/>
        </a:accent6>
        <a:hlink>
          <a:srgbClr val="00999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808080"/>
        </a:lt2>
        <a:accent1>
          <a:srgbClr val="A9151F"/>
        </a:accent1>
        <a:accent2>
          <a:srgbClr val="333399"/>
        </a:accent2>
        <a:accent3>
          <a:srgbClr val="FFFFFF"/>
        </a:accent3>
        <a:accent4>
          <a:srgbClr val="404040"/>
        </a:accent4>
        <a:accent5>
          <a:srgbClr val="D1AAAB"/>
        </a:accent5>
        <a:accent6>
          <a:srgbClr val="2D2D8A"/>
        </a:accent6>
        <a:hlink>
          <a:srgbClr val="00999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landscape-ppt-template-002</Template>
  <TotalTime>2718</TotalTime>
  <Words>1847</Words>
  <Application>Microsoft Office PowerPoint</Application>
  <PresentationFormat>On-screen Show (4:3)</PresentationFormat>
  <Paragraphs>172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34</vt:i4>
      </vt:variant>
    </vt:vector>
  </HeadingPairs>
  <TitlesOfParts>
    <vt:vector size="56" baseType="lpstr">
      <vt:lpstr>Microsoft YaHei</vt:lpstr>
      <vt:lpstr>SimHei</vt:lpstr>
      <vt:lpstr>SimSun</vt:lpstr>
      <vt:lpstr>SimSun</vt:lpstr>
      <vt:lpstr>Algerian</vt:lpstr>
      <vt:lpstr>Arial</vt:lpstr>
      <vt:lpstr>Calibri</vt:lpstr>
      <vt:lpstr>Edwardian Script ITC</vt:lpstr>
      <vt:lpstr>Lucida Calligraphy</vt:lpstr>
      <vt:lpstr>Microsoft Sans Serif</vt:lpstr>
      <vt:lpstr>Roboto</vt:lpstr>
      <vt:lpstr>Simplified Arabic Fixed</vt:lpstr>
      <vt:lpstr>Times New Roman</vt:lpstr>
      <vt:lpstr>Wingdings</vt:lpstr>
      <vt:lpstr>默认设计模板</vt:lpstr>
      <vt:lpstr>默认设计模板_3</vt:lpstr>
      <vt:lpstr>蓝调简洁商务可多用模板</vt:lpstr>
      <vt:lpstr>自定义设计方案</vt:lpstr>
      <vt:lpstr>1_默认设计模板</vt:lpstr>
      <vt:lpstr>1_powerpoint-template</vt:lpstr>
      <vt:lpstr>powerpoint-template</vt:lpstr>
      <vt:lpstr>2_默认设计模板</vt:lpstr>
      <vt:lpstr> Eelo University Faculty of Computer sciences  Microprocessor  and Assembly Language </vt:lpstr>
      <vt:lpstr>The Course</vt:lpstr>
      <vt:lpstr>Instructure </vt:lpstr>
      <vt:lpstr>The Course</vt:lpstr>
      <vt:lpstr>The Course</vt:lpstr>
      <vt:lpstr> Prerequisites </vt:lpstr>
      <vt:lpstr>Topics to be Covered:</vt:lpstr>
      <vt:lpstr>PowerPoint Presentation</vt:lpstr>
      <vt:lpstr>What we cover in this lectures </vt:lpstr>
      <vt:lpstr> A User’s View of Computer Systems </vt:lpstr>
      <vt:lpstr>Figure 1.1</vt:lpstr>
      <vt:lpstr>Cont.………</vt:lpstr>
      <vt:lpstr>Cont.….</vt:lpstr>
      <vt:lpstr>Cont..</vt:lpstr>
      <vt:lpstr>Cont..</vt:lpstr>
      <vt:lpstr>Cont.. </vt:lpstr>
      <vt:lpstr>Microprocessor and Microcontroller</vt:lpstr>
      <vt:lpstr>PowerPoint Presentation</vt:lpstr>
      <vt:lpstr>PowerPoint Presentation</vt:lpstr>
      <vt:lpstr>PowerPoint Presentation</vt:lpstr>
      <vt:lpstr>Microprocessor vs Microcontroller</vt:lpstr>
      <vt:lpstr>PowerPoint Presentation</vt:lpstr>
      <vt:lpstr>Figure 1.2</vt:lpstr>
      <vt:lpstr>Types of Microprocessor</vt:lpstr>
      <vt:lpstr>Types of Microcontroller</vt:lpstr>
      <vt:lpstr>What Is Assembly Language?</vt:lpstr>
      <vt:lpstr> Advantages of High-Level Languages </vt:lpstr>
      <vt:lpstr>Cont…..</vt:lpstr>
      <vt:lpstr>Cont…..</vt:lpstr>
      <vt:lpstr> Why Program in the Assembly Language? </vt:lpstr>
      <vt:lpstr> Typical Applications </vt:lpstr>
      <vt:lpstr> Why Learn the Assembly Language?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Mr_Jabra</dc:creator>
  <cp:lastModifiedBy>Applesom</cp:lastModifiedBy>
  <cp:revision>168</cp:revision>
  <dcterms:created xsi:type="dcterms:W3CDTF">2013-09-17T14:46:10Z</dcterms:created>
  <dcterms:modified xsi:type="dcterms:W3CDTF">2024-01-22T16:47:52Z</dcterms:modified>
</cp:coreProperties>
</file>