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36"/>
  </p:notesMasterIdLst>
  <p:sldIdLst>
    <p:sldId id="256" r:id="rId6"/>
    <p:sldId id="259" r:id="rId7"/>
    <p:sldId id="320" r:id="rId8"/>
    <p:sldId id="327" r:id="rId9"/>
    <p:sldId id="296" r:id="rId10"/>
    <p:sldId id="294" r:id="rId11"/>
    <p:sldId id="295" r:id="rId12"/>
    <p:sldId id="298" r:id="rId13"/>
    <p:sldId id="299" r:id="rId14"/>
    <p:sldId id="300" r:id="rId15"/>
    <p:sldId id="301" r:id="rId16"/>
    <p:sldId id="302" r:id="rId17"/>
    <p:sldId id="305" r:id="rId18"/>
    <p:sldId id="306" r:id="rId19"/>
    <p:sldId id="307" r:id="rId20"/>
    <p:sldId id="308" r:id="rId21"/>
    <p:sldId id="309" r:id="rId22"/>
    <p:sldId id="310" r:id="rId23"/>
    <p:sldId id="311" r:id="rId24"/>
    <p:sldId id="312" r:id="rId25"/>
    <p:sldId id="313" r:id="rId26"/>
    <p:sldId id="325" r:id="rId27"/>
    <p:sldId id="328" r:id="rId28"/>
    <p:sldId id="329" r:id="rId29"/>
    <p:sldId id="330" r:id="rId30"/>
    <p:sldId id="322" r:id="rId31"/>
    <p:sldId id="323" r:id="rId32"/>
    <p:sldId id="324" r:id="rId33"/>
    <p:sldId id="331" r:id="rId34"/>
    <p:sldId id="31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14889-9AFE-4A0B-B3D4-16817CACCD53}" type="datetimeFigureOut">
              <a:rPr lang="en-US" smtClean="0"/>
              <a:t>3/20/2023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A5AD9-253A-4039-918F-E66972C15EAA}" type="slidenum">
              <a:rPr lang="en-US" smtClean="0"/>
              <a:t>‹#›</a:t>
            </a:fld>
            <a:endParaRPr lang="en-US"/>
          </a:p>
        </p:txBody>
      </p:sp>
    </p:spTree>
    <p:extLst>
      <p:ext uri="{BB962C8B-B14F-4D97-AF65-F5344CB8AC3E}">
        <p14:creationId xmlns:p14="http://schemas.microsoft.com/office/powerpoint/2010/main" val="31317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1</a:t>
            </a:fld>
            <a:endParaRPr lang="en-US"/>
          </a:p>
        </p:txBody>
      </p:sp>
    </p:spTree>
    <p:extLst>
      <p:ext uri="{BB962C8B-B14F-4D97-AF65-F5344CB8AC3E}">
        <p14:creationId xmlns:p14="http://schemas.microsoft.com/office/powerpoint/2010/main" val="4042730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11</a:t>
            </a:fld>
            <a:endParaRPr lang="en-US"/>
          </a:p>
        </p:txBody>
      </p:sp>
    </p:spTree>
    <p:extLst>
      <p:ext uri="{BB962C8B-B14F-4D97-AF65-F5344CB8AC3E}">
        <p14:creationId xmlns:p14="http://schemas.microsoft.com/office/powerpoint/2010/main" val="348625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12</a:t>
            </a:fld>
            <a:endParaRPr lang="en-US"/>
          </a:p>
        </p:txBody>
      </p:sp>
    </p:spTree>
    <p:extLst>
      <p:ext uri="{BB962C8B-B14F-4D97-AF65-F5344CB8AC3E}">
        <p14:creationId xmlns:p14="http://schemas.microsoft.com/office/powerpoint/2010/main" val="4575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13</a:t>
            </a:fld>
            <a:endParaRPr lang="en-US"/>
          </a:p>
        </p:txBody>
      </p:sp>
    </p:spTree>
    <p:extLst>
      <p:ext uri="{BB962C8B-B14F-4D97-AF65-F5344CB8AC3E}">
        <p14:creationId xmlns:p14="http://schemas.microsoft.com/office/powerpoint/2010/main" val="87655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2</a:t>
            </a:fld>
            <a:endParaRPr lang="en-US"/>
          </a:p>
        </p:txBody>
      </p:sp>
    </p:spTree>
    <p:extLst>
      <p:ext uri="{BB962C8B-B14F-4D97-AF65-F5344CB8AC3E}">
        <p14:creationId xmlns:p14="http://schemas.microsoft.com/office/powerpoint/2010/main" val="3916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3</a:t>
            </a:fld>
            <a:endParaRPr lang="en-US"/>
          </a:p>
        </p:txBody>
      </p:sp>
    </p:spTree>
    <p:extLst>
      <p:ext uri="{BB962C8B-B14F-4D97-AF65-F5344CB8AC3E}">
        <p14:creationId xmlns:p14="http://schemas.microsoft.com/office/powerpoint/2010/main" val="39714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5</a:t>
            </a:fld>
            <a:endParaRPr lang="en-US"/>
          </a:p>
        </p:txBody>
      </p:sp>
    </p:spTree>
    <p:extLst>
      <p:ext uri="{BB962C8B-B14F-4D97-AF65-F5344CB8AC3E}">
        <p14:creationId xmlns:p14="http://schemas.microsoft.com/office/powerpoint/2010/main" val="213629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6</a:t>
            </a:fld>
            <a:endParaRPr lang="en-US"/>
          </a:p>
        </p:txBody>
      </p:sp>
    </p:spTree>
    <p:extLst>
      <p:ext uri="{BB962C8B-B14F-4D97-AF65-F5344CB8AC3E}">
        <p14:creationId xmlns:p14="http://schemas.microsoft.com/office/powerpoint/2010/main" val="3468196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7</a:t>
            </a:fld>
            <a:endParaRPr lang="en-US"/>
          </a:p>
        </p:txBody>
      </p:sp>
    </p:spTree>
    <p:extLst>
      <p:ext uri="{BB962C8B-B14F-4D97-AF65-F5344CB8AC3E}">
        <p14:creationId xmlns:p14="http://schemas.microsoft.com/office/powerpoint/2010/main" val="315456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8</a:t>
            </a:fld>
            <a:endParaRPr lang="en-US"/>
          </a:p>
        </p:txBody>
      </p:sp>
    </p:spTree>
    <p:extLst>
      <p:ext uri="{BB962C8B-B14F-4D97-AF65-F5344CB8AC3E}">
        <p14:creationId xmlns:p14="http://schemas.microsoft.com/office/powerpoint/2010/main" val="74982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9</a:t>
            </a:fld>
            <a:endParaRPr lang="en-US"/>
          </a:p>
        </p:txBody>
      </p:sp>
    </p:spTree>
    <p:extLst>
      <p:ext uri="{BB962C8B-B14F-4D97-AF65-F5344CB8AC3E}">
        <p14:creationId xmlns:p14="http://schemas.microsoft.com/office/powerpoint/2010/main" val="31931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2A5AD9-253A-4039-918F-E66972C15EAA}" type="slidenum">
              <a:rPr lang="en-US" smtClean="0"/>
              <a:t>10</a:t>
            </a:fld>
            <a:endParaRPr lang="en-US"/>
          </a:p>
        </p:txBody>
      </p:sp>
    </p:spTree>
    <p:extLst>
      <p:ext uri="{BB962C8B-B14F-4D97-AF65-F5344CB8AC3E}">
        <p14:creationId xmlns:p14="http://schemas.microsoft.com/office/powerpoint/2010/main" val="58109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44575" y="1814568"/>
            <a:ext cx="7772400" cy="1058499"/>
          </a:xfrm>
        </p:spPr>
        <p:txBody>
          <a:bodyPr/>
          <a:lstStyle>
            <a:lvl1pPr algn="r">
              <a:defRPr sz="4000">
                <a:solidFill>
                  <a:srgbClr val="333399"/>
                </a:solidFill>
              </a:defRPr>
            </a:lvl1pPr>
          </a:lstStyle>
          <a:p>
            <a:pPr lvl="0"/>
            <a:r>
              <a:rPr lang="en-US" altLang="zh-CN" noProof="0"/>
              <a:t>Click to edit Master title style</a:t>
            </a:r>
            <a:endParaRPr lang="zh-CN" altLang="en-US" noProof="0"/>
          </a:p>
        </p:txBody>
      </p:sp>
      <p:sp>
        <p:nvSpPr>
          <p:cNvPr id="2051" name="Rectangle 3"/>
          <p:cNvSpPr>
            <a:spLocks noGrp="1" noChangeArrowheads="1"/>
          </p:cNvSpPr>
          <p:nvPr>
            <p:ph type="subTitle" idx="1"/>
          </p:nvPr>
        </p:nvSpPr>
        <p:spPr>
          <a:xfrm>
            <a:off x="2416175" y="3010049"/>
            <a:ext cx="6400800" cy="985559"/>
          </a:xfrm>
        </p:spPr>
        <p:txBody>
          <a:bodyPr/>
          <a:lstStyle>
            <a:lvl1pPr marL="0" indent="0" algn="r">
              <a:buFontTx/>
              <a:buNone/>
              <a:defRPr sz="3000">
                <a:solidFill>
                  <a:schemeClr val="accent2"/>
                </a:solidFill>
              </a:defRPr>
            </a:lvl1pPr>
          </a:lstStyle>
          <a:p>
            <a:pPr lvl="0"/>
            <a:r>
              <a:rPr lang="en-US" altLang="zh-CN" noProof="0"/>
              <a:t>Click to edit Master subtitle style</a:t>
            </a:r>
            <a:endParaRPr lang="zh-CN" altLang="en-US" noProof="0"/>
          </a:p>
        </p:txBody>
      </p:sp>
    </p:spTree>
    <p:extLst>
      <p:ext uri="{BB962C8B-B14F-4D97-AF65-F5344CB8AC3E}">
        <p14:creationId xmlns:p14="http://schemas.microsoft.com/office/powerpoint/2010/main" val="29560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7F77BC47-9C04-49C7-BFF3-6588122398FC}" type="slidenum">
              <a:rPr lang="en-US" altLang="en-US"/>
              <a:pPr/>
              <a:t>‹#›</a:t>
            </a:fld>
            <a:endParaRPr lang="en-US" altLang="en-US"/>
          </a:p>
        </p:txBody>
      </p:sp>
    </p:spTree>
    <p:extLst>
      <p:ext uri="{BB962C8B-B14F-4D97-AF65-F5344CB8AC3E}">
        <p14:creationId xmlns:p14="http://schemas.microsoft.com/office/powerpoint/2010/main" val="103296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4988" y="275744"/>
            <a:ext cx="1801812" cy="58510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76376" y="275744"/>
            <a:ext cx="5256213" cy="585109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8DAA2066-BCC0-4361-A063-B765EAAD92C5}" type="slidenum">
              <a:rPr lang="en-US" altLang="en-US"/>
              <a:pPr/>
              <a:t>‹#›</a:t>
            </a:fld>
            <a:endParaRPr lang="en-US" altLang="en-US"/>
          </a:p>
        </p:txBody>
      </p:sp>
    </p:spTree>
    <p:extLst>
      <p:ext uri="{BB962C8B-B14F-4D97-AF65-F5344CB8AC3E}">
        <p14:creationId xmlns:p14="http://schemas.microsoft.com/office/powerpoint/2010/main" val="133040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231"/>
            <a:ext cx="7772400" cy="1469444"/>
          </a:xfrm>
        </p:spPr>
        <p:txBody>
          <a:bodyPr/>
          <a:lstStyle/>
          <a:p>
            <a:r>
              <a:rPr lang="en-US"/>
              <a:t>Click to edit Master title style</a:t>
            </a:r>
          </a:p>
        </p:txBody>
      </p:sp>
      <p:sp>
        <p:nvSpPr>
          <p:cNvPr id="3" name="Subtitle 2"/>
          <p:cNvSpPr>
            <a:spLocks noGrp="1"/>
          </p:cNvSpPr>
          <p:nvPr>
            <p:ph type="subTitle" idx="1"/>
          </p:nvPr>
        </p:nvSpPr>
        <p:spPr>
          <a:xfrm>
            <a:off x="1371600" y="3887092"/>
            <a:ext cx="6400800" cy="175230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3055CC3E-0A36-4495-BDC3-C76E93DDB93E}" type="slidenum">
              <a:rPr lang="en-US" altLang="zh-CN"/>
              <a:pPr/>
              <a:t>‹#›</a:t>
            </a:fld>
            <a:endParaRPr lang="en-US" altLang="zh-CN"/>
          </a:p>
        </p:txBody>
      </p:sp>
    </p:spTree>
    <p:extLst>
      <p:ext uri="{BB962C8B-B14F-4D97-AF65-F5344CB8AC3E}">
        <p14:creationId xmlns:p14="http://schemas.microsoft.com/office/powerpoint/2010/main" val="1755262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9FD38D0F-3C95-4A02-8937-F06A4DACC1FE}" type="slidenum">
              <a:rPr lang="en-US" altLang="zh-CN"/>
              <a:pPr/>
              <a:t>‹#›</a:t>
            </a:fld>
            <a:endParaRPr lang="en-US" altLang="zh-CN"/>
          </a:p>
        </p:txBody>
      </p:sp>
    </p:spTree>
    <p:extLst>
      <p:ext uri="{BB962C8B-B14F-4D97-AF65-F5344CB8AC3E}">
        <p14:creationId xmlns:p14="http://schemas.microsoft.com/office/powerpoint/2010/main" val="3490260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557"/>
            <a:ext cx="7772400" cy="136270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867"/>
            <a:ext cx="7772400" cy="14996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74190477-188E-4A02-9EC4-A642378CA5BE}" type="slidenum">
              <a:rPr lang="en-US" altLang="zh-CN"/>
              <a:pPr/>
              <a:t>‹#›</a:t>
            </a:fld>
            <a:endParaRPr lang="en-US" altLang="zh-CN"/>
          </a:p>
        </p:txBody>
      </p:sp>
    </p:spTree>
    <p:extLst>
      <p:ext uri="{BB962C8B-B14F-4D97-AF65-F5344CB8AC3E}">
        <p14:creationId xmlns:p14="http://schemas.microsoft.com/office/powerpoint/2010/main" val="371470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1089"/>
            <a:ext cx="4038600" cy="45257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1089"/>
            <a:ext cx="4038600" cy="45257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8B6FC803-93BC-46E3-9E8D-0D60BD9B7F6B}" type="slidenum">
              <a:rPr lang="en-US" altLang="zh-CN"/>
              <a:pPr/>
              <a:t>‹#›</a:t>
            </a:fld>
            <a:endParaRPr lang="en-US" altLang="zh-CN"/>
          </a:p>
        </p:txBody>
      </p:sp>
    </p:spTree>
    <p:extLst>
      <p:ext uri="{BB962C8B-B14F-4D97-AF65-F5344CB8AC3E}">
        <p14:creationId xmlns:p14="http://schemas.microsoft.com/office/powerpoint/2010/main" val="2518436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267"/>
            <a:ext cx="4040188" cy="6404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706"/>
            <a:ext cx="4040188" cy="39511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267"/>
            <a:ext cx="4041775" cy="6404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5706"/>
            <a:ext cx="4041775" cy="39511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9" name="Rectangle 6"/>
          <p:cNvSpPr>
            <a:spLocks noGrp="1" noChangeArrowheads="1"/>
          </p:cNvSpPr>
          <p:nvPr>
            <p:ph type="sldNum" sz="quarter" idx="12"/>
          </p:nvPr>
        </p:nvSpPr>
        <p:spPr>
          <a:ln/>
        </p:spPr>
        <p:txBody>
          <a:bodyPr/>
          <a:lstStyle>
            <a:lvl1pPr>
              <a:defRPr/>
            </a:lvl1pPr>
          </a:lstStyle>
          <a:p>
            <a:fld id="{00431FD5-9AED-4286-84A7-C0803231CFCD}" type="slidenum">
              <a:rPr lang="en-US" altLang="zh-CN"/>
              <a:pPr/>
              <a:t>‹#›</a:t>
            </a:fld>
            <a:endParaRPr lang="en-US" altLang="zh-CN"/>
          </a:p>
        </p:txBody>
      </p:sp>
    </p:spTree>
    <p:extLst>
      <p:ext uri="{BB962C8B-B14F-4D97-AF65-F5344CB8AC3E}">
        <p14:creationId xmlns:p14="http://schemas.microsoft.com/office/powerpoint/2010/main" val="3985028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5" name="Rectangle 6"/>
          <p:cNvSpPr>
            <a:spLocks noGrp="1" noChangeArrowheads="1"/>
          </p:cNvSpPr>
          <p:nvPr>
            <p:ph type="sldNum" sz="quarter" idx="12"/>
          </p:nvPr>
        </p:nvSpPr>
        <p:spPr>
          <a:ln/>
        </p:spPr>
        <p:txBody>
          <a:bodyPr/>
          <a:lstStyle>
            <a:lvl1pPr>
              <a:defRPr/>
            </a:lvl1pPr>
          </a:lstStyle>
          <a:p>
            <a:fld id="{330B8453-4FBD-4BAB-B5C9-42ECEB84A2B7}" type="slidenum">
              <a:rPr lang="en-US" altLang="zh-CN"/>
              <a:pPr/>
              <a:t>‹#›</a:t>
            </a:fld>
            <a:endParaRPr lang="en-US" altLang="zh-CN"/>
          </a:p>
        </p:txBody>
      </p:sp>
    </p:spTree>
    <p:extLst>
      <p:ext uri="{BB962C8B-B14F-4D97-AF65-F5344CB8AC3E}">
        <p14:creationId xmlns:p14="http://schemas.microsoft.com/office/powerpoint/2010/main" val="2970352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4" name="Rectangle 6"/>
          <p:cNvSpPr>
            <a:spLocks noGrp="1" noChangeArrowheads="1"/>
          </p:cNvSpPr>
          <p:nvPr>
            <p:ph type="sldNum" sz="quarter" idx="12"/>
          </p:nvPr>
        </p:nvSpPr>
        <p:spPr>
          <a:ln/>
        </p:spPr>
        <p:txBody>
          <a:bodyPr/>
          <a:lstStyle>
            <a:lvl1pPr>
              <a:defRPr/>
            </a:lvl1pPr>
          </a:lstStyle>
          <a:p>
            <a:fld id="{32A9F116-19C7-4B2D-A7B8-81182148869D}" type="slidenum">
              <a:rPr lang="en-US" altLang="zh-CN"/>
              <a:pPr/>
              <a:t>‹#›</a:t>
            </a:fld>
            <a:endParaRPr lang="en-US" altLang="zh-CN"/>
          </a:p>
        </p:txBody>
      </p:sp>
    </p:spTree>
    <p:extLst>
      <p:ext uri="{BB962C8B-B14F-4D97-AF65-F5344CB8AC3E}">
        <p14:creationId xmlns:p14="http://schemas.microsoft.com/office/powerpoint/2010/main" val="1000009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2186"/>
            <a:ext cx="3008313" cy="116345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2186"/>
            <a:ext cx="5111750" cy="5854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647"/>
            <a:ext cx="3008313" cy="46911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9B94F2FB-5AE5-4505-9996-FC04A29A07A4}" type="slidenum">
              <a:rPr lang="en-US" altLang="zh-CN"/>
              <a:pPr/>
              <a:t>‹#›</a:t>
            </a:fld>
            <a:endParaRPr lang="en-US" altLang="zh-CN"/>
          </a:p>
        </p:txBody>
      </p:sp>
    </p:spTree>
    <p:extLst>
      <p:ext uri="{BB962C8B-B14F-4D97-AF65-F5344CB8AC3E}">
        <p14:creationId xmlns:p14="http://schemas.microsoft.com/office/powerpoint/2010/main" val="237284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0A7BC859-0749-475A-BF49-98866B2F57E3}" type="slidenum">
              <a:rPr lang="en-US" altLang="en-US"/>
              <a:pPr/>
              <a:t>‹#›</a:t>
            </a:fld>
            <a:endParaRPr lang="en-US" altLang="en-US"/>
          </a:p>
        </p:txBody>
      </p:sp>
    </p:spTree>
    <p:extLst>
      <p:ext uri="{BB962C8B-B14F-4D97-AF65-F5344CB8AC3E}">
        <p14:creationId xmlns:p14="http://schemas.microsoft.com/office/powerpoint/2010/main" val="3614186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1490"/>
            <a:ext cx="5486400" cy="56571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19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211"/>
            <a:ext cx="5486400" cy="8058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CD4DBB19-8405-42FA-A5B8-6FF2FE4D37E5}" type="slidenum">
              <a:rPr lang="en-US" altLang="zh-CN"/>
              <a:pPr/>
              <a:t>‹#›</a:t>
            </a:fld>
            <a:endParaRPr lang="en-US" altLang="zh-CN"/>
          </a:p>
        </p:txBody>
      </p:sp>
    </p:spTree>
    <p:extLst>
      <p:ext uri="{BB962C8B-B14F-4D97-AF65-F5344CB8AC3E}">
        <p14:creationId xmlns:p14="http://schemas.microsoft.com/office/powerpoint/2010/main" val="189788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5A46A5A5-C90B-4AAC-8F6C-803B6198D151}" type="slidenum">
              <a:rPr lang="en-US" altLang="zh-CN"/>
              <a:pPr/>
              <a:t>‹#›</a:t>
            </a:fld>
            <a:endParaRPr lang="en-US" altLang="zh-CN"/>
          </a:p>
        </p:txBody>
      </p:sp>
    </p:spTree>
    <p:extLst>
      <p:ext uri="{BB962C8B-B14F-4D97-AF65-F5344CB8AC3E}">
        <p14:creationId xmlns:p14="http://schemas.microsoft.com/office/powerpoint/2010/main" val="3266999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967"/>
            <a:ext cx="2057400" cy="58528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967"/>
            <a:ext cx="6019800" cy="58528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9AD60BB1-82B8-49A0-B1C6-FEC15DCEE6F3}" type="slidenum">
              <a:rPr lang="en-US" altLang="zh-CN"/>
              <a:pPr/>
              <a:t>‹#›</a:t>
            </a:fld>
            <a:endParaRPr lang="en-US" altLang="zh-CN"/>
          </a:p>
        </p:txBody>
      </p:sp>
    </p:spTree>
    <p:extLst>
      <p:ext uri="{BB962C8B-B14F-4D97-AF65-F5344CB8AC3E}">
        <p14:creationId xmlns:p14="http://schemas.microsoft.com/office/powerpoint/2010/main" val="1096010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未标题-2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9169400" cy="691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685800" y="2130425"/>
            <a:ext cx="7772400" cy="1155700"/>
          </a:xfrm>
        </p:spPr>
        <p:txBody>
          <a:bodyPr/>
          <a:lstStyle>
            <a:lvl1pPr algn="ctr">
              <a:defRPr sz="4000">
                <a:solidFill>
                  <a:schemeClr val="tx1"/>
                </a:solidFill>
                <a:effectLst>
                  <a:outerShdw blurRad="38100" dist="38100" dir="2700000" algn="tl">
                    <a:srgbClr val="C0C0C0"/>
                  </a:outerShdw>
                </a:effectLst>
              </a:defRPr>
            </a:lvl1pPr>
          </a:lstStyle>
          <a:p>
            <a:pPr lvl="0"/>
            <a:r>
              <a:rPr lang="en-US" altLang="zh-CN" noProof="0"/>
              <a:t>Click to edit Master title style</a:t>
            </a:r>
            <a:endParaRPr lang="zh-CN" altLang="en-US" noProof="0"/>
          </a:p>
        </p:txBody>
      </p:sp>
      <p:sp>
        <p:nvSpPr>
          <p:cNvPr id="2052" name="Rectangle 4"/>
          <p:cNvSpPr>
            <a:spLocks noGrp="1" noChangeArrowheads="1"/>
          </p:cNvSpPr>
          <p:nvPr>
            <p:ph type="subTitle" idx="1"/>
          </p:nvPr>
        </p:nvSpPr>
        <p:spPr>
          <a:xfrm>
            <a:off x="1403350" y="3429000"/>
            <a:ext cx="6400800" cy="792163"/>
          </a:xfrm>
        </p:spPr>
        <p:txBody>
          <a:bodyPr/>
          <a:lstStyle>
            <a:lvl1pPr marL="0" indent="0" algn="ctr">
              <a:buFontTx/>
              <a:buNone/>
              <a:defRPr b="1">
                <a:effectLst>
                  <a:outerShdw blurRad="38100" dist="38100" dir="2700000" algn="tl">
                    <a:srgbClr val="C0C0C0"/>
                  </a:outerShdw>
                </a:effectLst>
              </a:defRPr>
            </a:lvl1pPr>
          </a:lstStyle>
          <a:p>
            <a:pPr lvl="0"/>
            <a:r>
              <a:rPr lang="en-US" altLang="zh-CN" noProof="0"/>
              <a:t>Click to edit Master subtitle style</a:t>
            </a:r>
            <a:endParaRPr lang="zh-CN" altLang="en-US" noProof="0"/>
          </a:p>
        </p:txBody>
      </p:sp>
      <p:sp>
        <p:nvSpPr>
          <p:cNvPr id="5" name="Rectangle 5"/>
          <p:cNvSpPr>
            <a:spLocks noGrp="1" noChangeArrowheads="1"/>
          </p:cNvSpPr>
          <p:nvPr>
            <p:ph type="dt" sz="half" idx="10"/>
          </p:nvPr>
        </p:nvSpPr>
        <p:spPr/>
        <p:txBody>
          <a:bodyPr/>
          <a:lstStyle>
            <a:lvl1pPr>
              <a:defRPr/>
            </a:lvl1pPr>
          </a:lstStyle>
          <a:p>
            <a:pPr>
              <a:defRPr/>
            </a:pPr>
            <a:r>
              <a:rPr lang="en-US" altLang="zh-CN"/>
              <a:t>6/7/2013</a:t>
            </a:r>
            <a:endParaRPr lang="zh-CN" altLang="en-US"/>
          </a:p>
        </p:txBody>
      </p:sp>
      <p:sp>
        <p:nvSpPr>
          <p:cNvPr id="6" name="Rectangle 6"/>
          <p:cNvSpPr>
            <a:spLocks noGrp="1" noChangeArrowheads="1"/>
          </p:cNvSpPr>
          <p:nvPr>
            <p:ph type="ftr" sz="quarter" idx="11"/>
          </p:nvPr>
        </p:nvSpPr>
        <p:spPr/>
        <p:txBody>
          <a:bodyPr/>
          <a:lstStyle>
            <a:lvl1pPr>
              <a:defRPr/>
            </a:lvl1pPr>
          </a:lstStyle>
          <a:p>
            <a:pPr>
              <a:defRPr/>
            </a:pPr>
            <a:r>
              <a:rPr lang="en-US" altLang="zh-CN"/>
              <a:t>Lecturer : Eng: Hassan Jabra</a:t>
            </a:r>
            <a:endParaRPr lang="zh-CN" altLang="en-US"/>
          </a:p>
        </p:txBody>
      </p:sp>
      <p:sp>
        <p:nvSpPr>
          <p:cNvPr id="7" name="Rectangle 7"/>
          <p:cNvSpPr>
            <a:spLocks noGrp="1" noChangeArrowheads="1"/>
          </p:cNvSpPr>
          <p:nvPr>
            <p:ph type="sldNum" sz="quarter" idx="12"/>
          </p:nvPr>
        </p:nvSpPr>
        <p:spPr/>
        <p:txBody>
          <a:bodyPr/>
          <a:lstStyle>
            <a:lvl1pPr>
              <a:defRPr/>
            </a:lvl1pPr>
          </a:lstStyle>
          <a:p>
            <a:fld id="{B5EF2596-F82F-4FEB-9139-B1D34D2DF8BD}" type="slidenum">
              <a:rPr lang="en-US" altLang="zh-CN"/>
              <a:pPr/>
              <a:t>‹#›</a:t>
            </a:fld>
            <a:endParaRPr lang="en-US" altLang="zh-CN"/>
          </a:p>
        </p:txBody>
      </p:sp>
    </p:spTree>
    <p:extLst>
      <p:ext uri="{BB962C8B-B14F-4D97-AF65-F5344CB8AC3E}">
        <p14:creationId xmlns:p14="http://schemas.microsoft.com/office/powerpoint/2010/main" val="117873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7"/>
          <p:cNvSpPr>
            <a:spLocks noGrp="1" noChangeArrowheads="1"/>
          </p:cNvSpPr>
          <p:nvPr>
            <p:ph type="sldNum" sz="quarter" idx="12"/>
          </p:nvPr>
        </p:nvSpPr>
        <p:spPr>
          <a:ln/>
        </p:spPr>
        <p:txBody>
          <a:bodyPr/>
          <a:lstStyle>
            <a:lvl1pPr>
              <a:defRPr/>
            </a:lvl1pPr>
          </a:lstStyle>
          <a:p>
            <a:fld id="{C22ABEB2-660B-45A6-BC75-FDDEB66667BB}" type="slidenum">
              <a:rPr lang="en-US" altLang="en-US"/>
              <a:pPr/>
              <a:t>‹#›</a:t>
            </a:fld>
            <a:endParaRPr lang="en-US" altLang="en-US"/>
          </a:p>
        </p:txBody>
      </p:sp>
    </p:spTree>
    <p:extLst>
      <p:ext uri="{BB962C8B-B14F-4D97-AF65-F5344CB8AC3E}">
        <p14:creationId xmlns:p14="http://schemas.microsoft.com/office/powerpoint/2010/main" val="2311780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7"/>
          <p:cNvSpPr>
            <a:spLocks noGrp="1" noChangeArrowheads="1"/>
          </p:cNvSpPr>
          <p:nvPr>
            <p:ph type="sldNum" sz="quarter" idx="12"/>
          </p:nvPr>
        </p:nvSpPr>
        <p:spPr>
          <a:ln/>
        </p:spPr>
        <p:txBody>
          <a:bodyPr/>
          <a:lstStyle>
            <a:lvl1pPr>
              <a:defRPr/>
            </a:lvl1pPr>
          </a:lstStyle>
          <a:p>
            <a:fld id="{EDE87C23-091A-4552-8155-9927693EA7C2}" type="slidenum">
              <a:rPr lang="en-US" altLang="en-US"/>
              <a:pPr/>
              <a:t>‹#›</a:t>
            </a:fld>
            <a:endParaRPr lang="en-US" altLang="en-US"/>
          </a:p>
        </p:txBody>
      </p:sp>
    </p:spTree>
    <p:extLst>
      <p:ext uri="{BB962C8B-B14F-4D97-AF65-F5344CB8AC3E}">
        <p14:creationId xmlns:p14="http://schemas.microsoft.com/office/powerpoint/2010/main" val="1486156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7"/>
          <p:cNvSpPr>
            <a:spLocks noGrp="1" noChangeArrowheads="1"/>
          </p:cNvSpPr>
          <p:nvPr>
            <p:ph type="sldNum" sz="quarter" idx="12"/>
          </p:nvPr>
        </p:nvSpPr>
        <p:spPr>
          <a:ln/>
        </p:spPr>
        <p:txBody>
          <a:bodyPr/>
          <a:lstStyle>
            <a:lvl1pPr>
              <a:defRPr/>
            </a:lvl1pPr>
          </a:lstStyle>
          <a:p>
            <a:fld id="{B555EBF0-96B1-4D8F-84BB-CB99620FA840}" type="slidenum">
              <a:rPr lang="en-US" altLang="en-US"/>
              <a:pPr/>
              <a:t>‹#›</a:t>
            </a:fld>
            <a:endParaRPr lang="en-US" altLang="en-US"/>
          </a:p>
        </p:txBody>
      </p:sp>
    </p:spTree>
    <p:extLst>
      <p:ext uri="{BB962C8B-B14F-4D97-AF65-F5344CB8AC3E}">
        <p14:creationId xmlns:p14="http://schemas.microsoft.com/office/powerpoint/2010/main" val="2101476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8"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9" name="Rectangle 7"/>
          <p:cNvSpPr>
            <a:spLocks noGrp="1" noChangeArrowheads="1"/>
          </p:cNvSpPr>
          <p:nvPr>
            <p:ph type="sldNum" sz="quarter" idx="12"/>
          </p:nvPr>
        </p:nvSpPr>
        <p:spPr>
          <a:ln/>
        </p:spPr>
        <p:txBody>
          <a:bodyPr/>
          <a:lstStyle>
            <a:lvl1pPr>
              <a:defRPr/>
            </a:lvl1pPr>
          </a:lstStyle>
          <a:p>
            <a:fld id="{E6F2EF69-1144-4B41-88A5-256DFE49DC9C}" type="slidenum">
              <a:rPr lang="en-US" altLang="en-US"/>
              <a:pPr/>
              <a:t>‹#›</a:t>
            </a:fld>
            <a:endParaRPr lang="en-US" altLang="en-US"/>
          </a:p>
        </p:txBody>
      </p:sp>
    </p:spTree>
    <p:extLst>
      <p:ext uri="{BB962C8B-B14F-4D97-AF65-F5344CB8AC3E}">
        <p14:creationId xmlns:p14="http://schemas.microsoft.com/office/powerpoint/2010/main" val="24609214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4"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5" name="Rectangle 7"/>
          <p:cNvSpPr>
            <a:spLocks noGrp="1" noChangeArrowheads="1"/>
          </p:cNvSpPr>
          <p:nvPr>
            <p:ph type="sldNum" sz="quarter" idx="12"/>
          </p:nvPr>
        </p:nvSpPr>
        <p:spPr>
          <a:ln/>
        </p:spPr>
        <p:txBody>
          <a:bodyPr/>
          <a:lstStyle>
            <a:lvl1pPr>
              <a:defRPr/>
            </a:lvl1pPr>
          </a:lstStyle>
          <a:p>
            <a:fld id="{97B7A636-9D6E-482E-80C7-61DDD064C686}" type="slidenum">
              <a:rPr lang="en-US" altLang="en-US"/>
              <a:pPr/>
              <a:t>‹#›</a:t>
            </a:fld>
            <a:endParaRPr lang="en-US" altLang="en-US"/>
          </a:p>
        </p:txBody>
      </p:sp>
    </p:spTree>
    <p:extLst>
      <p:ext uri="{BB962C8B-B14F-4D97-AF65-F5344CB8AC3E}">
        <p14:creationId xmlns:p14="http://schemas.microsoft.com/office/powerpoint/2010/main" val="1698342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3"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4" name="Rectangle 7"/>
          <p:cNvSpPr>
            <a:spLocks noGrp="1" noChangeArrowheads="1"/>
          </p:cNvSpPr>
          <p:nvPr>
            <p:ph type="sldNum" sz="quarter" idx="12"/>
          </p:nvPr>
        </p:nvSpPr>
        <p:spPr>
          <a:ln/>
        </p:spPr>
        <p:txBody>
          <a:bodyPr/>
          <a:lstStyle>
            <a:lvl1pPr>
              <a:defRPr/>
            </a:lvl1pPr>
          </a:lstStyle>
          <a:p>
            <a:fld id="{EC38939A-E5DC-47A7-BE5C-E5A8978E6E58}" type="slidenum">
              <a:rPr lang="en-US" altLang="en-US"/>
              <a:pPr/>
              <a:t>‹#›</a:t>
            </a:fld>
            <a:endParaRPr lang="en-US" altLang="en-US"/>
          </a:p>
        </p:txBody>
      </p:sp>
    </p:spTree>
    <p:extLst>
      <p:ext uri="{BB962C8B-B14F-4D97-AF65-F5344CB8AC3E}">
        <p14:creationId xmlns:p14="http://schemas.microsoft.com/office/powerpoint/2010/main" val="150799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555"/>
            <a:ext cx="7772400" cy="136270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867"/>
            <a:ext cx="7772400" cy="14996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157357C1-60FA-4735-B37B-D03C555A0F45}" type="slidenum">
              <a:rPr lang="en-US" altLang="en-US"/>
              <a:pPr/>
              <a:t>‹#›</a:t>
            </a:fld>
            <a:endParaRPr lang="en-US" altLang="en-US"/>
          </a:p>
        </p:txBody>
      </p:sp>
    </p:spTree>
    <p:extLst>
      <p:ext uri="{BB962C8B-B14F-4D97-AF65-F5344CB8AC3E}">
        <p14:creationId xmlns:p14="http://schemas.microsoft.com/office/powerpoint/2010/main" val="2633251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7"/>
          <p:cNvSpPr>
            <a:spLocks noGrp="1" noChangeArrowheads="1"/>
          </p:cNvSpPr>
          <p:nvPr>
            <p:ph type="sldNum" sz="quarter" idx="12"/>
          </p:nvPr>
        </p:nvSpPr>
        <p:spPr>
          <a:ln/>
        </p:spPr>
        <p:txBody>
          <a:bodyPr/>
          <a:lstStyle>
            <a:lvl1pPr>
              <a:defRPr/>
            </a:lvl1pPr>
          </a:lstStyle>
          <a:p>
            <a:fld id="{A33285CC-6138-414A-A856-80EF74D25A3F}" type="slidenum">
              <a:rPr lang="en-US" altLang="en-US"/>
              <a:pPr/>
              <a:t>‹#›</a:t>
            </a:fld>
            <a:endParaRPr lang="en-US" altLang="en-US"/>
          </a:p>
        </p:txBody>
      </p:sp>
    </p:spTree>
    <p:extLst>
      <p:ext uri="{BB962C8B-B14F-4D97-AF65-F5344CB8AC3E}">
        <p14:creationId xmlns:p14="http://schemas.microsoft.com/office/powerpoint/2010/main" val="38726322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7"/>
          <p:cNvSpPr>
            <a:spLocks noGrp="1" noChangeArrowheads="1"/>
          </p:cNvSpPr>
          <p:nvPr>
            <p:ph type="sldNum" sz="quarter" idx="12"/>
          </p:nvPr>
        </p:nvSpPr>
        <p:spPr>
          <a:ln/>
        </p:spPr>
        <p:txBody>
          <a:bodyPr/>
          <a:lstStyle>
            <a:lvl1pPr>
              <a:defRPr/>
            </a:lvl1pPr>
          </a:lstStyle>
          <a:p>
            <a:fld id="{A49D16DA-03F0-4ABB-95E8-2A45DC0A811C}" type="slidenum">
              <a:rPr lang="en-US" altLang="en-US"/>
              <a:pPr/>
              <a:t>‹#›</a:t>
            </a:fld>
            <a:endParaRPr lang="en-US" altLang="en-US"/>
          </a:p>
        </p:txBody>
      </p:sp>
    </p:spTree>
    <p:extLst>
      <p:ext uri="{BB962C8B-B14F-4D97-AF65-F5344CB8AC3E}">
        <p14:creationId xmlns:p14="http://schemas.microsoft.com/office/powerpoint/2010/main" val="2881510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7"/>
          <p:cNvSpPr>
            <a:spLocks noGrp="1" noChangeArrowheads="1"/>
          </p:cNvSpPr>
          <p:nvPr>
            <p:ph type="sldNum" sz="quarter" idx="12"/>
          </p:nvPr>
        </p:nvSpPr>
        <p:spPr>
          <a:ln/>
        </p:spPr>
        <p:txBody>
          <a:bodyPr/>
          <a:lstStyle>
            <a:lvl1pPr>
              <a:defRPr/>
            </a:lvl1pPr>
          </a:lstStyle>
          <a:p>
            <a:fld id="{66AD83B5-F760-493A-B6B5-DB55AC45E849}" type="slidenum">
              <a:rPr lang="en-US" altLang="en-US"/>
              <a:pPr/>
              <a:t>‹#›</a:t>
            </a:fld>
            <a:endParaRPr lang="en-US" altLang="en-US"/>
          </a:p>
        </p:txBody>
      </p:sp>
    </p:spTree>
    <p:extLst>
      <p:ext uri="{BB962C8B-B14F-4D97-AF65-F5344CB8AC3E}">
        <p14:creationId xmlns:p14="http://schemas.microsoft.com/office/powerpoint/2010/main" val="2690156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7475"/>
            <a:ext cx="2057400" cy="60086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7475"/>
            <a:ext cx="6019800" cy="6008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r>
              <a:rPr lang="en-US"/>
              <a:t>6/7/2013</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6" name="Rectangle 7"/>
          <p:cNvSpPr>
            <a:spLocks noGrp="1" noChangeArrowheads="1"/>
          </p:cNvSpPr>
          <p:nvPr>
            <p:ph type="sldNum" sz="quarter" idx="12"/>
          </p:nvPr>
        </p:nvSpPr>
        <p:spPr>
          <a:ln/>
        </p:spPr>
        <p:txBody>
          <a:bodyPr/>
          <a:lstStyle>
            <a:lvl1pPr>
              <a:defRPr/>
            </a:lvl1pPr>
          </a:lstStyle>
          <a:p>
            <a:fld id="{71C34228-C760-4096-B70F-315DCDCCCF9C}" type="slidenum">
              <a:rPr lang="en-US" altLang="en-US"/>
              <a:pPr/>
              <a:t>‹#›</a:t>
            </a:fld>
            <a:endParaRPr lang="en-US" altLang="en-US"/>
          </a:p>
        </p:txBody>
      </p:sp>
    </p:spTree>
    <p:extLst>
      <p:ext uri="{BB962C8B-B14F-4D97-AF65-F5344CB8AC3E}">
        <p14:creationId xmlns:p14="http://schemas.microsoft.com/office/powerpoint/2010/main" val="1965983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FE29C4F5-E83F-40BB-B00E-66458D68BF64}" type="slidenum">
              <a:rPr lang="en-US" altLang="zh-CN"/>
              <a:pPr/>
              <a:t>‹#›</a:t>
            </a:fld>
            <a:endParaRPr lang="en-US" altLang="zh-CN"/>
          </a:p>
        </p:txBody>
      </p:sp>
    </p:spTree>
    <p:extLst>
      <p:ext uri="{BB962C8B-B14F-4D97-AF65-F5344CB8AC3E}">
        <p14:creationId xmlns:p14="http://schemas.microsoft.com/office/powerpoint/2010/main" val="9081396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C9BD92A1-9A32-4BFF-BDAC-FF791BA27E78}" type="slidenum">
              <a:rPr lang="en-US" altLang="zh-CN"/>
              <a:pPr/>
              <a:t>‹#›</a:t>
            </a:fld>
            <a:endParaRPr lang="en-US" altLang="zh-CN"/>
          </a:p>
        </p:txBody>
      </p:sp>
    </p:spTree>
    <p:extLst>
      <p:ext uri="{BB962C8B-B14F-4D97-AF65-F5344CB8AC3E}">
        <p14:creationId xmlns:p14="http://schemas.microsoft.com/office/powerpoint/2010/main" val="3934156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98886654-F130-4260-86F1-3AF76042491E}" type="slidenum">
              <a:rPr lang="en-US" altLang="zh-CN"/>
              <a:pPr/>
              <a:t>‹#›</a:t>
            </a:fld>
            <a:endParaRPr lang="en-US" altLang="zh-CN"/>
          </a:p>
        </p:txBody>
      </p:sp>
    </p:spTree>
    <p:extLst>
      <p:ext uri="{BB962C8B-B14F-4D97-AF65-F5344CB8AC3E}">
        <p14:creationId xmlns:p14="http://schemas.microsoft.com/office/powerpoint/2010/main" val="1814537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10504156-7EA6-4391-B08F-88404310736E}" type="slidenum">
              <a:rPr lang="en-US" altLang="zh-CN"/>
              <a:pPr/>
              <a:t>‹#›</a:t>
            </a:fld>
            <a:endParaRPr lang="en-US" altLang="zh-CN"/>
          </a:p>
        </p:txBody>
      </p:sp>
    </p:spTree>
    <p:extLst>
      <p:ext uri="{BB962C8B-B14F-4D97-AF65-F5344CB8AC3E}">
        <p14:creationId xmlns:p14="http://schemas.microsoft.com/office/powerpoint/2010/main" val="29962905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9" name="Rectangle 6"/>
          <p:cNvSpPr>
            <a:spLocks noGrp="1" noChangeArrowheads="1"/>
          </p:cNvSpPr>
          <p:nvPr>
            <p:ph type="sldNum" sz="quarter" idx="12"/>
          </p:nvPr>
        </p:nvSpPr>
        <p:spPr>
          <a:ln/>
        </p:spPr>
        <p:txBody>
          <a:bodyPr/>
          <a:lstStyle>
            <a:lvl1pPr>
              <a:defRPr/>
            </a:lvl1pPr>
          </a:lstStyle>
          <a:p>
            <a:fld id="{79CFC483-A16B-431E-BD3C-EAF99D968A01}" type="slidenum">
              <a:rPr lang="en-US" altLang="zh-CN"/>
              <a:pPr/>
              <a:t>‹#›</a:t>
            </a:fld>
            <a:endParaRPr lang="en-US" altLang="zh-CN"/>
          </a:p>
        </p:txBody>
      </p:sp>
    </p:spTree>
    <p:extLst>
      <p:ext uri="{BB962C8B-B14F-4D97-AF65-F5344CB8AC3E}">
        <p14:creationId xmlns:p14="http://schemas.microsoft.com/office/powerpoint/2010/main" val="2497020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5" name="Rectangle 6"/>
          <p:cNvSpPr>
            <a:spLocks noGrp="1" noChangeArrowheads="1"/>
          </p:cNvSpPr>
          <p:nvPr>
            <p:ph type="sldNum" sz="quarter" idx="12"/>
          </p:nvPr>
        </p:nvSpPr>
        <p:spPr>
          <a:ln/>
        </p:spPr>
        <p:txBody>
          <a:bodyPr/>
          <a:lstStyle>
            <a:lvl1pPr>
              <a:defRPr/>
            </a:lvl1pPr>
          </a:lstStyle>
          <a:p>
            <a:fld id="{3CD7BC8E-FDDF-4F5C-AD87-4B5153A3E3FE}" type="slidenum">
              <a:rPr lang="en-US" altLang="zh-CN"/>
              <a:pPr/>
              <a:t>‹#›</a:t>
            </a:fld>
            <a:endParaRPr lang="en-US" altLang="zh-CN"/>
          </a:p>
        </p:txBody>
      </p:sp>
    </p:spTree>
    <p:extLst>
      <p:ext uri="{BB962C8B-B14F-4D97-AF65-F5344CB8AC3E}">
        <p14:creationId xmlns:p14="http://schemas.microsoft.com/office/powerpoint/2010/main" val="110832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6376" y="1601089"/>
            <a:ext cx="3529013" cy="45257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7788" y="1601089"/>
            <a:ext cx="3529012" cy="45257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DFAAFC08-8284-4F1A-9C0F-CF433FF1CAFC}" type="slidenum">
              <a:rPr lang="en-US" altLang="en-US"/>
              <a:pPr/>
              <a:t>‹#›</a:t>
            </a:fld>
            <a:endParaRPr lang="en-US" altLang="en-US"/>
          </a:p>
        </p:txBody>
      </p:sp>
    </p:spTree>
    <p:extLst>
      <p:ext uri="{BB962C8B-B14F-4D97-AF65-F5344CB8AC3E}">
        <p14:creationId xmlns:p14="http://schemas.microsoft.com/office/powerpoint/2010/main" val="34389182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4" name="Rectangle 6"/>
          <p:cNvSpPr>
            <a:spLocks noGrp="1" noChangeArrowheads="1"/>
          </p:cNvSpPr>
          <p:nvPr>
            <p:ph type="sldNum" sz="quarter" idx="12"/>
          </p:nvPr>
        </p:nvSpPr>
        <p:spPr>
          <a:ln/>
        </p:spPr>
        <p:txBody>
          <a:bodyPr/>
          <a:lstStyle>
            <a:lvl1pPr>
              <a:defRPr/>
            </a:lvl1pPr>
          </a:lstStyle>
          <a:p>
            <a:fld id="{465AFA34-DFDF-4569-BC52-7FBD556CA242}" type="slidenum">
              <a:rPr lang="en-US" altLang="zh-CN"/>
              <a:pPr/>
              <a:t>‹#›</a:t>
            </a:fld>
            <a:endParaRPr lang="en-US" altLang="zh-CN"/>
          </a:p>
        </p:txBody>
      </p:sp>
    </p:spTree>
    <p:extLst>
      <p:ext uri="{BB962C8B-B14F-4D97-AF65-F5344CB8AC3E}">
        <p14:creationId xmlns:p14="http://schemas.microsoft.com/office/powerpoint/2010/main" val="9475022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5CB7E960-203C-4760-AC51-E785B99326B3}" type="slidenum">
              <a:rPr lang="en-US" altLang="zh-CN"/>
              <a:pPr/>
              <a:t>‹#›</a:t>
            </a:fld>
            <a:endParaRPr lang="en-US" altLang="zh-CN"/>
          </a:p>
        </p:txBody>
      </p:sp>
    </p:spTree>
    <p:extLst>
      <p:ext uri="{BB962C8B-B14F-4D97-AF65-F5344CB8AC3E}">
        <p14:creationId xmlns:p14="http://schemas.microsoft.com/office/powerpoint/2010/main" val="2810560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C7568A3C-9DD9-49A0-964E-A47D48A6C34A}" type="slidenum">
              <a:rPr lang="en-US" altLang="zh-CN"/>
              <a:pPr/>
              <a:t>‹#›</a:t>
            </a:fld>
            <a:endParaRPr lang="en-US" altLang="zh-CN"/>
          </a:p>
        </p:txBody>
      </p:sp>
    </p:spTree>
    <p:extLst>
      <p:ext uri="{BB962C8B-B14F-4D97-AF65-F5344CB8AC3E}">
        <p14:creationId xmlns:p14="http://schemas.microsoft.com/office/powerpoint/2010/main" val="29414384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23F74951-75E8-4553-8940-0797EF4D4176}" type="slidenum">
              <a:rPr lang="en-US" altLang="zh-CN"/>
              <a:pPr/>
              <a:t>‹#›</a:t>
            </a:fld>
            <a:endParaRPr lang="en-US" altLang="zh-CN"/>
          </a:p>
        </p:txBody>
      </p:sp>
    </p:spTree>
    <p:extLst>
      <p:ext uri="{BB962C8B-B14F-4D97-AF65-F5344CB8AC3E}">
        <p14:creationId xmlns:p14="http://schemas.microsoft.com/office/powerpoint/2010/main" val="2512428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F008C851-DBE3-4550-8580-F3BEEEC7DA9F}" type="slidenum">
              <a:rPr lang="en-US" altLang="zh-CN"/>
              <a:pPr/>
              <a:t>‹#›</a:t>
            </a:fld>
            <a:endParaRPr lang="en-US" altLang="zh-CN"/>
          </a:p>
        </p:txBody>
      </p:sp>
    </p:spTree>
    <p:extLst>
      <p:ext uri="{BB962C8B-B14F-4D97-AF65-F5344CB8AC3E}">
        <p14:creationId xmlns:p14="http://schemas.microsoft.com/office/powerpoint/2010/main" val="954588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8E1C2CA7-80EA-4D66-95EA-7B0D50B76AD9}" type="slidenum">
              <a:rPr lang="en-US" altLang="zh-CN"/>
              <a:pPr/>
              <a:t>‹#›</a:t>
            </a:fld>
            <a:endParaRPr lang="en-US" altLang="zh-CN"/>
          </a:p>
        </p:txBody>
      </p:sp>
    </p:spTree>
    <p:extLst>
      <p:ext uri="{BB962C8B-B14F-4D97-AF65-F5344CB8AC3E}">
        <p14:creationId xmlns:p14="http://schemas.microsoft.com/office/powerpoint/2010/main" val="2882699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91C551DF-E637-4FB5-B55E-B5129F6A4720}" type="slidenum">
              <a:rPr lang="en-US" altLang="zh-CN"/>
              <a:pPr/>
              <a:t>‹#›</a:t>
            </a:fld>
            <a:endParaRPr lang="en-US" altLang="zh-CN"/>
          </a:p>
        </p:txBody>
      </p:sp>
    </p:spTree>
    <p:extLst>
      <p:ext uri="{BB962C8B-B14F-4D97-AF65-F5344CB8AC3E}">
        <p14:creationId xmlns:p14="http://schemas.microsoft.com/office/powerpoint/2010/main" val="1981575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1FA9E24A-E709-4B7A-9BAF-9415AA352CFC}" type="slidenum">
              <a:rPr lang="en-US" altLang="zh-CN"/>
              <a:pPr/>
              <a:t>‹#›</a:t>
            </a:fld>
            <a:endParaRPr lang="en-US" altLang="zh-CN"/>
          </a:p>
        </p:txBody>
      </p:sp>
    </p:spTree>
    <p:extLst>
      <p:ext uri="{BB962C8B-B14F-4D97-AF65-F5344CB8AC3E}">
        <p14:creationId xmlns:p14="http://schemas.microsoft.com/office/powerpoint/2010/main" val="41195299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47612629-C202-444C-AD9D-9BB412C8F317}" type="slidenum">
              <a:rPr lang="en-US" altLang="zh-CN"/>
              <a:pPr/>
              <a:t>‹#›</a:t>
            </a:fld>
            <a:endParaRPr lang="en-US" altLang="zh-CN"/>
          </a:p>
        </p:txBody>
      </p:sp>
    </p:spTree>
    <p:extLst>
      <p:ext uri="{BB962C8B-B14F-4D97-AF65-F5344CB8AC3E}">
        <p14:creationId xmlns:p14="http://schemas.microsoft.com/office/powerpoint/2010/main" val="9804657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9" name="Rectangle 6"/>
          <p:cNvSpPr>
            <a:spLocks noGrp="1" noChangeArrowheads="1"/>
          </p:cNvSpPr>
          <p:nvPr>
            <p:ph type="sldNum" sz="quarter" idx="12"/>
          </p:nvPr>
        </p:nvSpPr>
        <p:spPr>
          <a:ln/>
        </p:spPr>
        <p:txBody>
          <a:bodyPr/>
          <a:lstStyle>
            <a:lvl1pPr>
              <a:defRPr/>
            </a:lvl1pPr>
          </a:lstStyle>
          <a:p>
            <a:fld id="{C06F34AD-F1E5-4F9B-90A0-57EBCB402567}" type="slidenum">
              <a:rPr lang="en-US" altLang="zh-CN"/>
              <a:pPr/>
              <a:t>‹#›</a:t>
            </a:fld>
            <a:endParaRPr lang="en-US" altLang="zh-CN"/>
          </a:p>
        </p:txBody>
      </p:sp>
    </p:spTree>
    <p:extLst>
      <p:ext uri="{BB962C8B-B14F-4D97-AF65-F5344CB8AC3E}">
        <p14:creationId xmlns:p14="http://schemas.microsoft.com/office/powerpoint/2010/main" val="178398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965"/>
            <a:ext cx="8229600" cy="114389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267"/>
            <a:ext cx="4040188" cy="6404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5704"/>
            <a:ext cx="4040188" cy="39511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267"/>
            <a:ext cx="4041775" cy="6404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5704"/>
            <a:ext cx="4041775" cy="39511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9" name="Rectangle 6"/>
          <p:cNvSpPr>
            <a:spLocks noGrp="1" noChangeArrowheads="1"/>
          </p:cNvSpPr>
          <p:nvPr>
            <p:ph type="sldNum" sz="quarter" idx="12"/>
          </p:nvPr>
        </p:nvSpPr>
        <p:spPr>
          <a:ln/>
        </p:spPr>
        <p:txBody>
          <a:bodyPr/>
          <a:lstStyle>
            <a:lvl1pPr>
              <a:defRPr/>
            </a:lvl1pPr>
          </a:lstStyle>
          <a:p>
            <a:fld id="{5E33C23C-D0A1-4EA3-9BA8-AAFCF82EECBE}" type="slidenum">
              <a:rPr lang="en-US" altLang="en-US"/>
              <a:pPr/>
              <a:t>‹#›</a:t>
            </a:fld>
            <a:endParaRPr lang="en-US" altLang="en-US"/>
          </a:p>
        </p:txBody>
      </p:sp>
    </p:spTree>
    <p:extLst>
      <p:ext uri="{BB962C8B-B14F-4D97-AF65-F5344CB8AC3E}">
        <p14:creationId xmlns:p14="http://schemas.microsoft.com/office/powerpoint/2010/main" val="7976623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5" name="Rectangle 6"/>
          <p:cNvSpPr>
            <a:spLocks noGrp="1" noChangeArrowheads="1"/>
          </p:cNvSpPr>
          <p:nvPr>
            <p:ph type="sldNum" sz="quarter" idx="12"/>
          </p:nvPr>
        </p:nvSpPr>
        <p:spPr>
          <a:ln/>
        </p:spPr>
        <p:txBody>
          <a:bodyPr/>
          <a:lstStyle>
            <a:lvl1pPr>
              <a:defRPr/>
            </a:lvl1pPr>
          </a:lstStyle>
          <a:p>
            <a:fld id="{6F1C6B2D-5261-4921-B7B6-8F5EFF692C5C}" type="slidenum">
              <a:rPr lang="en-US" altLang="zh-CN"/>
              <a:pPr/>
              <a:t>‹#›</a:t>
            </a:fld>
            <a:endParaRPr lang="en-US" altLang="zh-CN"/>
          </a:p>
        </p:txBody>
      </p:sp>
    </p:spTree>
    <p:extLst>
      <p:ext uri="{BB962C8B-B14F-4D97-AF65-F5344CB8AC3E}">
        <p14:creationId xmlns:p14="http://schemas.microsoft.com/office/powerpoint/2010/main" val="4325993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4" name="Rectangle 6"/>
          <p:cNvSpPr>
            <a:spLocks noGrp="1" noChangeArrowheads="1"/>
          </p:cNvSpPr>
          <p:nvPr>
            <p:ph type="sldNum" sz="quarter" idx="12"/>
          </p:nvPr>
        </p:nvSpPr>
        <p:spPr>
          <a:ln/>
        </p:spPr>
        <p:txBody>
          <a:bodyPr/>
          <a:lstStyle>
            <a:lvl1pPr>
              <a:defRPr/>
            </a:lvl1pPr>
          </a:lstStyle>
          <a:p>
            <a:fld id="{96B7FAD0-FC3F-4217-83E2-01DB813981A2}" type="slidenum">
              <a:rPr lang="en-US" altLang="zh-CN"/>
              <a:pPr/>
              <a:t>‹#›</a:t>
            </a:fld>
            <a:endParaRPr lang="en-US" altLang="zh-CN"/>
          </a:p>
        </p:txBody>
      </p:sp>
    </p:spTree>
    <p:extLst>
      <p:ext uri="{BB962C8B-B14F-4D97-AF65-F5344CB8AC3E}">
        <p14:creationId xmlns:p14="http://schemas.microsoft.com/office/powerpoint/2010/main" val="28153404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E4CA1F1A-83D5-4E4C-ABCC-C68B46AE367F}" type="slidenum">
              <a:rPr lang="en-US" altLang="zh-CN"/>
              <a:pPr/>
              <a:t>‹#›</a:t>
            </a:fld>
            <a:endParaRPr lang="en-US" altLang="zh-CN"/>
          </a:p>
        </p:txBody>
      </p:sp>
    </p:spTree>
    <p:extLst>
      <p:ext uri="{BB962C8B-B14F-4D97-AF65-F5344CB8AC3E}">
        <p14:creationId xmlns:p14="http://schemas.microsoft.com/office/powerpoint/2010/main" val="2878487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4F30F52A-A3F0-437E-86A3-55E26278C749}" type="slidenum">
              <a:rPr lang="en-US" altLang="zh-CN"/>
              <a:pPr/>
              <a:t>‹#›</a:t>
            </a:fld>
            <a:endParaRPr lang="en-US" altLang="zh-CN"/>
          </a:p>
        </p:txBody>
      </p:sp>
    </p:spTree>
    <p:extLst>
      <p:ext uri="{BB962C8B-B14F-4D97-AF65-F5344CB8AC3E}">
        <p14:creationId xmlns:p14="http://schemas.microsoft.com/office/powerpoint/2010/main" val="38247857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0EC5CB29-6C7E-4A2D-BB8C-25690C3673F4}" type="slidenum">
              <a:rPr lang="en-US" altLang="zh-CN"/>
              <a:pPr/>
              <a:t>‹#›</a:t>
            </a:fld>
            <a:endParaRPr lang="en-US" altLang="zh-CN"/>
          </a:p>
        </p:txBody>
      </p:sp>
    </p:spTree>
    <p:extLst>
      <p:ext uri="{BB962C8B-B14F-4D97-AF65-F5344CB8AC3E}">
        <p14:creationId xmlns:p14="http://schemas.microsoft.com/office/powerpoint/2010/main" val="26781774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6/7/2013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Lecturer : Eng: Hassan Jabra</a:t>
            </a:r>
          </a:p>
        </p:txBody>
      </p:sp>
      <p:sp>
        <p:nvSpPr>
          <p:cNvPr id="6" name="Rectangle 6"/>
          <p:cNvSpPr>
            <a:spLocks noGrp="1" noChangeArrowheads="1"/>
          </p:cNvSpPr>
          <p:nvPr>
            <p:ph type="sldNum" sz="quarter" idx="12"/>
          </p:nvPr>
        </p:nvSpPr>
        <p:spPr>
          <a:ln/>
        </p:spPr>
        <p:txBody>
          <a:bodyPr/>
          <a:lstStyle>
            <a:lvl1pPr>
              <a:defRPr/>
            </a:lvl1pPr>
          </a:lstStyle>
          <a:p>
            <a:fld id="{AECAE85E-361F-4621-9CF1-F063D848A845}" type="slidenum">
              <a:rPr lang="en-US" altLang="zh-CN"/>
              <a:pPr/>
              <a:t>‹#›</a:t>
            </a:fld>
            <a:endParaRPr lang="en-US" altLang="zh-CN"/>
          </a:p>
        </p:txBody>
      </p:sp>
    </p:spTree>
    <p:extLst>
      <p:ext uri="{BB962C8B-B14F-4D97-AF65-F5344CB8AC3E}">
        <p14:creationId xmlns:p14="http://schemas.microsoft.com/office/powerpoint/2010/main" val="374499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5" name="Rectangle 6"/>
          <p:cNvSpPr>
            <a:spLocks noGrp="1" noChangeArrowheads="1"/>
          </p:cNvSpPr>
          <p:nvPr>
            <p:ph type="sldNum" sz="quarter" idx="12"/>
          </p:nvPr>
        </p:nvSpPr>
        <p:spPr>
          <a:ln/>
        </p:spPr>
        <p:txBody>
          <a:bodyPr/>
          <a:lstStyle>
            <a:lvl1pPr>
              <a:defRPr/>
            </a:lvl1pPr>
          </a:lstStyle>
          <a:p>
            <a:fld id="{C26D0949-7FE5-4775-9346-7737F8C054CD}" type="slidenum">
              <a:rPr lang="en-US" altLang="en-US"/>
              <a:pPr/>
              <a:t>‹#›</a:t>
            </a:fld>
            <a:endParaRPr lang="en-US" altLang="en-US"/>
          </a:p>
        </p:txBody>
      </p:sp>
    </p:spTree>
    <p:extLst>
      <p:ext uri="{BB962C8B-B14F-4D97-AF65-F5344CB8AC3E}">
        <p14:creationId xmlns:p14="http://schemas.microsoft.com/office/powerpoint/2010/main" val="131383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4" name="Rectangle 6"/>
          <p:cNvSpPr>
            <a:spLocks noGrp="1" noChangeArrowheads="1"/>
          </p:cNvSpPr>
          <p:nvPr>
            <p:ph type="sldNum" sz="quarter" idx="12"/>
          </p:nvPr>
        </p:nvSpPr>
        <p:spPr>
          <a:ln/>
        </p:spPr>
        <p:txBody>
          <a:bodyPr/>
          <a:lstStyle>
            <a:lvl1pPr>
              <a:defRPr/>
            </a:lvl1pPr>
          </a:lstStyle>
          <a:p>
            <a:fld id="{C1C2DD84-E53A-4567-9FEE-6643988F093F}" type="slidenum">
              <a:rPr lang="en-US" altLang="en-US"/>
              <a:pPr/>
              <a:t>‹#›</a:t>
            </a:fld>
            <a:endParaRPr lang="en-US" altLang="en-US"/>
          </a:p>
        </p:txBody>
      </p:sp>
    </p:spTree>
    <p:extLst>
      <p:ext uri="{BB962C8B-B14F-4D97-AF65-F5344CB8AC3E}">
        <p14:creationId xmlns:p14="http://schemas.microsoft.com/office/powerpoint/2010/main" val="321031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2186"/>
            <a:ext cx="3008313" cy="116345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2186"/>
            <a:ext cx="5111750" cy="5854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645"/>
            <a:ext cx="3008313" cy="46911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F720CAC1-678A-4881-B8CC-F46CF15A2138}" type="slidenum">
              <a:rPr lang="en-US" altLang="en-US"/>
              <a:pPr/>
              <a:t>‹#›</a:t>
            </a:fld>
            <a:endParaRPr lang="en-US" altLang="en-US"/>
          </a:p>
        </p:txBody>
      </p:sp>
    </p:spTree>
    <p:extLst>
      <p:ext uri="{BB962C8B-B14F-4D97-AF65-F5344CB8AC3E}">
        <p14:creationId xmlns:p14="http://schemas.microsoft.com/office/powerpoint/2010/main" val="214011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1490"/>
            <a:ext cx="5486400" cy="56571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19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209"/>
            <a:ext cx="5486400" cy="8058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6/7/2013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Lecturer : Eng: Hassan Jabra</a:t>
            </a:r>
          </a:p>
        </p:txBody>
      </p:sp>
      <p:sp>
        <p:nvSpPr>
          <p:cNvPr id="7" name="Rectangle 6"/>
          <p:cNvSpPr>
            <a:spLocks noGrp="1" noChangeArrowheads="1"/>
          </p:cNvSpPr>
          <p:nvPr>
            <p:ph type="sldNum" sz="quarter" idx="12"/>
          </p:nvPr>
        </p:nvSpPr>
        <p:spPr>
          <a:ln/>
        </p:spPr>
        <p:txBody>
          <a:bodyPr/>
          <a:lstStyle>
            <a:lvl1pPr>
              <a:defRPr/>
            </a:lvl1pPr>
          </a:lstStyle>
          <a:p>
            <a:fld id="{5EAA4DB8-EB9E-4E33-9607-E5742E871C1B}" type="slidenum">
              <a:rPr lang="en-US" altLang="en-US"/>
              <a:pPr/>
              <a:t>‹#›</a:t>
            </a:fld>
            <a:endParaRPr lang="en-US" altLang="en-US"/>
          </a:p>
        </p:txBody>
      </p:sp>
    </p:spTree>
    <p:extLst>
      <p:ext uri="{BB962C8B-B14F-4D97-AF65-F5344CB8AC3E}">
        <p14:creationId xmlns:p14="http://schemas.microsoft.com/office/powerpoint/2010/main" val="26875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76375" y="276225"/>
            <a:ext cx="7210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1476375" y="1601788"/>
            <a:ext cx="721042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3638"/>
            <a:ext cx="21336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cs typeface="+mn-cs"/>
              </a:defRPr>
            </a:lvl1pPr>
          </a:lstStyle>
          <a:p>
            <a:pPr>
              <a:defRPr/>
            </a:pPr>
            <a:r>
              <a:rPr lang="en-US"/>
              <a:t>6/7/2013</a:t>
            </a:r>
          </a:p>
        </p:txBody>
      </p:sp>
      <p:sp>
        <p:nvSpPr>
          <p:cNvPr id="1029" name="Rectangle 5"/>
          <p:cNvSpPr>
            <a:spLocks noGrp="1" noChangeArrowheads="1"/>
          </p:cNvSpPr>
          <p:nvPr>
            <p:ph type="ftr" sz="quarter" idx="3"/>
          </p:nvPr>
        </p:nvSpPr>
        <p:spPr bwMode="auto">
          <a:xfrm>
            <a:off x="3124200" y="6243638"/>
            <a:ext cx="28956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r>
              <a:rPr lang="en-US"/>
              <a:t>Lecturer : Eng: Hassan Jabra</a:t>
            </a:r>
          </a:p>
        </p:txBody>
      </p:sp>
      <p:sp>
        <p:nvSpPr>
          <p:cNvPr id="1030" name="Rectangle 6"/>
          <p:cNvSpPr>
            <a:spLocks noGrp="1" noChangeArrowheads="1"/>
          </p:cNvSpPr>
          <p:nvPr>
            <p:ph type="sldNum" sz="quarter" idx="4"/>
          </p:nvPr>
        </p:nvSpPr>
        <p:spPr bwMode="auto">
          <a:xfrm>
            <a:off x="6553200" y="6243638"/>
            <a:ext cx="21336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D968C88-F49A-447F-8985-24B993C994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43"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hf sldNum="0"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Microsoft YaHei" pitchFamily="34" charset="-122"/>
        </a:defRPr>
      </a:lvl2pPr>
      <a:lvl3pPr algn="l" rtl="0" eaLnBrk="1" fontAlgn="base" hangingPunct="1">
        <a:spcBef>
          <a:spcPct val="0"/>
        </a:spcBef>
        <a:spcAft>
          <a:spcPct val="0"/>
        </a:spcAft>
        <a:defRPr sz="3200">
          <a:solidFill>
            <a:schemeClr val="tx2"/>
          </a:solidFill>
          <a:latin typeface="Arial" pitchFamily="34" charset="0"/>
          <a:ea typeface="Microsoft YaHei" pitchFamily="34" charset="-122"/>
        </a:defRPr>
      </a:lvl3pPr>
      <a:lvl4pPr algn="l" rtl="0" eaLnBrk="1" fontAlgn="base" hangingPunct="1">
        <a:spcBef>
          <a:spcPct val="0"/>
        </a:spcBef>
        <a:spcAft>
          <a:spcPct val="0"/>
        </a:spcAft>
        <a:defRPr sz="3200">
          <a:solidFill>
            <a:schemeClr val="tx2"/>
          </a:solidFill>
          <a:latin typeface="Arial" pitchFamily="34" charset="0"/>
          <a:ea typeface="Microsoft YaHei" pitchFamily="34" charset="-122"/>
        </a:defRPr>
      </a:lvl4pPr>
      <a:lvl5pPr algn="l" rtl="0" eaLnBrk="1" fontAlgn="base" hangingPunct="1">
        <a:spcBef>
          <a:spcPct val="0"/>
        </a:spcBef>
        <a:spcAft>
          <a:spcPct val="0"/>
        </a:spcAft>
        <a:defRPr sz="3200">
          <a:solidFill>
            <a:schemeClr val="tx2"/>
          </a:solidFill>
          <a:latin typeface="Arial" pitchFamily="34" charset="0"/>
          <a:ea typeface="Microsoft YaHei" pitchFamily="34" charset="-122"/>
        </a:defRPr>
      </a:lvl5pPr>
      <a:lvl6pPr marL="457200" algn="l" rtl="0" eaLnBrk="1" fontAlgn="base" hangingPunct="1">
        <a:spcBef>
          <a:spcPct val="0"/>
        </a:spcBef>
        <a:spcAft>
          <a:spcPct val="0"/>
        </a:spcAft>
        <a:defRPr sz="3200">
          <a:solidFill>
            <a:schemeClr val="tx2"/>
          </a:solidFill>
          <a:latin typeface="Arial" pitchFamily="34" charset="0"/>
          <a:ea typeface="Microsoft YaHei" pitchFamily="34" charset="-122"/>
        </a:defRPr>
      </a:lvl6pPr>
      <a:lvl7pPr marL="914400" algn="l" rtl="0" eaLnBrk="1" fontAlgn="base" hangingPunct="1">
        <a:spcBef>
          <a:spcPct val="0"/>
        </a:spcBef>
        <a:spcAft>
          <a:spcPct val="0"/>
        </a:spcAft>
        <a:defRPr sz="3200">
          <a:solidFill>
            <a:schemeClr val="tx2"/>
          </a:solidFill>
          <a:latin typeface="Arial" pitchFamily="34" charset="0"/>
          <a:ea typeface="Microsoft YaHei" pitchFamily="34" charset="-122"/>
        </a:defRPr>
      </a:lvl7pPr>
      <a:lvl8pPr marL="1371600" algn="l" rtl="0" eaLnBrk="1" fontAlgn="base" hangingPunct="1">
        <a:spcBef>
          <a:spcPct val="0"/>
        </a:spcBef>
        <a:spcAft>
          <a:spcPct val="0"/>
        </a:spcAft>
        <a:defRPr sz="3200">
          <a:solidFill>
            <a:schemeClr val="tx2"/>
          </a:solidFill>
          <a:latin typeface="Arial" pitchFamily="34" charset="0"/>
          <a:ea typeface="Microsoft YaHei" pitchFamily="34" charset="-122"/>
        </a:defRPr>
      </a:lvl8pPr>
      <a:lvl9pPr marL="1828800" algn="l" rtl="0" eaLnBrk="1" fontAlgn="base" hangingPunct="1">
        <a:spcBef>
          <a:spcPct val="0"/>
        </a:spcBef>
        <a:spcAft>
          <a:spcPct val="0"/>
        </a:spcAft>
        <a:defRPr sz="3200">
          <a:solidFill>
            <a:schemeClr val="tx2"/>
          </a:solidFill>
          <a:latin typeface="Arial" pitchFamily="34" charset="0"/>
          <a:ea typeface="Microsoft YaHei" pitchFamily="34" charset="-122"/>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1788"/>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6813"/>
            <a:ext cx="21336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cs typeface="+mn-cs"/>
              </a:defRPr>
            </a:lvl1pPr>
          </a:lstStyle>
          <a:p>
            <a:pPr>
              <a:defRPr/>
            </a:pPr>
            <a:r>
              <a:rPr lang="en-US" altLang="zh-CN"/>
              <a:t>6/7/2013</a:t>
            </a:r>
          </a:p>
        </p:txBody>
      </p:sp>
      <p:sp>
        <p:nvSpPr>
          <p:cNvPr id="3077" name="Rectangle 5"/>
          <p:cNvSpPr>
            <a:spLocks noGrp="1" noChangeArrowheads="1"/>
          </p:cNvSpPr>
          <p:nvPr>
            <p:ph type="ftr" sz="quarter" idx="3"/>
          </p:nvPr>
        </p:nvSpPr>
        <p:spPr bwMode="auto">
          <a:xfrm>
            <a:off x="3124200" y="6246813"/>
            <a:ext cx="28956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r>
              <a:rPr lang="en-US" altLang="zh-CN"/>
              <a:t>Lecturer : Eng: Hassan Jabra</a:t>
            </a:r>
          </a:p>
        </p:txBody>
      </p:sp>
      <p:sp>
        <p:nvSpPr>
          <p:cNvPr id="3078" name="Rectangle 6"/>
          <p:cNvSpPr>
            <a:spLocks noGrp="1" noChangeArrowheads="1"/>
          </p:cNvSpPr>
          <p:nvPr>
            <p:ph type="sldNum" sz="quarter" idx="4"/>
          </p:nvPr>
        </p:nvSpPr>
        <p:spPr bwMode="auto">
          <a:xfrm>
            <a:off x="6553200" y="6246813"/>
            <a:ext cx="21336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SimSun" panose="02010600030101010101" pitchFamily="2" charset="-122"/>
              </a:defRPr>
            </a:lvl1pPr>
          </a:lstStyle>
          <a:p>
            <a:fld id="{70C58264-749D-431F-BD1C-0C484F01D3B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sldNum="0" hdr="0" dt="0"/>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2" descr="8d3543150c8c8d07157a76554420981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title"/>
          </p:nvPr>
        </p:nvSpPr>
        <p:spPr bwMode="auto">
          <a:xfrm>
            <a:off x="457200" y="117475"/>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6" name="Rectangle 4"/>
          <p:cNvSpPr>
            <a:spLocks noGrp="1" noChangeArrowheads="1"/>
          </p:cNvSpPr>
          <p:nvPr>
            <p:ph type="body" idx="1"/>
          </p:nvPr>
        </p:nvSpPr>
        <p:spPr bwMode="auto">
          <a:xfrm>
            <a:off x="457200" y="1052513"/>
            <a:ext cx="8229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cs typeface="+mn-cs"/>
              </a:defRPr>
            </a:lvl1pPr>
          </a:lstStyle>
          <a:p>
            <a:pPr>
              <a:defRPr/>
            </a:pPr>
            <a:r>
              <a:rPr lang="en-US"/>
              <a:t>6/7/2013</a:t>
            </a: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r>
              <a:rPr lang="en-US"/>
              <a:t>Lecturer : Eng: Hassan Jabra</a:t>
            </a: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SimHei" pitchFamily="49" charset="-122"/>
              </a:defRPr>
            </a:lvl1pPr>
          </a:lstStyle>
          <a:p>
            <a:fld id="{17E9DD61-0C2A-4784-8C8A-6AA974671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44"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hf sldNum="0" hdr="0" dt="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pitchFamily="34" charset="0"/>
          <a:ea typeface="SimHei" pitchFamily="49" charset="-122"/>
        </a:defRPr>
      </a:lvl2pPr>
      <a:lvl3pPr algn="r" rtl="0" eaLnBrk="0" fontAlgn="base" hangingPunct="0">
        <a:spcBef>
          <a:spcPct val="0"/>
        </a:spcBef>
        <a:spcAft>
          <a:spcPct val="0"/>
        </a:spcAft>
        <a:defRPr sz="3200" b="1">
          <a:solidFill>
            <a:schemeClr val="bg1"/>
          </a:solidFill>
          <a:latin typeface="Arial" pitchFamily="34" charset="0"/>
          <a:ea typeface="SimHei" pitchFamily="49" charset="-122"/>
        </a:defRPr>
      </a:lvl3pPr>
      <a:lvl4pPr algn="r" rtl="0" eaLnBrk="0" fontAlgn="base" hangingPunct="0">
        <a:spcBef>
          <a:spcPct val="0"/>
        </a:spcBef>
        <a:spcAft>
          <a:spcPct val="0"/>
        </a:spcAft>
        <a:defRPr sz="3200" b="1">
          <a:solidFill>
            <a:schemeClr val="bg1"/>
          </a:solidFill>
          <a:latin typeface="Arial" pitchFamily="34" charset="0"/>
          <a:ea typeface="SimHei" pitchFamily="49" charset="-122"/>
        </a:defRPr>
      </a:lvl4pPr>
      <a:lvl5pPr algn="r" rtl="0" eaLnBrk="0" fontAlgn="base" hangingPunct="0">
        <a:spcBef>
          <a:spcPct val="0"/>
        </a:spcBef>
        <a:spcAft>
          <a:spcPct val="0"/>
        </a:spcAft>
        <a:defRPr sz="3200" b="1">
          <a:solidFill>
            <a:schemeClr val="bg1"/>
          </a:solidFill>
          <a:latin typeface="Arial" pitchFamily="34" charset="0"/>
          <a:ea typeface="SimHei" pitchFamily="49" charset="-122"/>
        </a:defRPr>
      </a:lvl5pPr>
      <a:lvl6pPr marL="457200" algn="r" rtl="0" eaLnBrk="1" fontAlgn="base" hangingPunct="1">
        <a:spcBef>
          <a:spcPct val="0"/>
        </a:spcBef>
        <a:spcAft>
          <a:spcPct val="0"/>
        </a:spcAft>
        <a:defRPr sz="3200" b="1">
          <a:solidFill>
            <a:schemeClr val="bg1"/>
          </a:solidFill>
          <a:latin typeface="Arial" pitchFamily="34" charset="0"/>
          <a:ea typeface="SimHei" pitchFamily="49" charset="-122"/>
        </a:defRPr>
      </a:lvl6pPr>
      <a:lvl7pPr marL="914400" algn="r" rtl="0" eaLnBrk="1" fontAlgn="base" hangingPunct="1">
        <a:spcBef>
          <a:spcPct val="0"/>
        </a:spcBef>
        <a:spcAft>
          <a:spcPct val="0"/>
        </a:spcAft>
        <a:defRPr sz="3200" b="1">
          <a:solidFill>
            <a:schemeClr val="bg1"/>
          </a:solidFill>
          <a:latin typeface="Arial" pitchFamily="34" charset="0"/>
          <a:ea typeface="SimHei" pitchFamily="49" charset="-122"/>
        </a:defRPr>
      </a:lvl7pPr>
      <a:lvl8pPr marL="1371600" algn="r" rtl="0" eaLnBrk="1" fontAlgn="base" hangingPunct="1">
        <a:spcBef>
          <a:spcPct val="0"/>
        </a:spcBef>
        <a:spcAft>
          <a:spcPct val="0"/>
        </a:spcAft>
        <a:defRPr sz="3200" b="1">
          <a:solidFill>
            <a:schemeClr val="bg1"/>
          </a:solidFill>
          <a:latin typeface="Arial" pitchFamily="34" charset="0"/>
          <a:ea typeface="SimHei" pitchFamily="49" charset="-122"/>
        </a:defRPr>
      </a:lvl8pPr>
      <a:lvl9pPr marL="1828800" algn="r" rtl="0" eaLnBrk="1" fontAlgn="base" hangingPunct="1">
        <a:spcBef>
          <a:spcPct val="0"/>
        </a:spcBef>
        <a:spcAft>
          <a:spcPct val="0"/>
        </a:spcAft>
        <a:defRPr sz="3200" b="1">
          <a:solidFill>
            <a:schemeClr val="bg1"/>
          </a:solidFill>
          <a:latin typeface="Arial" pitchFamily="34" charset="0"/>
          <a:ea typeface="SimHei" pitchFamily="49"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cs typeface="+mn-cs"/>
              </a:defRPr>
            </a:lvl1pPr>
          </a:lstStyle>
          <a:p>
            <a:pPr>
              <a:defRPr/>
            </a:pPr>
            <a:r>
              <a:rPr lang="en-US" altLang="zh-CN"/>
              <a:t>6/7/2013</a:t>
            </a:r>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r>
              <a:rPr lang="en-US" altLang="zh-CN"/>
              <a:t>Lecturer : Eng: Hassan Jabra</a:t>
            </a:r>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SimSun" panose="02010600030101010101" pitchFamily="2" charset="-122"/>
              </a:defRPr>
            </a:lvl1pPr>
          </a:lstStyle>
          <a:p>
            <a:fld id="{F695612A-AD89-4581-9A65-EA170520D1F1}" type="slidenum">
              <a:rPr lang="en-US" altLang="zh-CN"/>
              <a:pPr/>
              <a:t>‹#›</a:t>
            </a:fld>
            <a:endParaRPr lang="en-US" altLang="zh-CN"/>
          </a:p>
        </p:txBody>
      </p:sp>
      <p:pic>
        <p:nvPicPr>
          <p:cNvPr id="4103"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525"/>
            <a:ext cx="9199563"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hf sldNum="0" hdr="0" dt="0"/>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cs typeface="+mn-cs"/>
              </a:defRPr>
            </a:lvl1pPr>
          </a:lstStyle>
          <a:p>
            <a:pPr>
              <a:defRPr/>
            </a:pPr>
            <a:r>
              <a:rPr lang="en-US" altLang="zh-CN"/>
              <a:t>6/7/2013</a:t>
            </a:r>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r>
              <a:rPr lang="en-US" altLang="zh-CN"/>
              <a:t>Lecturer : Eng: Hassan Jabra</a:t>
            </a:r>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SimSun" panose="02010600030101010101" pitchFamily="2" charset="-122"/>
              </a:defRPr>
            </a:lvl1pPr>
          </a:lstStyle>
          <a:p>
            <a:fld id="{29215080-AFA4-4086-983E-43A6F530DA8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sldNum="0" hdr="0" dt="0"/>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1066800"/>
            <a:ext cx="7467600" cy="4343400"/>
          </a:xfrm>
        </p:spPr>
        <p:txBody>
          <a:bodyPr/>
          <a:lstStyle/>
          <a:p>
            <a:pPr algn="ctr" eaLnBrk="1" hangingPunct="1"/>
            <a:r>
              <a:rPr lang="en-US" altLang="en-US" sz="6600" b="1" dirty="0">
                <a:solidFill>
                  <a:srgbClr val="000000"/>
                </a:solidFill>
                <a:latin typeface="Edwardian Script ITC" panose="030303020407070D0804" pitchFamily="66" charset="0"/>
              </a:rPr>
              <a:t> </a:t>
            </a:r>
            <a:r>
              <a:rPr lang="en-US" altLang="en-US" sz="6600" b="1" dirty="0" err="1">
                <a:solidFill>
                  <a:srgbClr val="000000"/>
                </a:solidFill>
                <a:latin typeface="Edwardian Script ITC" panose="030303020407070D0804" pitchFamily="66" charset="0"/>
              </a:rPr>
              <a:t>Eelo</a:t>
            </a:r>
            <a:r>
              <a:rPr lang="en-US" altLang="en-US" sz="6600" b="1" dirty="0">
                <a:solidFill>
                  <a:srgbClr val="000000"/>
                </a:solidFill>
                <a:latin typeface="Edwardian Script ITC" panose="030303020407070D0804" pitchFamily="66" charset="0"/>
              </a:rPr>
              <a:t> University</a:t>
            </a:r>
            <a:br>
              <a:rPr lang="en-US" altLang="en-US" sz="6600" b="1" dirty="0">
                <a:solidFill>
                  <a:srgbClr val="000000"/>
                </a:solidFill>
                <a:latin typeface="Edwardian Script ITC" panose="030303020407070D0804" pitchFamily="66" charset="0"/>
              </a:rPr>
            </a:br>
            <a:r>
              <a:rPr lang="en-US" altLang="en-US" sz="6600" b="1" dirty="0">
                <a:solidFill>
                  <a:srgbClr val="000000"/>
                </a:solidFill>
                <a:latin typeface="Edwardian Script ITC" panose="030303020407070D0804" pitchFamily="66" charset="0"/>
              </a:rPr>
              <a:t>Faculty of Computer sciences</a:t>
            </a:r>
            <a:br>
              <a:rPr lang="en-US" altLang="en-US" sz="6600" b="1" dirty="0">
                <a:solidFill>
                  <a:srgbClr val="000000"/>
                </a:solidFill>
                <a:latin typeface="Edwardian Script ITC" panose="030303020407070D0804" pitchFamily="66" charset="0"/>
              </a:rPr>
            </a:br>
            <a:r>
              <a:rPr lang="en-US" altLang="en-US" sz="6600" b="1" dirty="0">
                <a:solidFill>
                  <a:srgbClr val="000000"/>
                </a:solidFill>
                <a:latin typeface="Edwardian Script ITC" panose="030303020407070D0804" pitchFamily="66" charset="0"/>
              </a:rPr>
              <a:t> </a:t>
            </a:r>
            <a:r>
              <a:rPr lang="en-US" altLang="en-US" sz="7200" b="1" dirty="0">
                <a:solidFill>
                  <a:srgbClr val="000000"/>
                </a:solidFill>
                <a:latin typeface="Edwardian Script ITC" panose="030303020407070D0804" pitchFamily="66" charset="0"/>
                <a:ea typeface="Times New Roman" panose="02020603050405020304" pitchFamily="18" charset="0"/>
                <a:cs typeface="Simplified Arabic Fixed" pitchFamily="49" charset="-78"/>
              </a:rPr>
              <a:t>Microprocessor  and Assembly Language </a:t>
            </a:r>
            <a:endParaRPr lang="en-US" altLang="en-US" dirty="0"/>
          </a:p>
        </p:txBody>
      </p:sp>
      <p:sp>
        <p:nvSpPr>
          <p:cNvPr id="2" name="Footer Placeholder 1">
            <a:extLst>
              <a:ext uri="{FF2B5EF4-FFF2-40B4-BE49-F238E27FC236}">
                <a16:creationId xmlns:a16="http://schemas.microsoft.com/office/drawing/2014/main" id="{FA9A2B02-68F5-48DF-BFB7-E2C9BB24A8BB}"/>
              </a:ext>
            </a:extLst>
          </p:cNvPr>
          <p:cNvSpPr>
            <a:spLocks noGrp="1"/>
          </p:cNvSpPr>
          <p:nvPr>
            <p:ph type="ftr" sz="quarter" idx="11"/>
          </p:nvPr>
        </p:nvSpPr>
        <p:spPr/>
        <p:txBody>
          <a:bodyPr/>
          <a:lstStyle/>
          <a:p>
            <a:pPr>
              <a:defRPr/>
            </a:pPr>
            <a:r>
              <a:rPr lang="en-US" altLang="zh-CN"/>
              <a:t>Lecturer : Eng: Hassan Jabra</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136525"/>
            <a:ext cx="6629400" cy="685800"/>
          </a:xfrm>
        </p:spPr>
        <p:txBody>
          <a:bodyPr/>
          <a:lstStyle/>
          <a:p>
            <a:pPr algn="ctr"/>
            <a:r>
              <a:rPr lang="en-US" altLang="en-US" dirty="0">
                <a:solidFill>
                  <a:schemeClr val="bg1"/>
                </a:solidFill>
                <a:latin typeface="Times New Roman" panose="02020603050405020304" pitchFamily="18" charset="0"/>
                <a:cs typeface="Times New Roman" panose="02020603050405020304" pitchFamily="18" charset="0"/>
              </a:rPr>
              <a:t>Data registers</a:t>
            </a:r>
            <a:endParaRPr lang="en-US" altLang="en-US" dirty="0">
              <a:solidFill>
                <a:schemeClr val="bg1"/>
              </a:solidFill>
            </a:endParaRPr>
          </a:p>
        </p:txBody>
      </p:sp>
      <p:sp>
        <p:nvSpPr>
          <p:cNvPr id="31747" name="Content Placeholder 2"/>
          <p:cNvSpPr>
            <a:spLocks noGrp="1"/>
          </p:cNvSpPr>
          <p:nvPr>
            <p:ph idx="1"/>
          </p:nvPr>
        </p:nvSpPr>
        <p:spPr>
          <a:xfrm>
            <a:off x="304800" y="876300"/>
            <a:ext cx="8839200" cy="5105400"/>
          </a:xfrm>
        </p:spPr>
        <p:txBody>
          <a:bodyPr>
            <a:noAutofit/>
          </a:bodyPr>
          <a:lstStyle/>
          <a:p>
            <a:r>
              <a:rPr lang="en-US" altLang="en-US" sz="2800" dirty="0">
                <a:solidFill>
                  <a:srgbClr val="000000"/>
                </a:solidFill>
                <a:latin typeface="Times New Roman" panose="02020603050405020304" pitchFamily="18" charset="0"/>
                <a:cs typeface="Times New Roman" panose="02020603050405020304" pitchFamily="18" charset="0"/>
              </a:rPr>
              <a:t>For example, the lower byte of AX can be accessed as AL and the upper byte as AH.</a:t>
            </a:r>
          </a:p>
          <a:p>
            <a:r>
              <a:rPr lang="en-US" altLang="en-US" sz="2800" dirty="0">
                <a:solidFill>
                  <a:srgbClr val="000000"/>
                </a:solidFill>
                <a:latin typeface="Times New Roman" panose="02020603050405020304" pitchFamily="18" charset="0"/>
                <a:cs typeface="Times New Roman" panose="02020603050405020304" pitchFamily="18" charset="0"/>
              </a:rPr>
              <a:t>The data registers can be used without constraint in most arithmetic and logical instructions.</a:t>
            </a:r>
          </a:p>
          <a:p>
            <a:r>
              <a:rPr lang="en-US" altLang="en-US" sz="2800" dirty="0">
                <a:solidFill>
                  <a:srgbClr val="000000"/>
                </a:solidFill>
                <a:latin typeface="Times New Roman" panose="02020603050405020304" pitchFamily="18" charset="0"/>
                <a:cs typeface="Times New Roman" panose="02020603050405020304" pitchFamily="18" charset="0"/>
              </a:rPr>
              <a:t>However, some registers have special functions when executing specific instructions.</a:t>
            </a:r>
          </a:p>
          <a:p>
            <a:r>
              <a:rPr lang="en-US" altLang="en-US" sz="2800" dirty="0">
                <a:solidFill>
                  <a:srgbClr val="000000"/>
                </a:solidFill>
                <a:latin typeface="Times New Roman" panose="02020603050405020304" pitchFamily="18" charset="0"/>
                <a:cs typeface="Times New Roman" panose="02020603050405020304" pitchFamily="18" charset="0"/>
              </a:rPr>
              <a:t>For example, when performing a multiplication operation, one of the two operands should be in the EAX, AX, or AL register depending on the operand size. Similarly, the ECX or CX register is assumed to contain the loop count value for iterative instructions.</a:t>
            </a:r>
          </a:p>
          <a:p>
            <a:endParaRPr lang="en-US" altLang="en-US" sz="3200" dirty="0"/>
          </a:p>
        </p:txBody>
      </p:sp>
      <p:sp>
        <p:nvSpPr>
          <p:cNvPr id="4"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52400" y="152400"/>
            <a:ext cx="8229600" cy="609600"/>
          </a:xfrm>
        </p:spPr>
        <p:txBody>
          <a:bodyPr>
            <a:normAutofit/>
          </a:bodyPr>
          <a:lstStyle/>
          <a:p>
            <a:pPr algn="ctr"/>
            <a:r>
              <a:rPr lang="en-US" altLang="en-US" dirty="0">
                <a:solidFill>
                  <a:schemeClr val="bg1"/>
                </a:solidFill>
                <a:latin typeface="Times New Roman" panose="02020603050405020304" pitchFamily="18" charset="0"/>
                <a:cs typeface="Times New Roman" panose="02020603050405020304" pitchFamily="18" charset="0"/>
              </a:rPr>
              <a:t>Pointer and Index Registers</a:t>
            </a:r>
          </a:p>
        </p:txBody>
      </p:sp>
      <p:sp>
        <p:nvSpPr>
          <p:cNvPr id="32771" name="Content Placeholder 2"/>
          <p:cNvSpPr>
            <a:spLocks noGrp="1"/>
          </p:cNvSpPr>
          <p:nvPr>
            <p:ph idx="1"/>
          </p:nvPr>
        </p:nvSpPr>
        <p:spPr>
          <a:xfrm>
            <a:off x="304800" y="1143000"/>
            <a:ext cx="8610600" cy="5029200"/>
          </a:xfrm>
        </p:spPr>
        <p:txBody>
          <a:bodyPr>
            <a:noAutofit/>
          </a:bodyPr>
          <a:lstStyle/>
          <a:p>
            <a:r>
              <a:rPr lang="en-US" altLang="en-US" dirty="0">
                <a:latin typeface="Times New Roman" panose="02020603050405020304" pitchFamily="18" charset="0"/>
                <a:cs typeface="Times New Roman" panose="02020603050405020304" pitchFamily="18" charset="0"/>
              </a:rPr>
              <a:t>These registers can be used either as 16- or 32-bit registers. </a:t>
            </a:r>
          </a:p>
          <a:p>
            <a:r>
              <a:rPr lang="en-US" altLang="en-US" dirty="0">
                <a:latin typeface="Times New Roman" panose="02020603050405020304" pitchFamily="18" charset="0"/>
                <a:cs typeface="Times New Roman" panose="02020603050405020304" pitchFamily="18" charset="0"/>
              </a:rPr>
              <a:t>The two index registers play a special role in string processing instructions (discussed in Chapter 10). In addition, they can be used as general-purpose data registers.</a:t>
            </a:r>
          </a:p>
          <a:p>
            <a:r>
              <a:rPr lang="en-US" altLang="en-US" dirty="0">
                <a:latin typeface="Times New Roman" panose="02020603050405020304" pitchFamily="18" charset="0"/>
                <a:cs typeface="Times New Roman" panose="02020603050405020304" pitchFamily="18" charset="0"/>
              </a:rPr>
              <a:t>The pointer registers are mainly used to maintain the stack. </a:t>
            </a:r>
          </a:p>
          <a:p>
            <a:r>
              <a:rPr lang="en-US" altLang="en-US" dirty="0">
                <a:latin typeface="Times New Roman" panose="02020603050405020304" pitchFamily="18" charset="0"/>
                <a:cs typeface="Times New Roman" panose="02020603050405020304" pitchFamily="18" charset="0"/>
              </a:rPr>
              <a:t>Even though they can be used as general-purpose data registers, they are almost exclusively used for maintaining the stack.</a:t>
            </a:r>
          </a:p>
        </p:txBody>
      </p:sp>
      <p:sp>
        <p:nvSpPr>
          <p:cNvPr id="4"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990600"/>
            <a:ext cx="8305800" cy="5070475"/>
          </a:xfrm>
        </p:spPr>
      </p:pic>
      <p:sp>
        <p:nvSpPr>
          <p:cNvPr id="3"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152400"/>
            <a:ext cx="7467600" cy="609600"/>
          </a:xfrm>
        </p:spPr>
        <p:txBody>
          <a:bodyPr>
            <a:normAutofit/>
          </a:bodyPr>
          <a:lstStyle/>
          <a:p>
            <a:pPr algn="ctr"/>
            <a:r>
              <a:rPr lang="en-US" altLang="en-US" b="1" dirty="0">
                <a:solidFill>
                  <a:schemeClr val="bg1"/>
                </a:solidFill>
              </a:rPr>
              <a:t>Control Registers</a:t>
            </a:r>
            <a:endParaRPr lang="en-US" altLang="en-US" dirty="0">
              <a:solidFill>
                <a:schemeClr val="bg1"/>
              </a:solidFill>
            </a:endParaRPr>
          </a:p>
        </p:txBody>
      </p:sp>
      <p:sp>
        <p:nvSpPr>
          <p:cNvPr id="34819" name="Content Placeholder 2"/>
          <p:cNvSpPr>
            <a:spLocks noGrp="1"/>
          </p:cNvSpPr>
          <p:nvPr>
            <p:ph idx="1"/>
          </p:nvPr>
        </p:nvSpPr>
        <p:spPr>
          <a:xfrm>
            <a:off x="457200" y="1371600"/>
            <a:ext cx="8229600" cy="3970330"/>
          </a:xfrm>
        </p:spPr>
        <p:txBody>
          <a:bodyPr>
            <a:normAutofit/>
          </a:bodyPr>
          <a:lstStyle/>
          <a:p>
            <a:r>
              <a:rPr lang="en-US" altLang="en-US" sz="3200" dirty="0">
                <a:latin typeface="Times New Roman" panose="02020603050405020304" pitchFamily="18" charset="0"/>
                <a:cs typeface="Times New Roman" panose="02020603050405020304" pitchFamily="18" charset="0"/>
              </a:rPr>
              <a:t>This group of registers consists of two 32-bit registers: the instruction pointer register and the flags register.</a:t>
            </a:r>
          </a:p>
          <a:p>
            <a:r>
              <a:rPr lang="en-US" altLang="en-US" sz="3200" dirty="0">
                <a:latin typeface="Times New Roman" panose="02020603050405020304" pitchFamily="18" charset="0"/>
                <a:cs typeface="Times New Roman" panose="02020603050405020304" pitchFamily="18" charset="0"/>
              </a:rPr>
              <a:t>The processor uses the instruction pointer register to keep track of the location of the next instruction to be executed</a:t>
            </a:r>
          </a:p>
        </p:txBody>
      </p:sp>
      <p:sp>
        <p:nvSpPr>
          <p:cNvPr id="5" name="Footer Placeholder 2"/>
          <p:cNvSpPr>
            <a:spLocks noGrp="1"/>
          </p:cNvSpPr>
          <p:nvPr>
            <p:ph type="ftr" sz="quarter" idx="11"/>
          </p:nvPr>
        </p:nvSpPr>
        <p:spPr>
          <a:xfrm>
            <a:off x="3276600" y="6508750"/>
            <a:ext cx="2895600" cy="365125"/>
          </a:xfrm>
        </p:spPr>
        <p:txBody>
          <a:bodyPr/>
          <a:lstStyle/>
          <a:p>
            <a:pPr>
              <a:defRPr/>
            </a:pPr>
            <a:r>
              <a:rPr lang="en-US"/>
              <a:t>Lecturer : Eng: Hassan Jabra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1371600"/>
            <a:ext cx="8458200" cy="4191000"/>
          </a:xfrm>
        </p:spPr>
        <p:txBody>
          <a:bodyPr>
            <a:noAutofit/>
          </a:bodyPr>
          <a:lstStyle/>
          <a:p>
            <a:r>
              <a:rPr lang="en-US" altLang="en-US" sz="3200" dirty="0">
                <a:latin typeface="Times New Roman" panose="02020603050405020304" pitchFamily="18" charset="0"/>
                <a:cs typeface="Times New Roman" panose="02020603050405020304" pitchFamily="18" charset="0"/>
              </a:rPr>
              <a:t>The flags register can be considered as either a 16-bit FLAGS register or a 32-bit EFLAGS register. </a:t>
            </a:r>
          </a:p>
          <a:p>
            <a:r>
              <a:rPr lang="en-US" altLang="en-US" sz="3200" dirty="0">
                <a:latin typeface="Times New Roman" panose="02020603050405020304" pitchFamily="18" charset="0"/>
                <a:cs typeface="Times New Roman" panose="02020603050405020304" pitchFamily="18" charset="0"/>
              </a:rPr>
              <a:t>The FLAGS register is useful in executing 8086 processor code. The EFLAGS register consists of 6 </a:t>
            </a:r>
            <a:r>
              <a:rPr lang="en-US" altLang="en-US" sz="3200" i="1" dirty="0">
                <a:latin typeface="Times New Roman" panose="02020603050405020304" pitchFamily="18" charset="0"/>
                <a:cs typeface="Times New Roman" panose="02020603050405020304" pitchFamily="18" charset="0"/>
              </a:rPr>
              <a:t>status flags, 1 control flag, and 10 system flags,</a:t>
            </a:r>
            <a:r>
              <a:rPr lang="en-US" altLang="en-US" sz="3200" dirty="0">
                <a:latin typeface="Times New Roman" panose="02020603050405020304" pitchFamily="18" charset="0"/>
                <a:cs typeface="Times New Roman" panose="02020603050405020304" pitchFamily="18" charset="0"/>
              </a:rPr>
              <a:t> as shown in Bits of this register can be set (1) or cleared (0).</a:t>
            </a:r>
          </a:p>
        </p:txBody>
      </p:sp>
      <p:sp>
        <p:nvSpPr>
          <p:cNvPr id="5" name="Footer Placeholder 2"/>
          <p:cNvSpPr>
            <a:spLocks noGrp="1"/>
          </p:cNvSpPr>
          <p:nvPr>
            <p:ph type="ftr" sz="quarter" idx="11"/>
          </p:nvPr>
        </p:nvSpPr>
        <p:spPr>
          <a:xfrm>
            <a:off x="3124200" y="6024355"/>
            <a:ext cx="2895600" cy="365125"/>
          </a:xfrm>
        </p:spPr>
        <p:txBody>
          <a:bodyPr/>
          <a:lstStyle/>
          <a:p>
            <a:pPr>
              <a:defRPr/>
            </a:pPr>
            <a:r>
              <a:rPr lang="en-US"/>
              <a:t>Lecturer : Eng: Hassan Jabra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33400" y="152400"/>
            <a:ext cx="6324600" cy="609600"/>
          </a:xfrm>
        </p:spPr>
        <p:txBody>
          <a:bodyPr>
            <a:noAutofit/>
          </a:bodyPr>
          <a:lstStyle/>
          <a:p>
            <a:pPr algn="ctr"/>
            <a:r>
              <a:rPr lang="en-US" altLang="en-US" dirty="0">
                <a:solidFill>
                  <a:schemeClr val="bg1"/>
                </a:solidFill>
              </a:rPr>
              <a:t>Flag Register </a:t>
            </a:r>
          </a:p>
        </p:txBody>
      </p:sp>
      <p:pic>
        <p:nvPicPr>
          <p:cNvPr id="5" name="Content Placeholder 4" descr="flag reg.PNG"/>
          <p:cNvPicPr>
            <a:picLocks noGrp="1" noChangeAspect="1"/>
          </p:cNvPicPr>
          <p:nvPr>
            <p:ph idx="1"/>
          </p:nvPr>
        </p:nvPicPr>
        <p:blipFill>
          <a:blip r:embed="rId2" cstate="print"/>
          <a:stretch>
            <a:fillRect/>
          </a:stretch>
        </p:blipFill>
        <p:spPr>
          <a:xfrm>
            <a:off x="609600" y="914400"/>
            <a:ext cx="8229600" cy="5410200"/>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6" name="Footer Placeholder 2"/>
          <p:cNvSpPr>
            <a:spLocks noGrp="1"/>
          </p:cNvSpPr>
          <p:nvPr>
            <p:ph type="ftr" sz="quarter" idx="11"/>
          </p:nvPr>
        </p:nvSpPr>
        <p:spPr>
          <a:xfrm>
            <a:off x="3144078" y="6111875"/>
            <a:ext cx="2895600" cy="365125"/>
          </a:xfrm>
        </p:spPr>
        <p:txBody>
          <a:bodyPr/>
          <a:lstStyle/>
          <a:p>
            <a:pPr>
              <a:defRPr/>
            </a:pPr>
            <a:r>
              <a:rPr lang="en-US"/>
              <a:t>Lecturer : Eng: Hassan Jabra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81000" y="1143000"/>
            <a:ext cx="8229600" cy="4343400"/>
          </a:xfrm>
        </p:spPr>
        <p:txBody>
          <a:bodyPr>
            <a:normAutofit fontScale="92500" lnSpcReduction="20000"/>
          </a:bodyPr>
          <a:lstStyle/>
          <a:p>
            <a:r>
              <a:rPr lang="en-US" altLang="en-US" sz="3500" dirty="0">
                <a:latin typeface="Times New Roman" panose="02020603050405020304" pitchFamily="18" charset="0"/>
                <a:cs typeface="Times New Roman" panose="02020603050405020304" pitchFamily="18" charset="0"/>
              </a:rPr>
              <a:t>The six status flags record certain information about the most recent arithmetic or logical operation.</a:t>
            </a:r>
          </a:p>
          <a:p>
            <a:r>
              <a:rPr lang="en-US" altLang="en-US" sz="3500" dirty="0">
                <a:latin typeface="Times New Roman" panose="02020603050405020304" pitchFamily="18" charset="0"/>
                <a:cs typeface="Times New Roman" panose="02020603050405020304" pitchFamily="18" charset="0"/>
              </a:rPr>
              <a:t>For example, if a subtract operation produces a zero result, the zero flag (ZF) would be set (i.e., ZF = 1).</a:t>
            </a:r>
          </a:p>
          <a:p>
            <a:r>
              <a:rPr lang="en-US" altLang="en-US" sz="3500" dirty="0">
                <a:latin typeface="Times New Roman" panose="02020603050405020304" pitchFamily="18" charset="0"/>
                <a:cs typeface="Times New Roman" panose="02020603050405020304" pitchFamily="18" charset="0"/>
              </a:rPr>
              <a:t>The control flag is useful in string operations. This flag determines whether a string operation should scan the string in the forward or backward direction</a:t>
            </a:r>
            <a:r>
              <a:rPr lang="en-US" altLang="en-US" sz="2800" dirty="0">
                <a:latin typeface="Times New Roman" panose="02020603050405020304" pitchFamily="18" charset="0"/>
                <a:cs typeface="Times New Roman" panose="02020603050405020304" pitchFamily="18" charset="0"/>
              </a:rPr>
              <a:t>.</a:t>
            </a:r>
          </a:p>
          <a:p>
            <a:endParaRPr lang="en-US" altLang="en-US" dirty="0"/>
          </a:p>
        </p:txBody>
      </p:sp>
      <p:sp>
        <p:nvSpPr>
          <p:cNvPr id="5" name="Footer Placeholder 2"/>
          <p:cNvSpPr>
            <a:spLocks noGrp="1"/>
          </p:cNvSpPr>
          <p:nvPr>
            <p:ph type="ftr" sz="quarter" idx="11"/>
          </p:nvPr>
        </p:nvSpPr>
        <p:spPr>
          <a:xfrm>
            <a:off x="3276600" y="5791200"/>
            <a:ext cx="2895600" cy="365125"/>
          </a:xfrm>
        </p:spPr>
        <p:txBody>
          <a:bodyPr/>
          <a:lstStyle/>
          <a:p>
            <a:pPr>
              <a:defRPr/>
            </a:pPr>
            <a:r>
              <a:rPr lang="en-US"/>
              <a:t>Lecturer : Eng: Hassan Jabra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304800" y="1066800"/>
            <a:ext cx="8153400" cy="4705350"/>
          </a:xfrm>
        </p:spPr>
        <p:txBody>
          <a:bodyPr>
            <a:noAutofit/>
          </a:bodyPr>
          <a:lstStyle/>
          <a:p>
            <a:r>
              <a:rPr lang="en-US" altLang="en-US" sz="3200" dirty="0">
                <a:latin typeface="Times New Roman" panose="02020603050405020304" pitchFamily="18" charset="0"/>
                <a:cs typeface="Times New Roman" panose="02020603050405020304" pitchFamily="18" charset="0"/>
              </a:rPr>
              <a:t>The 10 system flags control the operation of the processor.</a:t>
            </a:r>
          </a:p>
          <a:p>
            <a:r>
              <a:rPr lang="en-US" altLang="en-US" sz="3200" dirty="0">
                <a:latin typeface="Times New Roman" panose="02020603050405020304" pitchFamily="18" charset="0"/>
                <a:cs typeface="Times New Roman" panose="02020603050405020304" pitchFamily="18" charset="0"/>
              </a:rPr>
              <a:t>The two interrupt enable flags—the trap enable flag (TF) and the interrupt enable flag (IF)—are useful in interrupt-related activities.</a:t>
            </a:r>
          </a:p>
          <a:p>
            <a:r>
              <a:rPr lang="en-US" altLang="en-US" sz="3200" dirty="0">
                <a:latin typeface="Times New Roman" panose="02020603050405020304" pitchFamily="18" charset="0"/>
                <a:cs typeface="Times New Roman" panose="02020603050405020304" pitchFamily="18" charset="0"/>
              </a:rPr>
              <a:t> For example, setting the trap flag causes the processor to single-step through a program, which is useful in debugging programs.</a:t>
            </a:r>
          </a:p>
        </p:txBody>
      </p:sp>
      <p:sp>
        <p:nvSpPr>
          <p:cNvPr id="5" name="Footer Placeholder 2"/>
          <p:cNvSpPr>
            <a:spLocks noGrp="1"/>
          </p:cNvSpPr>
          <p:nvPr>
            <p:ph type="ftr" sz="quarter" idx="11"/>
          </p:nvPr>
        </p:nvSpPr>
        <p:spPr>
          <a:xfrm>
            <a:off x="3124200" y="5907018"/>
            <a:ext cx="2895600" cy="365125"/>
          </a:xfrm>
        </p:spPr>
        <p:txBody>
          <a:bodyPr/>
          <a:lstStyle/>
          <a:p>
            <a:pPr>
              <a:defRPr/>
            </a:pPr>
            <a:r>
              <a:rPr lang="en-US"/>
              <a:t>Lecturer : Eng: Hassan Jabra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5800" y="112295"/>
            <a:ext cx="5638800" cy="685800"/>
          </a:xfrm>
        </p:spPr>
        <p:txBody>
          <a:bodyPr/>
          <a:lstStyle/>
          <a:p>
            <a:pPr algn="ctr"/>
            <a:r>
              <a:rPr lang="en-US" altLang="en-US" b="1" dirty="0">
                <a:solidFill>
                  <a:schemeClr val="bg1"/>
                </a:solidFill>
                <a:latin typeface="Times New Roman" panose="02020603050405020304" pitchFamily="18" charset="0"/>
                <a:cs typeface="Times New Roman" panose="02020603050405020304" pitchFamily="18" charset="0"/>
              </a:rPr>
              <a:t>Segment Registers</a:t>
            </a:r>
            <a:endParaRPr lang="en-US" altLang="en-US" dirty="0">
              <a:solidFill>
                <a:schemeClr val="bg1"/>
              </a:solidFill>
              <a:latin typeface="Times New Roman" panose="02020603050405020304" pitchFamily="18" charset="0"/>
              <a:cs typeface="Times New Roman" panose="02020603050405020304" pitchFamily="18" charset="0"/>
            </a:endParaRPr>
          </a:p>
        </p:txBody>
      </p:sp>
      <p:sp>
        <p:nvSpPr>
          <p:cNvPr id="39939" name="Content Placeholder 2"/>
          <p:cNvSpPr>
            <a:spLocks noGrp="1"/>
          </p:cNvSpPr>
          <p:nvPr>
            <p:ph idx="1"/>
          </p:nvPr>
        </p:nvSpPr>
        <p:spPr>
          <a:xfrm>
            <a:off x="838200" y="1524000"/>
            <a:ext cx="7620000" cy="4648200"/>
          </a:xfrm>
        </p:spPr>
        <p:txBody>
          <a:bodyPr/>
          <a:lstStyle/>
          <a:p>
            <a:r>
              <a:rPr lang="en-US" altLang="en-US" sz="2800">
                <a:latin typeface="Times New Roman" panose="02020603050405020304" pitchFamily="18" charset="0"/>
                <a:cs typeface="Times New Roman" panose="02020603050405020304" pitchFamily="18" charset="0"/>
              </a:rPr>
              <a:t>The six 16-bit segment registers of the Pentium are shown in.</a:t>
            </a:r>
          </a:p>
          <a:p>
            <a:r>
              <a:rPr lang="en-US" altLang="en-US" sz="2800">
                <a:latin typeface="Times New Roman" panose="02020603050405020304" pitchFamily="18" charset="0"/>
                <a:cs typeface="Times New Roman" panose="02020603050405020304" pitchFamily="18" charset="0"/>
              </a:rPr>
              <a:t>These registers support the segmented memory organization of the Pentium.</a:t>
            </a:r>
          </a:p>
          <a:p>
            <a:r>
              <a:rPr lang="en-US" altLang="en-US" sz="2800">
                <a:latin typeface="Times New Roman" panose="02020603050405020304" pitchFamily="18" charset="0"/>
                <a:cs typeface="Times New Roman" panose="02020603050405020304" pitchFamily="18" charset="0"/>
              </a:rPr>
              <a:t>In this organization, memory is partitioned into segments, where each segment is a small part of the memory.</a:t>
            </a:r>
          </a:p>
          <a:p>
            <a:r>
              <a:rPr lang="en-US" altLang="en-US" sz="2800">
                <a:latin typeface="Times New Roman" panose="02020603050405020304" pitchFamily="18" charset="0"/>
                <a:cs typeface="Times New Roman" panose="02020603050405020304" pitchFamily="18" charset="0"/>
              </a:rPr>
              <a:t>The processor, at any point in time, can only access up to six segments of the main memory</a:t>
            </a:r>
          </a:p>
        </p:txBody>
      </p:sp>
      <p:sp>
        <p:nvSpPr>
          <p:cNvPr id="5" name="Footer Placeholder 2"/>
          <p:cNvSpPr>
            <a:spLocks noGrp="1"/>
          </p:cNvSpPr>
          <p:nvPr>
            <p:ph type="ftr" sz="quarter" idx="11"/>
          </p:nvPr>
        </p:nvSpPr>
        <p:spPr>
          <a:xfrm>
            <a:off x="3276600" y="6324600"/>
            <a:ext cx="2895600" cy="365125"/>
          </a:xfrm>
        </p:spPr>
        <p:txBody>
          <a:bodyPr/>
          <a:lstStyle/>
          <a:p>
            <a:pPr>
              <a:defRPr/>
            </a:pPr>
            <a:r>
              <a:rPr lang="en-US"/>
              <a:t>Lecturer : Eng: Hassan Jabra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4" descr="code.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219200"/>
            <a:ext cx="8153400" cy="4267200"/>
          </a:xfrm>
        </p:spPr>
      </p:pic>
      <p:sp>
        <p:nvSpPr>
          <p:cNvPr id="5" name="Footer Placeholder 2"/>
          <p:cNvSpPr>
            <a:spLocks noGrp="1"/>
          </p:cNvSpPr>
          <p:nvPr>
            <p:ph type="ftr" sz="quarter" idx="11"/>
          </p:nvPr>
        </p:nvSpPr>
        <p:spPr>
          <a:xfrm>
            <a:off x="3276600" y="6324600"/>
            <a:ext cx="2895600" cy="365125"/>
          </a:xfrm>
        </p:spPr>
        <p:txBody>
          <a:bodyPr/>
          <a:lstStyle/>
          <a:p>
            <a:pPr>
              <a:defRPr/>
            </a:pPr>
            <a:r>
              <a:rPr lang="en-US"/>
              <a:t>Lecturer : Eng: Hassan Jabra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ubtitle 2"/>
          <p:cNvSpPr>
            <a:spLocks noGrp="1"/>
          </p:cNvSpPr>
          <p:nvPr>
            <p:ph type="subTitle" idx="1"/>
          </p:nvPr>
        </p:nvSpPr>
        <p:spPr>
          <a:xfrm>
            <a:off x="685800" y="1981200"/>
            <a:ext cx="7772400" cy="2819400"/>
          </a:xfrm>
        </p:spPr>
        <p:txBody>
          <a:bodyPr rtlCol="0">
            <a:normAutofit/>
          </a:bodyPr>
          <a:lstStyle/>
          <a:p>
            <a:pPr algn="ctr" eaLnBrk="1" fontAlgn="auto" hangingPunct="1">
              <a:spcAft>
                <a:spcPts val="0"/>
              </a:spcAft>
              <a:defRPr/>
            </a:pPr>
            <a:r>
              <a:rPr lang="en-US" altLang="en-US" sz="4800" dirty="0">
                <a:solidFill>
                  <a:schemeClr val="tx1"/>
                </a:solidFill>
                <a:latin typeface="Times New Roman" pitchFamily="18" charset="0"/>
                <a:cs typeface="Times New Roman" pitchFamily="18" charset="0"/>
              </a:rPr>
              <a:t>CHAPTER THREE </a:t>
            </a:r>
          </a:p>
          <a:p>
            <a:pPr algn="ctr" eaLnBrk="1" fontAlgn="auto" hangingPunct="1">
              <a:spcAft>
                <a:spcPts val="0"/>
              </a:spcAft>
              <a:defRPr/>
            </a:pPr>
            <a:r>
              <a:rPr lang="en-US" sz="4800" dirty="0">
                <a:solidFill>
                  <a:srgbClr val="000000"/>
                </a:solidFill>
                <a:latin typeface="Times New Roman"/>
                <a:ea typeface="Times New Roman"/>
              </a:rPr>
              <a:t>PENTIUM MICROPROCESSORS</a:t>
            </a:r>
            <a:endParaRPr lang="en-US" altLang="en-US" sz="4000" dirty="0">
              <a:solidFill>
                <a:schemeClr val="tx1"/>
              </a:solidFill>
            </a:endParaRPr>
          </a:p>
        </p:txBody>
      </p:sp>
      <p:sp>
        <p:nvSpPr>
          <p:cNvPr id="11268" name="Footer Placeholder 4"/>
          <p:cNvSpPr>
            <a:spLocks noGrp="1"/>
          </p:cNvSpPr>
          <p:nvPr>
            <p:ph type="ftr" sz="quarter" idx="11"/>
          </p:nvPr>
        </p:nvSpPr>
        <p:spPr bwMode="auto">
          <a:xfrm>
            <a:off x="3581400" y="6245225"/>
            <a:ext cx="2895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defRPr/>
            </a:pPr>
            <a:r>
              <a:rPr lang="en-US" altLang="en-US" sz="1200">
                <a:solidFill>
                  <a:schemeClr val="accent1"/>
                </a:solidFill>
                <a:latin typeface="Book Antiqua" pitchFamily="18" charset="0"/>
                <a:ea typeface="Microsoft YaHei" pitchFamily="34" charset="-122"/>
              </a:rPr>
              <a:t>Lecturer : Eng: Hassan Jabra</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 y="685800"/>
            <a:ext cx="493713"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533400" y="914400"/>
            <a:ext cx="7772400" cy="5029200"/>
          </a:xfrm>
        </p:spPr>
        <p:txBody>
          <a:bodyPr/>
          <a:lstStyle/>
          <a:p>
            <a:r>
              <a:rPr lang="en-US" altLang="en-US" sz="2800" dirty="0">
                <a:latin typeface="Times New Roman" panose="02020603050405020304" pitchFamily="18" charset="0"/>
                <a:cs typeface="Times New Roman" panose="02020603050405020304" pitchFamily="18" charset="0"/>
              </a:rPr>
              <a:t>The six segment registers point to where these segments are located in the memory.</a:t>
            </a:r>
          </a:p>
          <a:p>
            <a:r>
              <a:rPr lang="en-US" altLang="en-US" sz="2800" dirty="0">
                <a:latin typeface="Times New Roman" panose="02020603050405020304" pitchFamily="18" charset="0"/>
                <a:cs typeface="Times New Roman" panose="02020603050405020304" pitchFamily="18" charset="0"/>
              </a:rPr>
              <a:t>A program is logically divided into two parts: a code part that contains only the instructions, and a data part that keeps only the data. </a:t>
            </a:r>
          </a:p>
          <a:p>
            <a:r>
              <a:rPr lang="en-US" altLang="en-US" sz="2800" dirty="0">
                <a:latin typeface="Times New Roman" panose="02020603050405020304" pitchFamily="18" charset="0"/>
                <a:cs typeface="Times New Roman" panose="02020603050405020304" pitchFamily="18" charset="0"/>
              </a:rPr>
              <a:t>The code segment (CS) register points to where the program’s instructions are stored in the main memory, and the data segment (DS) register points to the data part of the program.</a:t>
            </a:r>
          </a:p>
        </p:txBody>
      </p:sp>
      <p:sp>
        <p:nvSpPr>
          <p:cNvPr id="5" name="Footer Placeholder 2"/>
          <p:cNvSpPr>
            <a:spLocks noGrp="1"/>
          </p:cNvSpPr>
          <p:nvPr>
            <p:ph type="ftr" sz="quarter" idx="11"/>
          </p:nvPr>
        </p:nvSpPr>
        <p:spPr>
          <a:xfrm>
            <a:off x="3276600" y="6324600"/>
            <a:ext cx="2895600" cy="365125"/>
          </a:xfrm>
        </p:spPr>
        <p:txBody>
          <a:bodyPr/>
          <a:lstStyle/>
          <a:p>
            <a:pPr>
              <a:defRPr/>
            </a:pPr>
            <a:r>
              <a:rPr lang="en-US"/>
              <a:t>Lecturer : Eng: Hassan Jabra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685800" y="1295400"/>
            <a:ext cx="7772400" cy="4648200"/>
          </a:xfrm>
        </p:spPr>
        <p:txBody>
          <a:bodyPr/>
          <a:lstStyle/>
          <a:p>
            <a:r>
              <a:rPr lang="en-US" altLang="en-US" sz="2800">
                <a:latin typeface="Times New Roman" panose="02020603050405020304" pitchFamily="18" charset="0"/>
                <a:cs typeface="Times New Roman" panose="02020603050405020304" pitchFamily="18" charset="0"/>
              </a:rPr>
              <a:t>The stack segment (SS) register points to the program’s stack segment</a:t>
            </a:r>
          </a:p>
          <a:p>
            <a:r>
              <a:rPr lang="en-US" altLang="en-US" sz="2800">
                <a:latin typeface="Times New Roman" panose="02020603050405020304" pitchFamily="18" charset="0"/>
                <a:cs typeface="Times New Roman" panose="02020603050405020304" pitchFamily="18" charset="0"/>
              </a:rPr>
              <a:t>The last three segment registers—ES, FS, and GS—are additional segment registers that can be used in a similar way as the other segment registers.</a:t>
            </a:r>
          </a:p>
          <a:p>
            <a:r>
              <a:rPr lang="en-US" altLang="en-US" sz="2800">
                <a:latin typeface="Times New Roman" panose="02020603050405020304" pitchFamily="18" charset="0"/>
                <a:cs typeface="Times New Roman" panose="02020603050405020304" pitchFamily="18" charset="0"/>
              </a:rPr>
              <a:t>For example, if a program’s data could not fit into a single data segment, we could use two segment registers to point to the two data segments.</a:t>
            </a:r>
          </a:p>
          <a:p>
            <a:endParaRPr lang="en-US" altLang="en-US"/>
          </a:p>
        </p:txBody>
      </p:sp>
      <p:sp>
        <p:nvSpPr>
          <p:cNvPr id="5" name="Footer Placeholder 2"/>
          <p:cNvSpPr>
            <a:spLocks noGrp="1"/>
          </p:cNvSpPr>
          <p:nvPr>
            <p:ph type="ftr" sz="quarter" idx="11"/>
          </p:nvPr>
        </p:nvSpPr>
        <p:spPr>
          <a:xfrm>
            <a:off x="3276600" y="6324600"/>
            <a:ext cx="2895600" cy="365125"/>
          </a:xfrm>
        </p:spPr>
        <p:txBody>
          <a:bodyPr/>
          <a:lstStyle/>
          <a:p>
            <a:pPr>
              <a:defRPr/>
            </a:pPr>
            <a:r>
              <a:rPr lang="en-US"/>
              <a:t>Lecturer : Eng: Hassan Jabra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F487-FAC0-E707-C739-788C52E8E4CA}"/>
              </a:ext>
            </a:extLst>
          </p:cNvPr>
          <p:cNvSpPr>
            <a:spLocks noGrp="1"/>
          </p:cNvSpPr>
          <p:nvPr>
            <p:ph type="title"/>
          </p:nvPr>
        </p:nvSpPr>
        <p:spPr>
          <a:xfrm>
            <a:off x="304800" y="140166"/>
            <a:ext cx="8229600" cy="774234"/>
          </a:xfrm>
        </p:spPr>
        <p:txBody>
          <a:bodyPr/>
          <a:lstStyle/>
          <a:p>
            <a:r>
              <a:rPr lang="en-US" sz="3600" dirty="0">
                <a:solidFill>
                  <a:schemeClr val="bg1"/>
                </a:solidFill>
              </a:rPr>
              <a:t>Segments in a multi segment model.</a:t>
            </a:r>
            <a:endParaRPr lang="en-US" dirty="0">
              <a:solidFill>
                <a:schemeClr val="bg1"/>
              </a:solidFill>
            </a:endParaRPr>
          </a:p>
        </p:txBody>
      </p:sp>
      <p:pic>
        <p:nvPicPr>
          <p:cNvPr id="5" name="Content Placeholder 4">
            <a:extLst>
              <a:ext uri="{FF2B5EF4-FFF2-40B4-BE49-F238E27FC236}">
                <a16:creationId xmlns:a16="http://schemas.microsoft.com/office/drawing/2014/main" id="{C367E289-7E16-CF69-7FC8-AE5F5B4BD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81" t="11754" r="5952" b="7404"/>
          <a:stretch/>
        </p:blipFill>
        <p:spPr>
          <a:xfrm>
            <a:off x="1143000" y="1524000"/>
            <a:ext cx="6019800" cy="4249272"/>
          </a:xfrm>
        </p:spPr>
      </p:pic>
      <p:sp>
        <p:nvSpPr>
          <p:cNvPr id="3" name="Footer Placeholder 2">
            <a:extLst>
              <a:ext uri="{FF2B5EF4-FFF2-40B4-BE49-F238E27FC236}">
                <a16:creationId xmlns:a16="http://schemas.microsoft.com/office/drawing/2014/main" id="{9865CB02-F747-4F9F-8CD3-FAA001DCD5A9}"/>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338682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A247-2F27-429D-ADAF-F34920F2EA81}"/>
              </a:ext>
            </a:extLst>
          </p:cNvPr>
          <p:cNvSpPr>
            <a:spLocks noGrp="1"/>
          </p:cNvSpPr>
          <p:nvPr>
            <p:ph type="title"/>
          </p:nvPr>
        </p:nvSpPr>
        <p:spPr>
          <a:xfrm>
            <a:off x="304800" y="0"/>
            <a:ext cx="8458200" cy="1052513"/>
          </a:xfrm>
        </p:spPr>
        <p:txBody>
          <a:bodyPr/>
          <a:lstStyle/>
          <a:p>
            <a:pPr algn="ctr"/>
            <a:r>
              <a:rPr lang="en-US" sz="2400" dirty="0"/>
              <a:t>The Pentium protected-mode memory architecture </a:t>
            </a:r>
            <a:br>
              <a:rPr lang="en-US" sz="2800" dirty="0"/>
            </a:br>
            <a:endParaRPr lang="en-US" sz="2800" dirty="0"/>
          </a:p>
        </p:txBody>
      </p:sp>
      <p:sp>
        <p:nvSpPr>
          <p:cNvPr id="3" name="Content Placeholder 2">
            <a:extLst>
              <a:ext uri="{FF2B5EF4-FFF2-40B4-BE49-F238E27FC236}">
                <a16:creationId xmlns:a16="http://schemas.microsoft.com/office/drawing/2014/main" id="{846CAE6D-0D3C-4B6C-8E30-D56CBC0435B0}"/>
              </a:ext>
            </a:extLst>
          </p:cNvPr>
          <p:cNvSpPr>
            <a:spLocks noGrp="1"/>
          </p:cNvSpPr>
          <p:nvPr>
            <p:ph idx="1"/>
          </p:nvPr>
        </p:nvSpPr>
        <p:spPr/>
        <p:txBody>
          <a:bodyPr/>
          <a:lstStyle/>
          <a:p>
            <a:r>
              <a:rPr lang="en-US" dirty="0"/>
              <a:t>Protected mode is a mode of program operation in a computer with an Intel-based microprocessor in which the program is restricted to addressing a specific contiguous area of 640 kilobytes. </a:t>
            </a:r>
          </a:p>
          <a:p>
            <a:r>
              <a:rPr lang="en-US" dirty="0"/>
              <a:t>Intel's original PC microprocessor, the 8088, provided a one megabyte (1 Mbyte) random access memory (RAM). </a:t>
            </a:r>
          </a:p>
          <a:p>
            <a:r>
              <a:rPr lang="en-US" dirty="0"/>
              <a:t>The memory was divided into several areas for basic input/output system data, signals from your display, and other system information.</a:t>
            </a:r>
          </a:p>
        </p:txBody>
      </p:sp>
      <p:sp>
        <p:nvSpPr>
          <p:cNvPr id="4" name="Footer Placeholder 3">
            <a:extLst>
              <a:ext uri="{FF2B5EF4-FFF2-40B4-BE49-F238E27FC236}">
                <a16:creationId xmlns:a16="http://schemas.microsoft.com/office/drawing/2014/main" id="{2AE714E4-1A62-4486-935E-F96EFF0A8A9E}"/>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398833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3C14-A39A-43F0-A159-EEE0705BDF0F}"/>
              </a:ext>
            </a:extLst>
          </p:cNvPr>
          <p:cNvSpPr>
            <a:spLocks noGrp="1"/>
          </p:cNvSpPr>
          <p:nvPr>
            <p:ph type="title"/>
          </p:nvPr>
        </p:nvSpPr>
        <p:spPr/>
        <p:txBody>
          <a:bodyPr/>
          <a:lstStyle/>
          <a:p>
            <a:pPr algn="ctr"/>
            <a:r>
              <a:rPr lang="en-US" dirty="0" err="1"/>
              <a:t>Cont</a:t>
            </a:r>
            <a:r>
              <a:rPr lang="en-US" dirty="0"/>
              <a:t>….</a:t>
            </a:r>
          </a:p>
        </p:txBody>
      </p:sp>
      <p:sp>
        <p:nvSpPr>
          <p:cNvPr id="3" name="Content Placeholder 2">
            <a:extLst>
              <a:ext uri="{FF2B5EF4-FFF2-40B4-BE49-F238E27FC236}">
                <a16:creationId xmlns:a16="http://schemas.microsoft.com/office/drawing/2014/main" id="{15441F73-E7F5-4420-877B-A9532C66D206}"/>
              </a:ext>
            </a:extLst>
          </p:cNvPr>
          <p:cNvSpPr>
            <a:spLocks noGrp="1"/>
          </p:cNvSpPr>
          <p:nvPr>
            <p:ph idx="1"/>
          </p:nvPr>
        </p:nvSpPr>
        <p:spPr/>
        <p:txBody>
          <a:bodyPr/>
          <a:lstStyle/>
          <a:p>
            <a:r>
              <a:rPr lang="en-US" dirty="0"/>
              <a:t>The remainder or 640 kilobytes of contiguous space was left for the operating system and application programs. </a:t>
            </a:r>
          </a:p>
          <a:p>
            <a:r>
              <a:rPr lang="en-US" dirty="0"/>
              <a:t>The 8088 ensured that any instruction issued by a program running in protected mode would not be able to address space outside of this contiguous 640 kilobytes. </a:t>
            </a:r>
          </a:p>
          <a:p>
            <a:r>
              <a:rPr lang="en-US" dirty="0"/>
              <a:t>Typically, much operating system code and almost all application programs run in protected mode to ensure that essential data is not unintentionally overwritten.</a:t>
            </a:r>
          </a:p>
        </p:txBody>
      </p:sp>
      <p:sp>
        <p:nvSpPr>
          <p:cNvPr id="4" name="Footer Placeholder 3">
            <a:extLst>
              <a:ext uri="{FF2B5EF4-FFF2-40B4-BE49-F238E27FC236}">
                <a16:creationId xmlns:a16="http://schemas.microsoft.com/office/drawing/2014/main" id="{7C5BB264-9B8D-4DD4-8727-57F41E381151}"/>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3369592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3449-2172-4396-AB62-B59186E347EA}"/>
              </a:ext>
            </a:extLst>
          </p:cNvPr>
          <p:cNvSpPr>
            <a:spLocks noGrp="1"/>
          </p:cNvSpPr>
          <p:nvPr>
            <p:ph type="title"/>
          </p:nvPr>
        </p:nvSpPr>
        <p:spPr/>
        <p:txBody>
          <a:bodyPr/>
          <a:lstStyle/>
          <a:p>
            <a:pPr algn="ctr"/>
            <a:r>
              <a:rPr lang="en-US" dirty="0"/>
              <a:t>Cont. …</a:t>
            </a:r>
          </a:p>
        </p:txBody>
      </p:sp>
      <p:sp>
        <p:nvSpPr>
          <p:cNvPr id="3" name="Content Placeholder 2">
            <a:extLst>
              <a:ext uri="{FF2B5EF4-FFF2-40B4-BE49-F238E27FC236}">
                <a16:creationId xmlns:a16="http://schemas.microsoft.com/office/drawing/2014/main" id="{D0291A11-0845-43AA-94E5-9D3C0D917729}"/>
              </a:ext>
            </a:extLst>
          </p:cNvPr>
          <p:cNvSpPr>
            <a:spLocks noGrp="1"/>
          </p:cNvSpPr>
          <p:nvPr>
            <p:ph idx="1"/>
          </p:nvPr>
        </p:nvSpPr>
        <p:spPr/>
        <p:txBody>
          <a:bodyPr/>
          <a:lstStyle/>
          <a:p>
            <a:r>
              <a:rPr lang="en-US" dirty="0"/>
              <a:t>Real mode is program operation in which an instruction can address any space within the 1 megabyte of RAM. Typically, a program running in real mode is one that needs to get to and use or update system data and can be trusted to know how to do this. Such a program is usually part of the operating system or a special application subsystem.</a:t>
            </a:r>
          </a:p>
        </p:txBody>
      </p:sp>
      <p:sp>
        <p:nvSpPr>
          <p:cNvPr id="4" name="Footer Placeholder 3">
            <a:extLst>
              <a:ext uri="{FF2B5EF4-FFF2-40B4-BE49-F238E27FC236}">
                <a16:creationId xmlns:a16="http://schemas.microsoft.com/office/drawing/2014/main" id="{6D38897E-5CC5-4296-A82C-55988F34683C}"/>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135430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8276"/>
            <a:ext cx="8458200" cy="669032"/>
          </a:xfrm>
        </p:spPr>
        <p:txBody>
          <a:bodyPr>
            <a:normAutofit fontScale="90000"/>
          </a:bodyPr>
          <a:lstStyle/>
          <a:p>
            <a:br>
              <a:rPr lang="en-US" b="1" dirty="0">
                <a:solidFill>
                  <a:srgbClr val="FF0000"/>
                </a:solidFill>
              </a:rPr>
            </a:br>
            <a:r>
              <a:rPr lang="en-US" sz="3100" b="1" dirty="0">
                <a:solidFill>
                  <a:schemeClr val="bg1"/>
                </a:solidFill>
              </a:rPr>
              <a:t>The 8086 Microprocessor- Internal Architecture</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48965" y="1600200"/>
            <a:ext cx="8229600" cy="3970330"/>
          </a:xfrm>
        </p:spPr>
        <p:txBody>
          <a:bodyPr>
            <a:normAutofit/>
          </a:bodyPr>
          <a:lstStyle/>
          <a:p>
            <a:pPr marL="800100" indent="-457200">
              <a:lnSpc>
                <a:spcPct val="17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Intel 8086 is a 16-bit microprocessor intended to be used as the CPU in a microcomputer. The term “16-bit” means that its arithmetic logic unit, internal registers, and most of its instructions are designed to work 16-bit binary words. It has 16-bit data bus and 20-bit address bus.</a:t>
            </a:r>
          </a:p>
          <a:p>
            <a:pPr marL="800100" indent="-457200">
              <a:lnSpc>
                <a:spcPct val="17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Words will be stored in two consecutive memory locations. If the first byte of a word is at an even address, the 8086 can read the entire word in one operation. If the first byte of the word is at an odd address, the 8086 will read the first byte in one operation, and the second byte in another operation.</a:t>
            </a:r>
          </a:p>
          <a:p>
            <a:pPr marL="800100" indent="-457200">
              <a:lnSpc>
                <a:spcPct val="170000"/>
              </a:lnSpc>
              <a:spcBef>
                <a:spcPts val="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Following figure shows the internal block diagram of 8086 microprocessor. </a:t>
            </a:r>
          </a:p>
        </p:txBody>
      </p:sp>
      <p:sp>
        <p:nvSpPr>
          <p:cNvPr id="4" name="Footer Placeholder 2"/>
          <p:cNvSpPr>
            <a:spLocks noGrp="1"/>
          </p:cNvSpPr>
          <p:nvPr>
            <p:ph type="ftr" sz="quarter" idx="11"/>
          </p:nvPr>
        </p:nvSpPr>
        <p:spPr>
          <a:xfrm>
            <a:off x="3276600" y="6324600"/>
            <a:ext cx="2895600" cy="365125"/>
          </a:xfrm>
        </p:spPr>
        <p:txBody>
          <a:bodyPr/>
          <a:lstStyle/>
          <a:p>
            <a:pPr>
              <a:defRPr/>
            </a:pPr>
            <a:r>
              <a:rPr lang="en-US"/>
              <a:t>Lecturer : Eng: Hassan Jabra</a:t>
            </a:r>
            <a:endParaRPr lang="en-US" dirty="0"/>
          </a:p>
        </p:txBody>
      </p:sp>
    </p:spTree>
    <p:extLst>
      <p:ext uri="{BB962C8B-B14F-4D97-AF65-F5344CB8AC3E}">
        <p14:creationId xmlns:p14="http://schemas.microsoft.com/office/powerpoint/2010/main" val="115910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5181600" y="6301006"/>
            <a:ext cx="2895600" cy="365125"/>
          </a:xfrm>
        </p:spPr>
        <p:txBody>
          <a:bodyPr/>
          <a:lstStyle/>
          <a:p>
            <a:pPr>
              <a:defRPr/>
            </a:pPr>
            <a:r>
              <a:rPr lang="en-US"/>
              <a:t>Lecturer : Eng: Hassan Jabra</a:t>
            </a:r>
            <a:endParaRPr lang="en-US" dirty="0"/>
          </a:p>
        </p:txBody>
      </p:sp>
      <p:sp>
        <p:nvSpPr>
          <p:cNvPr id="5" name="Rectangle 4"/>
          <p:cNvSpPr/>
          <p:nvPr/>
        </p:nvSpPr>
        <p:spPr>
          <a:xfrm>
            <a:off x="381000" y="5715000"/>
            <a:ext cx="8004313" cy="646331"/>
          </a:xfrm>
          <a:prstGeom prst="rect">
            <a:avLst/>
          </a:prstGeom>
        </p:spPr>
        <p:txBody>
          <a:bodyPr wrap="square">
            <a:spAutoFit/>
          </a:bodyPr>
          <a:lstStyle/>
          <a:p>
            <a:r>
              <a:rPr lang="en-US" dirty="0"/>
              <a:t>The 8086 CPU is divided into two independent functional parts, the bus interface unit or BIU, and the execution unit . </a:t>
            </a:r>
          </a:p>
        </p:txBody>
      </p:sp>
      <p:pic>
        <p:nvPicPr>
          <p:cNvPr id="3" name="Picture 2">
            <a:extLst>
              <a:ext uri="{FF2B5EF4-FFF2-40B4-BE49-F238E27FC236}">
                <a16:creationId xmlns:a16="http://schemas.microsoft.com/office/drawing/2014/main" id="{C4ABDC05-2BCF-B5E0-EA97-D62F872650F7}"/>
              </a:ext>
            </a:extLst>
          </p:cNvPr>
          <p:cNvPicPr>
            <a:picLocks noChangeAspect="1"/>
          </p:cNvPicPr>
          <p:nvPr/>
        </p:nvPicPr>
        <p:blipFill>
          <a:blip r:embed="rId2"/>
          <a:stretch>
            <a:fillRect/>
          </a:stretch>
        </p:blipFill>
        <p:spPr>
          <a:xfrm>
            <a:off x="990600" y="815099"/>
            <a:ext cx="6400800" cy="4864608"/>
          </a:xfrm>
          <a:prstGeom prst="rect">
            <a:avLst/>
          </a:prstGeom>
        </p:spPr>
      </p:pic>
    </p:spTree>
    <p:extLst>
      <p:ext uri="{BB962C8B-B14F-4D97-AF65-F5344CB8AC3E}">
        <p14:creationId xmlns:p14="http://schemas.microsoft.com/office/powerpoint/2010/main" val="112750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3281-CACB-044A-0F25-6C6B2E76E9E1}"/>
              </a:ext>
            </a:extLst>
          </p:cNvPr>
          <p:cNvSpPr>
            <a:spLocks noGrp="1"/>
          </p:cNvSpPr>
          <p:nvPr>
            <p:ph type="title"/>
          </p:nvPr>
        </p:nvSpPr>
        <p:spPr>
          <a:xfrm>
            <a:off x="304800" y="0"/>
            <a:ext cx="8229600" cy="792162"/>
          </a:xfrm>
        </p:spPr>
        <p:txBody>
          <a:bodyPr/>
          <a:lstStyle/>
          <a:p>
            <a:pPr algn="ctr"/>
            <a:r>
              <a:rPr lang="en-US" dirty="0">
                <a:solidFill>
                  <a:schemeClr val="bg1"/>
                </a:solidFill>
              </a:rPr>
              <a:t>Memory segmentation: </a:t>
            </a:r>
          </a:p>
        </p:txBody>
      </p:sp>
      <p:sp>
        <p:nvSpPr>
          <p:cNvPr id="3" name="Content Placeholder 2">
            <a:extLst>
              <a:ext uri="{FF2B5EF4-FFF2-40B4-BE49-F238E27FC236}">
                <a16:creationId xmlns:a16="http://schemas.microsoft.com/office/drawing/2014/main" id="{3CD0B467-7D1C-C7B5-58B8-B81684CA59B9}"/>
              </a:ext>
            </a:extLst>
          </p:cNvPr>
          <p:cNvSpPr>
            <a:spLocks noGrp="1"/>
          </p:cNvSpPr>
          <p:nvPr>
            <p:ph idx="1"/>
          </p:nvPr>
        </p:nvSpPr>
        <p:spPr>
          <a:xfrm>
            <a:off x="303196" y="1143000"/>
            <a:ext cx="8515952" cy="4953000"/>
          </a:xfrm>
        </p:spPr>
        <p:txBody>
          <a:bodyPr/>
          <a:lstStyle/>
          <a:p>
            <a:r>
              <a:rPr lang="en-US" sz="2800" dirty="0"/>
              <a:t>In order to increase execution speed and fetching speed, 8086 segments the memory. </a:t>
            </a:r>
          </a:p>
          <a:p>
            <a:r>
              <a:rPr lang="en-US" sz="2800" dirty="0"/>
              <a:t>Its 20-bit address bus can address 1MB of memory, it segments it into 16 64kB segments. </a:t>
            </a:r>
          </a:p>
          <a:p>
            <a:r>
              <a:rPr lang="en-US" sz="2800" dirty="0"/>
              <a:t>8086 works only with four 64KB segments within the whole 1MB memory.</a:t>
            </a:r>
          </a:p>
          <a:p>
            <a:r>
              <a:rPr lang="en-US" sz="2800" dirty="0"/>
              <a:t>The internal architecture of Intel 8086 is divided into 2 units: The Bus Interface Unit (BIU), and The Execution Unit (EU</a:t>
            </a:r>
            <a:r>
              <a:rPr lang="en-US" sz="2800"/>
              <a:t>). </a:t>
            </a:r>
            <a:endParaRPr lang="en-US" sz="2800" dirty="0"/>
          </a:p>
        </p:txBody>
      </p:sp>
      <p:sp>
        <p:nvSpPr>
          <p:cNvPr id="4" name="Footer Placeholder 3">
            <a:extLst>
              <a:ext uri="{FF2B5EF4-FFF2-40B4-BE49-F238E27FC236}">
                <a16:creationId xmlns:a16="http://schemas.microsoft.com/office/drawing/2014/main" id="{5205DFCA-24BB-4024-A30D-F899FD9269C8}"/>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2565110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2E8A-D65B-44B1-B2EB-C8885C9E560F}"/>
              </a:ext>
            </a:extLst>
          </p:cNvPr>
          <p:cNvSpPr>
            <a:spLocks noGrp="1"/>
          </p:cNvSpPr>
          <p:nvPr>
            <p:ph type="title"/>
          </p:nvPr>
        </p:nvSpPr>
        <p:spPr/>
        <p:txBody>
          <a:bodyPr/>
          <a:lstStyle/>
          <a:p>
            <a:pPr algn="ctr"/>
            <a:r>
              <a:rPr lang="en-US" dirty="0"/>
              <a:t>Real-mode memory organization</a:t>
            </a:r>
          </a:p>
        </p:txBody>
      </p:sp>
      <p:sp>
        <p:nvSpPr>
          <p:cNvPr id="3" name="Content Placeholder 2">
            <a:extLst>
              <a:ext uri="{FF2B5EF4-FFF2-40B4-BE49-F238E27FC236}">
                <a16:creationId xmlns:a16="http://schemas.microsoft.com/office/drawing/2014/main" id="{9706FB2E-7355-4BD4-9313-90538B25D85C}"/>
              </a:ext>
            </a:extLst>
          </p:cNvPr>
          <p:cNvSpPr>
            <a:spLocks noGrp="1"/>
          </p:cNvSpPr>
          <p:nvPr>
            <p:ph idx="1"/>
          </p:nvPr>
        </p:nvSpPr>
        <p:spPr/>
        <p:txBody>
          <a:bodyPr/>
          <a:lstStyle/>
          <a:p>
            <a:r>
              <a:rPr lang="en-US" sz="2400" dirty="0"/>
              <a:t>Real mode, also called real address mode, is an operating mode of all x86-compatible CPUs. </a:t>
            </a:r>
          </a:p>
          <a:p>
            <a:r>
              <a:rPr lang="en-US" sz="2400" dirty="0"/>
              <a:t>The mode gets its name from the fact that addresses in real mode always correspond to real locations in memory. </a:t>
            </a:r>
          </a:p>
          <a:p>
            <a:r>
              <a:rPr lang="en-US" sz="2400" dirty="0"/>
              <a:t>Real mode is characterized by a 20-bit segmented memory address space (giving 1 MB of addressable memory) and unlimited direct software access to all addressable memory, I/O addresses and peripheral hardware. </a:t>
            </a:r>
          </a:p>
          <a:p>
            <a:r>
              <a:rPr lang="en-US" sz="2400" dirty="0"/>
              <a:t>Real mode provides no support for memory protection, multitasking, or code privilege levels.</a:t>
            </a:r>
          </a:p>
        </p:txBody>
      </p:sp>
      <p:sp>
        <p:nvSpPr>
          <p:cNvPr id="4" name="Footer Placeholder 3">
            <a:extLst>
              <a:ext uri="{FF2B5EF4-FFF2-40B4-BE49-F238E27FC236}">
                <a16:creationId xmlns:a16="http://schemas.microsoft.com/office/drawing/2014/main" id="{A40F1098-0488-4D44-917D-8B79A5F5868C}"/>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87572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36525"/>
            <a:ext cx="8229600" cy="701675"/>
          </a:xfrm>
        </p:spPr>
        <p:txBody>
          <a:bodyPr rtlCol="0">
            <a:normAutofit fontScale="90000"/>
          </a:bodyPr>
          <a:lstStyle/>
          <a:p>
            <a:pPr algn="ctr" eaLnBrk="1" fontAlgn="auto" hangingPunct="1">
              <a:spcAft>
                <a:spcPts val="0"/>
              </a:spcAft>
              <a:defRPr/>
            </a:pPr>
            <a:br>
              <a:rPr lang="en-US" b="1" dirty="0">
                <a:solidFill>
                  <a:schemeClr val="bg1"/>
                </a:solidFill>
              </a:rPr>
            </a:br>
            <a:r>
              <a:rPr lang="en-US" b="1" dirty="0">
                <a:solidFill>
                  <a:schemeClr val="bg1"/>
                </a:solidFill>
              </a:rPr>
              <a:t>Objectives</a:t>
            </a:r>
            <a:br>
              <a:rPr lang="en-US" b="1" dirty="0">
                <a:solidFill>
                  <a:schemeClr val="bg1"/>
                </a:solidFill>
              </a:rPr>
            </a:br>
            <a:endParaRPr lang="en-US" dirty="0">
              <a:solidFill>
                <a:schemeClr val="bg1"/>
              </a:solidFill>
            </a:endParaRPr>
          </a:p>
        </p:txBody>
      </p:sp>
      <p:sp>
        <p:nvSpPr>
          <p:cNvPr id="12290" name="Content Placeholder 2"/>
          <p:cNvSpPr>
            <a:spLocks noGrp="1"/>
          </p:cNvSpPr>
          <p:nvPr>
            <p:ph idx="1"/>
          </p:nvPr>
        </p:nvSpPr>
        <p:spPr>
          <a:xfrm>
            <a:off x="457200" y="1166812"/>
            <a:ext cx="8229600" cy="4524375"/>
          </a:xfrm>
        </p:spPr>
        <p:txBody>
          <a:bodyPr/>
          <a:lstStyle/>
          <a:p>
            <a:pPr lvl="1"/>
            <a:r>
              <a:rPr lang="en-US" sz="3200" dirty="0"/>
              <a:t>To describe the basic organization of the Pentium processor </a:t>
            </a:r>
          </a:p>
          <a:p>
            <a:pPr lvl="1"/>
            <a:r>
              <a:rPr lang="en-US" sz="3200" dirty="0"/>
              <a:t>To introduce the Pentium protected-mode memory architecture </a:t>
            </a:r>
          </a:p>
          <a:p>
            <a:pPr lvl="1"/>
            <a:r>
              <a:rPr lang="en-US" sz="3200" dirty="0"/>
              <a:t>To discuss the real-mode memory organization</a:t>
            </a:r>
            <a:endParaRPr lang="en-US" sz="2800" dirty="0"/>
          </a:p>
        </p:txBody>
      </p:sp>
      <p:sp>
        <p:nvSpPr>
          <p:cNvPr id="3" name="Footer Placeholder 2"/>
          <p:cNvSpPr>
            <a:spLocks noGrp="1"/>
          </p:cNvSpPr>
          <p:nvPr>
            <p:ph type="ftr" sz="quarter" idx="11"/>
          </p:nvPr>
        </p:nvSpPr>
        <p:spPr/>
        <p:txBody>
          <a:bodyPr/>
          <a:lstStyle/>
          <a:p>
            <a:pPr>
              <a:defRPr/>
            </a:pPr>
            <a:r>
              <a:rPr lang="en-US"/>
              <a:t>Lecturer : Eng: Hassan Jabra</a:t>
            </a:r>
            <a:endParaRPr lang="en-US" dirty="0"/>
          </a:p>
        </p:txBody>
      </p:sp>
    </p:spTree>
    <p:extLst>
      <p:ext uri="{BB962C8B-B14F-4D97-AF65-F5344CB8AC3E}">
        <p14:creationId xmlns:p14="http://schemas.microsoft.com/office/powerpoint/2010/main" val="3775503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457200" y="1905000"/>
            <a:ext cx="8229600" cy="3048000"/>
          </a:xfrm>
        </p:spPr>
        <p:txBody>
          <a:bodyPr/>
          <a:lstStyle/>
          <a:p>
            <a:pPr marL="0" indent="0">
              <a:buFont typeface="Arial" panose="020B0604020202020204" pitchFamily="34" charset="0"/>
              <a:buNone/>
            </a:pPr>
            <a:r>
              <a:rPr lang="en-US" altLang="en-US" sz="13800">
                <a:latin typeface="Algerian" panose="04020705040A02060702" pitchFamily="82" charset="0"/>
              </a:rPr>
              <a:t>The end </a:t>
            </a:r>
          </a:p>
        </p:txBody>
      </p:sp>
      <p:sp>
        <p:nvSpPr>
          <p:cNvPr id="2" name="Footer Placeholder 1">
            <a:extLst>
              <a:ext uri="{FF2B5EF4-FFF2-40B4-BE49-F238E27FC236}">
                <a16:creationId xmlns:a16="http://schemas.microsoft.com/office/drawing/2014/main" id="{B7EDA074-6252-42BE-A1C6-64889B083C1B}"/>
              </a:ext>
            </a:extLst>
          </p:cNvPr>
          <p:cNvSpPr>
            <a:spLocks noGrp="1"/>
          </p:cNvSpPr>
          <p:nvPr>
            <p:ph type="ftr" sz="quarter" idx="11"/>
          </p:nvPr>
        </p:nvSpPr>
        <p:spPr/>
        <p:txBody>
          <a:bodyPr/>
          <a:lstStyle/>
          <a:p>
            <a:pPr>
              <a:defRPr/>
            </a:pPr>
            <a:r>
              <a:rPr lang="en-US"/>
              <a:t>Lecturer : Eng: Hassan Jabra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5248-BB70-BE5B-6C26-4C8670301824}"/>
              </a:ext>
            </a:extLst>
          </p:cNvPr>
          <p:cNvSpPr>
            <a:spLocks noGrp="1"/>
          </p:cNvSpPr>
          <p:nvPr>
            <p:ph type="title"/>
          </p:nvPr>
        </p:nvSpPr>
        <p:spPr>
          <a:xfrm>
            <a:off x="228600" y="6417"/>
            <a:ext cx="8229600" cy="792162"/>
          </a:xfrm>
        </p:spPr>
        <p:txBody>
          <a:bodyPr/>
          <a:lstStyle/>
          <a:p>
            <a:r>
              <a:rPr lang="en-US" dirty="0">
                <a:solidFill>
                  <a:schemeClr val="bg1"/>
                </a:solidFill>
              </a:rPr>
              <a:t>The Pentium Processor</a:t>
            </a:r>
          </a:p>
        </p:txBody>
      </p:sp>
      <p:sp>
        <p:nvSpPr>
          <p:cNvPr id="3" name="Content Placeholder 2">
            <a:extLst>
              <a:ext uri="{FF2B5EF4-FFF2-40B4-BE49-F238E27FC236}">
                <a16:creationId xmlns:a16="http://schemas.microsoft.com/office/drawing/2014/main" id="{2AEB67AE-645E-7405-3788-984B9DDC0CEB}"/>
              </a:ext>
            </a:extLst>
          </p:cNvPr>
          <p:cNvSpPr>
            <a:spLocks noGrp="1"/>
          </p:cNvSpPr>
          <p:nvPr>
            <p:ph idx="1"/>
          </p:nvPr>
        </p:nvSpPr>
        <p:spPr>
          <a:xfrm>
            <a:off x="304800" y="1028700"/>
            <a:ext cx="8342296" cy="4762500"/>
          </a:xfrm>
        </p:spPr>
        <p:txBody>
          <a:bodyPr/>
          <a:lstStyle/>
          <a:p>
            <a:r>
              <a:rPr lang="en-US" sz="2800" dirty="0"/>
              <a:t>The name Pentium is originally derived from the Greek word </a:t>
            </a:r>
            <a:r>
              <a:rPr lang="en-US" sz="2800" dirty="0" err="1"/>
              <a:t>pente</a:t>
            </a:r>
            <a:r>
              <a:rPr lang="en-US" sz="2800" dirty="0"/>
              <a:t> (π</a:t>
            </a:r>
            <a:r>
              <a:rPr lang="en-US" sz="2800" dirty="0" err="1"/>
              <a:t>έντε</a:t>
            </a:r>
            <a:r>
              <a:rPr lang="en-US" sz="2800" dirty="0"/>
              <a:t>), meaning "five“ Pentium is a product used for a series of x86-compatible microprocessors produced by Intel since 1993.</a:t>
            </a:r>
          </a:p>
          <a:p>
            <a:r>
              <a:rPr lang="en-US" sz="2800" dirty="0"/>
              <a:t> In its current form, Pentium processors are considered entry-level products that Intel rates as "two stars", meaning that they are above the low-end Bit and Celeron series but below the faster Core i3, i5 and i7 lines as well as the high-end Xeon processors.</a:t>
            </a:r>
          </a:p>
          <a:p>
            <a:endParaRPr lang="en-US" dirty="0"/>
          </a:p>
        </p:txBody>
      </p:sp>
      <p:sp>
        <p:nvSpPr>
          <p:cNvPr id="4" name="Footer Placeholder 3">
            <a:extLst>
              <a:ext uri="{FF2B5EF4-FFF2-40B4-BE49-F238E27FC236}">
                <a16:creationId xmlns:a16="http://schemas.microsoft.com/office/drawing/2014/main" id="{50A45F49-84FF-42CB-A12D-5A6C0243EBCD}"/>
              </a:ext>
            </a:extLst>
          </p:cNvPr>
          <p:cNvSpPr>
            <a:spLocks noGrp="1"/>
          </p:cNvSpPr>
          <p:nvPr>
            <p:ph type="ftr" sz="quarter" idx="11"/>
          </p:nvPr>
        </p:nvSpPr>
        <p:spPr/>
        <p:txBody>
          <a:bodyPr/>
          <a:lstStyle/>
          <a:p>
            <a:pPr>
              <a:defRPr/>
            </a:pPr>
            <a:r>
              <a:rPr lang="en-US"/>
              <a:t>Lecturer : Eng: Hassan Jabra</a:t>
            </a:r>
          </a:p>
        </p:txBody>
      </p:sp>
    </p:spTree>
    <p:extLst>
      <p:ext uri="{BB962C8B-B14F-4D97-AF65-F5344CB8AC3E}">
        <p14:creationId xmlns:p14="http://schemas.microsoft.com/office/powerpoint/2010/main" val="225657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04800" y="914400"/>
            <a:ext cx="8229600" cy="4525963"/>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Table 3.1 Key Characteristics of the IA Family of Processors (“Year” refers to the year of introduction; “Frequency” refers to the frequency at introduction)</a:t>
            </a:r>
          </a:p>
        </p:txBody>
      </p:sp>
      <p:sp>
        <p:nvSpPr>
          <p:cNvPr id="5" name="Footer Placeholder 2"/>
          <p:cNvSpPr>
            <a:spLocks noGrp="1"/>
          </p:cNvSpPr>
          <p:nvPr>
            <p:ph type="ftr" sz="quarter" idx="11"/>
          </p:nvPr>
        </p:nvSpPr>
        <p:spPr/>
        <p:txBody>
          <a:bodyPr/>
          <a:lstStyle/>
          <a:p>
            <a:pPr>
              <a:defRPr/>
            </a:pPr>
            <a:r>
              <a:rPr lang="en-US"/>
              <a:t>Lecturer : Eng: Hassan Jabra</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10" y="2133600"/>
            <a:ext cx="8659434" cy="4001059"/>
          </a:xfrm>
          <a:prstGeom prst="rect">
            <a:avLst/>
          </a:prstGeom>
          <a:ln>
            <a:noFill/>
          </a:ln>
          <a:effectLst>
            <a:softEdge rad="112500"/>
          </a:effectLst>
        </p:spPr>
      </p:pic>
      <p:sp>
        <p:nvSpPr>
          <p:cNvPr id="3" name="Rectangle 2"/>
          <p:cNvSpPr/>
          <p:nvPr/>
        </p:nvSpPr>
        <p:spPr>
          <a:xfrm>
            <a:off x="1219200" y="220104"/>
            <a:ext cx="5105400" cy="461665"/>
          </a:xfrm>
          <a:prstGeom prst="rect">
            <a:avLst/>
          </a:prstGeom>
        </p:spPr>
        <p:txBody>
          <a:bodyPr wrap="square">
            <a:spAutoFit/>
          </a:bodyPr>
          <a:lstStyle/>
          <a:p>
            <a:r>
              <a:rPr lang="en-US" sz="2400" b="1" dirty="0">
                <a:solidFill>
                  <a:schemeClr val="bg1"/>
                </a:solidFill>
              </a:rPr>
              <a:t>The Pentium Processor Family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795"/>
            <a:ext cx="8229600" cy="838200"/>
          </a:xfrm>
        </p:spPr>
        <p:txBody>
          <a:bodyPr rtlCol="0">
            <a:normAutofit fontScale="90000"/>
          </a:bodyPr>
          <a:lstStyle/>
          <a:p>
            <a:pPr>
              <a:defRPr/>
            </a:pPr>
            <a:br>
              <a:rPr lang="en-US" dirty="0">
                <a:solidFill>
                  <a:schemeClr val="bg1"/>
                </a:solidFill>
              </a:rPr>
            </a:br>
            <a:r>
              <a:rPr lang="en-US" dirty="0">
                <a:solidFill>
                  <a:schemeClr val="bg1"/>
                </a:solidFill>
              </a:rPr>
              <a:t>The Pentium Processor Registers</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228600" y="1219200"/>
            <a:ext cx="8458200" cy="4800600"/>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Pentium has ten 32-bit registers and six 16-bit registers</a:t>
            </a:r>
          </a:p>
          <a:p>
            <a:pPr eaLnBrk="1" fontAlgn="auto" hangingPunct="1">
              <a:spcAft>
                <a:spcPts val="0"/>
              </a:spcAft>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Internal to the processor</a:t>
            </a:r>
          </a:p>
          <a:p>
            <a:pPr eaLnBrk="1" fontAlgn="auto" hangingPunct="1">
              <a:spcAft>
                <a:spcPts val="0"/>
              </a:spcAft>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Provide faster access</a:t>
            </a:r>
          </a:p>
          <a:p>
            <a:pPr marL="0" indent="0" eaLnBrk="1" fontAlgn="auto" hangingPunct="1">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These registers are grouped into </a:t>
            </a:r>
          </a:p>
          <a:p>
            <a:pPr eaLnBrk="1" fontAlgn="auto" hangingPunct="1">
              <a:spcAft>
                <a:spcPts val="0"/>
              </a:spcAft>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General registers</a:t>
            </a:r>
          </a:p>
          <a:p>
            <a:pPr lvl="1">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Data registers</a:t>
            </a:r>
          </a:p>
          <a:p>
            <a:pPr lvl="1">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Pointer registers</a:t>
            </a:r>
          </a:p>
          <a:p>
            <a:pPr lvl="1">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Index registers</a:t>
            </a:r>
          </a:p>
          <a:p>
            <a:pPr eaLnBrk="1" fontAlgn="auto" hangingPunct="1">
              <a:spcAft>
                <a:spcPts val="0"/>
              </a:spcAft>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Control registers</a:t>
            </a:r>
          </a:p>
          <a:p>
            <a:pPr eaLnBrk="1" fontAlgn="auto" hangingPunct="1">
              <a:spcAft>
                <a:spcPts val="0"/>
              </a:spcAft>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Segment registers</a:t>
            </a:r>
          </a:p>
        </p:txBody>
      </p:sp>
      <p:sp>
        <p:nvSpPr>
          <p:cNvPr id="4"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05619" y="180423"/>
            <a:ext cx="7647781" cy="657777"/>
          </a:xfrm>
        </p:spPr>
        <p:txBody>
          <a:bodyPr>
            <a:normAutofit fontScale="90000"/>
          </a:bodyPr>
          <a:lstStyle/>
          <a:p>
            <a:pPr algn="ctr" eaLnBrk="1" hangingPunct="1"/>
            <a:br>
              <a:rPr lang="en-US" altLang="en-US" b="1" dirty="0">
                <a:solidFill>
                  <a:schemeClr val="bg1"/>
                </a:solidFill>
                <a:latin typeface="Times New Roman" panose="02020603050405020304" pitchFamily="18" charset="0"/>
                <a:cs typeface="Times New Roman" panose="02020603050405020304" pitchFamily="18" charset="0"/>
              </a:rPr>
            </a:br>
            <a:r>
              <a:rPr lang="en-US" altLang="en-US" b="1" dirty="0">
                <a:solidFill>
                  <a:schemeClr val="bg1"/>
                </a:solidFill>
                <a:latin typeface="Times New Roman" panose="02020603050405020304" pitchFamily="18" charset="0"/>
                <a:cs typeface="Times New Roman" panose="02020603050405020304" pitchFamily="18" charset="0"/>
              </a:rPr>
              <a:t>Data registers</a:t>
            </a:r>
            <a:br>
              <a:rPr lang="en-US" altLang="en-US" b="1" dirty="0">
                <a:solidFill>
                  <a:schemeClr val="bg1"/>
                </a:solidFill>
                <a:latin typeface="Times New Roman" panose="02020603050405020304" pitchFamily="18" charset="0"/>
                <a:cs typeface="Times New Roman" panose="02020603050405020304" pitchFamily="18" charset="0"/>
              </a:rPr>
            </a:br>
            <a:endParaRPr lang="en-US" altLang="en-US" b="1" dirty="0">
              <a:solidFill>
                <a:schemeClr val="bg1"/>
              </a:solidFill>
            </a:endParaRPr>
          </a:p>
        </p:txBody>
      </p:sp>
      <p:sp>
        <p:nvSpPr>
          <p:cNvPr id="28675" name="Content Placeholder 2"/>
          <p:cNvSpPr>
            <a:spLocks noGrp="1"/>
          </p:cNvSpPr>
          <p:nvPr>
            <p:ph idx="1"/>
          </p:nvPr>
        </p:nvSpPr>
        <p:spPr>
          <a:xfrm>
            <a:off x="228600" y="1066800"/>
            <a:ext cx="8229600" cy="4525963"/>
          </a:xfrm>
        </p:spPr>
        <p:txBody>
          <a:bodyPr/>
          <a:lstStyle/>
          <a:p>
            <a:pPr marL="0" indent="0"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There are four 32-bit data registers that can be used for arithmetic, logical, and other operations(see Figure). </a:t>
            </a:r>
          </a:p>
          <a:p>
            <a:pPr marL="0" indent="0" eaLnBrk="1" hangingPunct="1">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p:txBody>
      </p:sp>
      <p:sp>
        <p:nvSpPr>
          <p:cNvPr id="5" name="Footer Placeholder 2"/>
          <p:cNvSpPr>
            <a:spLocks noGrp="1"/>
          </p:cNvSpPr>
          <p:nvPr>
            <p:ph type="ftr" sz="quarter" idx="11"/>
          </p:nvPr>
        </p:nvSpPr>
        <p:spPr/>
        <p:txBody>
          <a:bodyPr/>
          <a:lstStyle/>
          <a:p>
            <a:pPr>
              <a:defRPr/>
            </a:pPr>
            <a:r>
              <a:rPr lang="en-US"/>
              <a:t>Lecturer : Eng: Hassan Jabra</a:t>
            </a:r>
            <a:endParaRPr lang="en-US" dirty="0"/>
          </a:p>
        </p:txBody>
      </p:sp>
      <p:pic>
        <p:nvPicPr>
          <p:cNvPr id="28676" name="Picture 1"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6312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19200" y="136525"/>
            <a:ext cx="4191000" cy="685800"/>
          </a:xfrm>
        </p:spPr>
        <p:txBody>
          <a:bodyPr>
            <a:normAutofit fontScale="90000"/>
          </a:bodyPr>
          <a:lstStyle/>
          <a:p>
            <a:pPr algn="ctr"/>
            <a:br>
              <a:rPr lang="en-US" altLang="en-US" dirty="0">
                <a:solidFill>
                  <a:schemeClr val="bg1"/>
                </a:solidFill>
                <a:latin typeface="Times New Roman" panose="02020603050405020304" pitchFamily="18" charset="0"/>
                <a:cs typeface="Times New Roman" panose="02020603050405020304" pitchFamily="18" charset="0"/>
              </a:rPr>
            </a:br>
            <a:r>
              <a:rPr lang="en-US" altLang="en-US" b="1" dirty="0">
                <a:solidFill>
                  <a:schemeClr val="bg1"/>
                </a:solidFill>
                <a:latin typeface="Times New Roman" panose="02020603050405020304" pitchFamily="18" charset="0"/>
                <a:cs typeface="Times New Roman" panose="02020603050405020304" pitchFamily="18" charset="0"/>
              </a:rPr>
              <a:t>Data Registers</a:t>
            </a:r>
            <a:br>
              <a:rPr lang="en-US" altLang="en-US" dirty="0">
                <a:solidFill>
                  <a:schemeClr val="bg1"/>
                </a:solidFill>
                <a:latin typeface="Times New Roman" panose="02020603050405020304" pitchFamily="18" charset="0"/>
                <a:cs typeface="Times New Roman" panose="02020603050405020304" pitchFamily="18" charset="0"/>
              </a:rPr>
            </a:br>
            <a:endParaRPr lang="en-US" altLang="en-US" dirty="0">
              <a:solidFill>
                <a:schemeClr val="bg1"/>
              </a:solidFill>
            </a:endParaRPr>
          </a:p>
        </p:txBody>
      </p:sp>
      <p:sp>
        <p:nvSpPr>
          <p:cNvPr id="29699" name="Content Placeholder 4"/>
          <p:cNvSpPr>
            <a:spLocks noGrp="1"/>
          </p:cNvSpPr>
          <p:nvPr>
            <p:ph idx="1"/>
          </p:nvPr>
        </p:nvSpPr>
        <p:spPr/>
        <p:txBody>
          <a:bodyPr>
            <a:normAutofit/>
          </a:bodyPr>
          <a:lstStyle/>
          <a:p>
            <a:pPr marL="0" indent="0">
              <a:buNone/>
            </a:pPr>
            <a:r>
              <a:rPr lang="en-US" altLang="en-US" sz="3600" dirty="0">
                <a:latin typeface="Times New Roman" panose="02020603050405020304" pitchFamily="18" charset="0"/>
                <a:cs typeface="Times New Roman" panose="02020603050405020304" pitchFamily="18" charset="0"/>
              </a:rPr>
              <a:t>These four registers are unique in that they can be used as follows:</a:t>
            </a:r>
          </a:p>
          <a:p>
            <a:pPr marL="0" indent="0">
              <a:buNone/>
            </a:pPr>
            <a:r>
              <a:rPr lang="en-US" altLang="en-US" sz="3200" dirty="0">
                <a:latin typeface="Times New Roman" panose="02020603050405020304" pitchFamily="18" charset="0"/>
                <a:cs typeface="Times New Roman" panose="02020603050405020304" pitchFamily="18" charset="0"/>
              </a:rPr>
              <a:t>Four 32-bit registers (EAX, EBX, ECX, EDX); or</a:t>
            </a:r>
          </a:p>
          <a:p>
            <a:pPr marL="0" indent="0">
              <a:buNone/>
            </a:pPr>
            <a:r>
              <a:rPr lang="en-US" altLang="en-US" sz="3200" dirty="0">
                <a:latin typeface="Times New Roman" panose="02020603050405020304" pitchFamily="18" charset="0"/>
                <a:cs typeface="Times New Roman" panose="02020603050405020304" pitchFamily="18" charset="0"/>
              </a:rPr>
              <a:t>Four 16-bit registers (AX, BX, CX, DX); or</a:t>
            </a:r>
          </a:p>
          <a:p>
            <a:pPr marL="0" indent="0">
              <a:buNone/>
            </a:pPr>
            <a:r>
              <a:rPr lang="en-US" altLang="en-US" sz="3200" dirty="0">
                <a:latin typeface="Times New Roman" panose="02020603050405020304" pitchFamily="18" charset="0"/>
                <a:cs typeface="Times New Roman" panose="02020603050405020304" pitchFamily="18" charset="0"/>
              </a:rPr>
              <a:t>Eight 8-bit registers (AH, AL, BH, BL, CH, CL, DH, DL).</a:t>
            </a:r>
          </a:p>
        </p:txBody>
      </p:sp>
      <p:sp>
        <p:nvSpPr>
          <p:cNvPr id="4"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52400"/>
            <a:ext cx="6096000" cy="609600"/>
          </a:xfrm>
        </p:spPr>
        <p:txBody>
          <a:bodyPr>
            <a:normAutofit fontScale="90000"/>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Data registers</a:t>
            </a:r>
            <a:endParaRPr lang="en-US" altLang="en-US" sz="4000" b="1" dirty="0">
              <a:solidFill>
                <a:schemeClr val="bg1"/>
              </a:solidFill>
            </a:endParaRPr>
          </a:p>
        </p:txBody>
      </p:sp>
      <p:sp>
        <p:nvSpPr>
          <p:cNvPr id="30723" name="Content Placeholder 2"/>
          <p:cNvSpPr>
            <a:spLocks noGrp="1"/>
          </p:cNvSpPr>
          <p:nvPr>
            <p:ph idx="1"/>
          </p:nvPr>
        </p:nvSpPr>
        <p:spPr>
          <a:xfrm>
            <a:off x="473765" y="1600200"/>
            <a:ext cx="8229600" cy="3970330"/>
          </a:xfrm>
        </p:spPr>
        <p:txBody>
          <a:bodyPr>
            <a:normAutofit/>
          </a:bodyPr>
          <a:lstStyle/>
          <a:p>
            <a:pPr marL="0" indent="0">
              <a:buNone/>
            </a:pPr>
            <a:r>
              <a:rPr lang="en-US" altLang="en-US" sz="3200" dirty="0">
                <a:latin typeface="Times New Roman" panose="02020603050405020304" pitchFamily="18" charset="0"/>
                <a:cs typeface="Times New Roman" panose="02020603050405020304" pitchFamily="18" charset="0"/>
              </a:rPr>
              <a:t>As shown in Figure, it is possible to use a 32-bit register and access its lower half of the data by the corresponding 16-bit register name. For example, the lower 16 bits of EAX can be accessed by using AX. Similarly, the lower two bytes can be individually accessed by using the 8-bit register names. </a:t>
            </a:r>
          </a:p>
        </p:txBody>
      </p:sp>
      <p:sp>
        <p:nvSpPr>
          <p:cNvPr id="4" name="Footer Placeholder 2"/>
          <p:cNvSpPr>
            <a:spLocks noGrp="1"/>
          </p:cNvSpPr>
          <p:nvPr>
            <p:ph type="ftr" sz="quarter" idx="11"/>
          </p:nvPr>
        </p:nvSpPr>
        <p:spPr/>
        <p:txBody>
          <a:bodyPr/>
          <a:lstStyle/>
          <a:p>
            <a:pPr>
              <a:defRPr/>
            </a:pPr>
            <a:r>
              <a:rPr lang="en-US"/>
              <a:t>Lecturer : Eng: Hassan Jabra</a:t>
            </a:r>
            <a:endParaRPr lang="en-US"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蓝调简洁商务可多用模板">
  <a:themeElements>
    <a:clrScheme name="蓝调简洁商务可多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调简洁商务可多用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蓝调简洁商务可多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调简洁商务可多用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调简洁商务可多用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调简洁商务可多用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调简洁商务可多用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调简洁商务可多用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调简洁商务可多用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调简洁商务可多用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调简洁商务可多用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调简洁商务可多用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调简洁商务可多用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调简洁商务可多用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Assembly languages chap2</Template>
  <TotalTime>240</TotalTime>
  <Words>1760</Words>
  <Application>Microsoft Office PowerPoint</Application>
  <PresentationFormat>On-screen Show (4:3)</PresentationFormat>
  <Paragraphs>134</Paragraphs>
  <Slides>30</Slides>
  <Notes>12</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30</vt:i4>
      </vt:variant>
    </vt:vector>
  </HeadingPairs>
  <TitlesOfParts>
    <vt:vector size="47" baseType="lpstr">
      <vt:lpstr>Microsoft YaHei</vt:lpstr>
      <vt:lpstr>SimHei</vt:lpstr>
      <vt:lpstr>SimSun</vt:lpstr>
      <vt:lpstr>SimSun</vt:lpstr>
      <vt:lpstr>Algerian</vt:lpstr>
      <vt:lpstr>Arial</vt:lpstr>
      <vt:lpstr>Book Antiqua</vt:lpstr>
      <vt:lpstr>Calibri</vt:lpstr>
      <vt:lpstr>Edwardian Script ITC</vt:lpstr>
      <vt:lpstr>Simplified Arabic Fixed</vt:lpstr>
      <vt:lpstr>Times New Roman</vt:lpstr>
      <vt:lpstr>Wingdings</vt:lpstr>
      <vt:lpstr>默认设计模板</vt:lpstr>
      <vt:lpstr>默认设计模板_3</vt:lpstr>
      <vt:lpstr>蓝调简洁商务可多用模板</vt:lpstr>
      <vt:lpstr>自定义设计方案</vt:lpstr>
      <vt:lpstr>1_默认设计模板</vt:lpstr>
      <vt:lpstr> Eelo University Faculty of Computer sciences  Microprocessor  and Assembly Language </vt:lpstr>
      <vt:lpstr>PowerPoint Presentation</vt:lpstr>
      <vt:lpstr> Objectives </vt:lpstr>
      <vt:lpstr>The Pentium Processor</vt:lpstr>
      <vt:lpstr>PowerPoint Presentation</vt:lpstr>
      <vt:lpstr> The Pentium Processor Registers </vt:lpstr>
      <vt:lpstr> Data registers </vt:lpstr>
      <vt:lpstr> Data Registers </vt:lpstr>
      <vt:lpstr>Data registers</vt:lpstr>
      <vt:lpstr>Data registers</vt:lpstr>
      <vt:lpstr>Pointer and Index Registers</vt:lpstr>
      <vt:lpstr>PowerPoint Presentation</vt:lpstr>
      <vt:lpstr>Control Registers</vt:lpstr>
      <vt:lpstr>PowerPoint Presentation</vt:lpstr>
      <vt:lpstr>Flag Register </vt:lpstr>
      <vt:lpstr>PowerPoint Presentation</vt:lpstr>
      <vt:lpstr>PowerPoint Presentation</vt:lpstr>
      <vt:lpstr>Segment Registers</vt:lpstr>
      <vt:lpstr>PowerPoint Presentation</vt:lpstr>
      <vt:lpstr>PowerPoint Presentation</vt:lpstr>
      <vt:lpstr>PowerPoint Presentation</vt:lpstr>
      <vt:lpstr>Segments in a multi segment model.</vt:lpstr>
      <vt:lpstr>The Pentium protected-mode memory architecture  </vt:lpstr>
      <vt:lpstr>Cont….</vt:lpstr>
      <vt:lpstr>Cont. …</vt:lpstr>
      <vt:lpstr> The 8086 Microprocessor- Internal Architecture </vt:lpstr>
      <vt:lpstr>PowerPoint Presentation</vt:lpstr>
      <vt:lpstr>Memory segmentation: </vt:lpstr>
      <vt:lpstr>Real-mode memory organization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Eelo University Faculty of Computer sciences  Microprocessor  and Assembly Language</dc:title>
  <dc:creator>Hassan Jabra</dc:creator>
  <cp:lastModifiedBy>Applesom</cp:lastModifiedBy>
  <cp:revision>38</cp:revision>
  <dcterms:created xsi:type="dcterms:W3CDTF">2016-10-05T05:08:47Z</dcterms:created>
  <dcterms:modified xsi:type="dcterms:W3CDTF">2023-03-20T15:54:57Z</dcterms:modified>
</cp:coreProperties>
</file>