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0" r:id="rId2"/>
    <p:sldId id="289" r:id="rId3"/>
    <p:sldId id="257" r:id="rId4"/>
    <p:sldId id="351" r:id="rId5"/>
    <p:sldId id="258" r:id="rId6"/>
    <p:sldId id="310" r:id="rId7"/>
    <p:sldId id="352" r:id="rId8"/>
    <p:sldId id="353" r:id="rId9"/>
    <p:sldId id="354" r:id="rId10"/>
    <p:sldId id="355" r:id="rId11"/>
    <p:sldId id="356" r:id="rId12"/>
    <p:sldId id="357" r:id="rId13"/>
    <p:sldId id="367" r:id="rId14"/>
    <p:sldId id="322" r:id="rId15"/>
    <p:sldId id="323" r:id="rId16"/>
    <p:sldId id="324" r:id="rId17"/>
    <p:sldId id="325" r:id="rId18"/>
    <p:sldId id="358" r:id="rId19"/>
    <p:sldId id="359" r:id="rId20"/>
    <p:sldId id="360" r:id="rId21"/>
    <p:sldId id="361" r:id="rId22"/>
    <p:sldId id="362" r:id="rId23"/>
    <p:sldId id="363" r:id="rId24"/>
    <p:sldId id="342" r:id="rId25"/>
    <p:sldId id="343" r:id="rId26"/>
    <p:sldId id="344" r:id="rId27"/>
    <p:sldId id="345" r:id="rId28"/>
    <p:sldId id="346" r:id="rId29"/>
    <p:sldId id="347" r:id="rId30"/>
    <p:sldId id="348" r:id="rId31"/>
    <p:sldId id="349" r:id="rId32"/>
    <p:sldId id="350" r:id="rId33"/>
    <p:sldId id="330" r:id="rId34"/>
    <p:sldId id="331" r:id="rId35"/>
    <p:sldId id="282" r:id="rId3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1" autoAdjust="0"/>
    <p:restoredTop sz="94660"/>
  </p:normalViewPr>
  <p:slideViewPr>
    <p:cSldViewPr>
      <p:cViewPr varScale="1">
        <p:scale>
          <a:sx n="70" d="100"/>
          <a:sy n="70" d="100"/>
        </p:scale>
        <p:origin x="142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064373A-6C60-4153-BEF1-886794F601D2}" type="datetimeFigureOut">
              <a:rPr lang="en-US" smtClean="0"/>
              <a:t>2/16/2025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9ADE887-D993-4990-9C63-503065250F6F}" type="slidenum">
              <a:rPr lang="en-US" smtClean="0"/>
              <a:t>‹#›</a:t>
            </a:fld>
            <a:endParaRPr lang="en-US"/>
          </a:p>
        </p:txBody>
      </p:sp>
    </p:spTree>
    <p:extLst>
      <p:ext uri="{BB962C8B-B14F-4D97-AF65-F5344CB8AC3E}">
        <p14:creationId xmlns:p14="http://schemas.microsoft.com/office/powerpoint/2010/main" val="424054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ADE887-D993-4990-9C63-503065250F6F}" type="slidenum">
              <a:rPr lang="en-US" smtClean="0"/>
              <a:t>2</a:t>
            </a:fld>
            <a:endParaRPr lang="en-US"/>
          </a:p>
        </p:txBody>
      </p:sp>
    </p:spTree>
    <p:extLst>
      <p:ext uri="{BB962C8B-B14F-4D97-AF65-F5344CB8AC3E}">
        <p14:creationId xmlns:p14="http://schemas.microsoft.com/office/powerpoint/2010/main" val="232084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64646"/>
                </a:solidFill>
                <a:latin typeface="Berlin Sans FB Demi"/>
                <a:cs typeface="Berlin Sans FB Demi"/>
              </a:defRPr>
            </a:lvl1pPr>
          </a:lstStyle>
          <a:p>
            <a:endParaRPr/>
          </a:p>
        </p:txBody>
      </p:sp>
      <p:sp>
        <p:nvSpPr>
          <p:cNvPr id="3" name="Holder 3"/>
          <p:cNvSpPr>
            <a:spLocks noGrp="1"/>
          </p:cNvSpPr>
          <p:nvPr>
            <p:ph type="body" idx="1"/>
          </p:nvPr>
        </p:nvSpPr>
        <p:spPr/>
        <p:txBody>
          <a:bodyPr lIns="0" tIns="0" rIns="0" bIns="0"/>
          <a:lstStyle>
            <a:lvl1pPr>
              <a:defRPr sz="2200" b="1" i="0">
                <a:solidFill>
                  <a:schemeClr val="tx1"/>
                </a:solidFill>
                <a:latin typeface="Berlin Sans FB Demi"/>
                <a:cs typeface="Berlin Sans FB Dem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64646"/>
                </a:solidFill>
                <a:latin typeface="Berlin Sans FB Demi"/>
                <a:cs typeface="Berlin Sans FB Dem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997322" y="1537895"/>
            <a:ext cx="3556634" cy="3773170"/>
          </a:xfrm>
          <a:prstGeom prst="rect">
            <a:avLst/>
          </a:prstGeom>
        </p:spPr>
        <p:txBody>
          <a:bodyPr wrap="square" lIns="0" tIns="0" rIns="0" bIns="0">
            <a:spAutoFit/>
          </a:bodyPr>
          <a:lstStyle>
            <a:lvl1pPr>
              <a:defRPr sz="2800" b="1" i="0" u="heavy">
                <a:solidFill>
                  <a:schemeClr val="tx1"/>
                </a:solidFill>
                <a:latin typeface="Berlin Sans FB Demi"/>
                <a:cs typeface="Berlin Sans FB Dem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64646"/>
                </a:solidFill>
                <a:latin typeface="Berlin Sans FB Demi"/>
                <a:cs typeface="Berlin Sans FB Dem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8556" y="991554"/>
            <a:ext cx="7552623" cy="503707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DA1F28"/>
          </a:solidFill>
        </p:spPr>
        <p:txBody>
          <a:bodyPr wrap="square" lIns="0" tIns="0" rIns="0" bIns="0" rtlCol="0"/>
          <a:lstStyle/>
          <a:p>
            <a:endParaRPr/>
          </a:p>
        </p:txBody>
      </p:sp>
      <p:sp>
        <p:nvSpPr>
          <p:cNvPr id="17" name="bk object 17"/>
          <p:cNvSpPr/>
          <p:nvPr/>
        </p:nvSpPr>
        <p:spPr>
          <a:xfrm>
            <a:off x="590550" y="1280160"/>
            <a:ext cx="8553450" cy="228600"/>
          </a:xfrm>
          <a:custGeom>
            <a:avLst/>
            <a:gdLst/>
            <a:ahLst/>
            <a:cxnLst/>
            <a:rect l="l" t="t" r="r" b="b"/>
            <a:pathLst>
              <a:path w="8553450" h="228600">
                <a:moveTo>
                  <a:pt x="0" y="228600"/>
                </a:moveTo>
                <a:lnTo>
                  <a:pt x="8553450" y="228600"/>
                </a:lnTo>
                <a:lnTo>
                  <a:pt x="8553450" y="0"/>
                </a:lnTo>
                <a:lnTo>
                  <a:pt x="0" y="0"/>
                </a:lnTo>
                <a:lnTo>
                  <a:pt x="0" y="228600"/>
                </a:lnTo>
                <a:close/>
              </a:path>
            </a:pathLst>
          </a:custGeom>
          <a:solidFill>
            <a:srgbClr val="2CA1BE"/>
          </a:solidFill>
        </p:spPr>
        <p:txBody>
          <a:bodyPr wrap="square" lIns="0" tIns="0" rIns="0" bIns="0" rtlCol="0"/>
          <a:lstStyle/>
          <a:p>
            <a:endParaRPr/>
          </a:p>
        </p:txBody>
      </p:sp>
      <p:sp>
        <p:nvSpPr>
          <p:cNvPr id="2" name="Holder 2"/>
          <p:cNvSpPr>
            <a:spLocks noGrp="1"/>
          </p:cNvSpPr>
          <p:nvPr>
            <p:ph type="title"/>
          </p:nvPr>
        </p:nvSpPr>
        <p:spPr>
          <a:xfrm>
            <a:off x="691387" y="92455"/>
            <a:ext cx="7761224" cy="1244600"/>
          </a:xfrm>
          <a:prstGeom prst="rect">
            <a:avLst/>
          </a:prstGeom>
        </p:spPr>
        <p:txBody>
          <a:bodyPr wrap="square" lIns="0" tIns="0" rIns="0" bIns="0">
            <a:spAutoFit/>
          </a:bodyPr>
          <a:lstStyle>
            <a:lvl1pPr>
              <a:defRPr sz="4000" b="1" i="0">
                <a:solidFill>
                  <a:srgbClr val="464646"/>
                </a:solidFill>
                <a:latin typeface="Berlin Sans FB Demi"/>
                <a:cs typeface="Berlin Sans FB Demi"/>
              </a:defRPr>
            </a:lvl1pPr>
          </a:lstStyle>
          <a:p>
            <a:endParaRPr/>
          </a:p>
        </p:txBody>
      </p:sp>
      <p:sp>
        <p:nvSpPr>
          <p:cNvPr id="3" name="Holder 3"/>
          <p:cNvSpPr>
            <a:spLocks noGrp="1"/>
          </p:cNvSpPr>
          <p:nvPr>
            <p:ph type="body" idx="1"/>
          </p:nvPr>
        </p:nvSpPr>
        <p:spPr>
          <a:xfrm>
            <a:off x="591312" y="1561846"/>
            <a:ext cx="7961375" cy="4471670"/>
          </a:xfrm>
          <a:prstGeom prst="rect">
            <a:avLst/>
          </a:prstGeom>
        </p:spPr>
        <p:txBody>
          <a:bodyPr wrap="square" lIns="0" tIns="0" rIns="0" bIns="0">
            <a:spAutoFit/>
          </a:bodyPr>
          <a:lstStyle>
            <a:lvl1pPr>
              <a:defRPr sz="2200" b="1" i="0">
                <a:solidFill>
                  <a:schemeClr val="tx1"/>
                </a:solidFill>
                <a:latin typeface="Berlin Sans FB Demi"/>
                <a:cs typeface="Berlin Sans FB Dem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2/16/2025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971540"/>
          </a:xfrm>
          <a:custGeom>
            <a:avLst/>
            <a:gdLst/>
            <a:ahLst/>
            <a:cxnLst/>
            <a:rect l="l" t="t" r="r" b="b"/>
            <a:pathLst>
              <a:path w="9144000" h="5971540">
                <a:moveTo>
                  <a:pt x="0" y="5971032"/>
                </a:moveTo>
                <a:lnTo>
                  <a:pt x="9144000" y="5971032"/>
                </a:lnTo>
                <a:lnTo>
                  <a:pt x="9144000" y="0"/>
                </a:lnTo>
                <a:lnTo>
                  <a:pt x="0" y="0"/>
                </a:lnTo>
                <a:lnTo>
                  <a:pt x="0" y="5971032"/>
                </a:lnTo>
                <a:close/>
              </a:path>
            </a:pathLst>
          </a:custGeom>
          <a:solidFill>
            <a:srgbClr val="464646"/>
          </a:solidFill>
        </p:spPr>
        <p:txBody>
          <a:bodyPr wrap="square" lIns="0" tIns="0" rIns="0" bIns="0" rtlCol="0"/>
          <a:lstStyle/>
          <a:p>
            <a:endParaRPr/>
          </a:p>
        </p:txBody>
      </p:sp>
      <p:sp>
        <p:nvSpPr>
          <p:cNvPr id="3" name="object 3"/>
          <p:cNvSpPr/>
          <p:nvPr/>
        </p:nvSpPr>
        <p:spPr>
          <a:xfrm>
            <a:off x="0" y="5971032"/>
            <a:ext cx="9144000" cy="887094"/>
          </a:xfrm>
          <a:custGeom>
            <a:avLst/>
            <a:gdLst/>
            <a:ahLst/>
            <a:cxnLst/>
            <a:rect l="l" t="t" r="r" b="b"/>
            <a:pathLst>
              <a:path w="9144000" h="887095">
                <a:moveTo>
                  <a:pt x="0" y="886968"/>
                </a:moveTo>
                <a:lnTo>
                  <a:pt x="9144000" y="886968"/>
                </a:lnTo>
                <a:lnTo>
                  <a:pt x="9144000" y="0"/>
                </a:lnTo>
                <a:lnTo>
                  <a:pt x="0" y="0"/>
                </a:lnTo>
                <a:lnTo>
                  <a:pt x="0" y="886968"/>
                </a:lnTo>
                <a:close/>
              </a:path>
            </a:pathLst>
          </a:custGeom>
          <a:solidFill>
            <a:srgbClr val="FFFFFF"/>
          </a:solidFill>
        </p:spPr>
        <p:txBody>
          <a:bodyPr wrap="square" lIns="0" tIns="0" rIns="0" bIns="0" rtlCol="0"/>
          <a:lstStyle/>
          <a:p>
            <a:endParaRPr/>
          </a:p>
        </p:txBody>
      </p:sp>
      <p:sp>
        <p:nvSpPr>
          <p:cNvPr id="4" name="object 4"/>
          <p:cNvSpPr/>
          <p:nvPr/>
        </p:nvSpPr>
        <p:spPr>
          <a:xfrm>
            <a:off x="0" y="6053328"/>
            <a:ext cx="2240280" cy="71374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044184"/>
            <a:ext cx="6784975" cy="713740"/>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
        <p:nvSpPr>
          <p:cNvPr id="6" name="object 6"/>
          <p:cNvSpPr txBox="1">
            <a:spLocks noGrp="1"/>
          </p:cNvSpPr>
          <p:nvPr>
            <p:ph type="title"/>
          </p:nvPr>
        </p:nvSpPr>
        <p:spPr>
          <a:xfrm>
            <a:off x="85654" y="1274785"/>
            <a:ext cx="8915400" cy="1222451"/>
          </a:xfrm>
          <a:prstGeom prst="rect">
            <a:avLst/>
          </a:prstGeom>
        </p:spPr>
        <p:txBody>
          <a:bodyPr vert="horz" wrap="square" lIns="0" tIns="12700" rIns="0" bIns="0" rtlCol="0">
            <a:spAutoFit/>
          </a:bodyPr>
          <a:lstStyle/>
          <a:p>
            <a:pPr algn="ctr" defTabSz="457200">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800" kern="1200" dirty="0">
                <a:solidFill>
                  <a:schemeClr val="bg1"/>
                </a:solidFill>
              </a:rPr>
              <a:t>  </a:t>
            </a:r>
            <a:r>
              <a:rPr lang="en-US" sz="2400" kern="1200" dirty="0">
                <a:solidFill>
                  <a:schemeClr val="bg1"/>
                </a:solidFill>
                <a:latin typeface="Times New Roman" panose="02020603050405020304" pitchFamily="18" charset="0"/>
                <a:cs typeface="Times New Roman" panose="02020603050405020304" pitchFamily="18" charset="0"/>
              </a:rPr>
              <a:t>Lecturer: Eng. Mahdi </a:t>
            </a:r>
            <a:r>
              <a:rPr lang="en-US" sz="2400" kern="1200" dirty="0" err="1">
                <a:solidFill>
                  <a:schemeClr val="bg1"/>
                </a:solidFill>
                <a:latin typeface="Times New Roman" panose="02020603050405020304" pitchFamily="18" charset="0"/>
                <a:cs typeface="Times New Roman" panose="02020603050405020304" pitchFamily="18" charset="0"/>
              </a:rPr>
              <a:t>Obsiyeh</a:t>
            </a:r>
            <a:r>
              <a:rPr lang="en-US" sz="2800" kern="1200" dirty="0">
                <a:solidFill>
                  <a:schemeClr val="bg1"/>
                </a:solidFill>
              </a:rPr>
              <a:t/>
            </a:r>
            <a:br>
              <a:rPr lang="en-US" sz="2800" kern="1200" dirty="0">
                <a:solidFill>
                  <a:schemeClr val="bg1"/>
                </a:solidFill>
              </a:rPr>
            </a:br>
            <a:endParaRPr sz="2800" dirty="0">
              <a:solidFill>
                <a:schemeClr val="bg1"/>
              </a:solidFill>
            </a:endParaRPr>
          </a:p>
        </p:txBody>
      </p:sp>
      <p:sp>
        <p:nvSpPr>
          <p:cNvPr id="7" name="Rectangle 2"/>
          <p:cNvSpPr txBox="1">
            <a:spLocks noChangeArrowheads="1"/>
          </p:cNvSpPr>
          <p:nvPr/>
        </p:nvSpPr>
        <p:spPr>
          <a:xfrm>
            <a:off x="1924131" y="360162"/>
            <a:ext cx="5275261" cy="643253"/>
          </a:xfrm>
          <a:prstGeom prst="rect">
            <a:avLst/>
          </a:prstGeom>
        </p:spPr>
        <p:txBody>
          <a:bodyPr wrap="square" lIns="0" tIns="0" rIns="0" bIns="0">
            <a:spAutoFit/>
          </a:bodyPr>
          <a:lstStyle>
            <a:lvl1pPr>
              <a:defRPr sz="4000" b="1" i="0">
                <a:solidFill>
                  <a:srgbClr val="464646"/>
                </a:solidFill>
                <a:latin typeface="Berlin Sans FB Demi"/>
                <a:ea typeface="+mj-ea"/>
                <a:cs typeface="Berlin Sans FB Demi"/>
              </a:defRPr>
            </a:lvl1pPr>
          </a:lstStyle>
          <a:p>
            <a:pPr marL="1185863" defTabSz="414338">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4400" kern="0" dirty="0">
                <a:solidFill>
                  <a:srgbClr val="00B0F0"/>
                </a:solidFill>
                <a:latin typeface="Times New Roman" panose="02020603050405020304" pitchFamily="18" charset="0"/>
                <a:cs typeface="Times New Roman" panose="02020603050405020304" pitchFamily="18" charset="0"/>
              </a:rPr>
              <a:t>      CCNP</a:t>
            </a:r>
          </a:p>
        </p:txBody>
      </p:sp>
      <p:sp>
        <p:nvSpPr>
          <p:cNvPr id="9" name="Rectangle 9"/>
          <p:cNvSpPr>
            <a:spLocks noChangeArrowheads="1"/>
          </p:cNvSpPr>
          <p:nvPr/>
        </p:nvSpPr>
        <p:spPr bwMode="auto">
          <a:xfrm>
            <a:off x="658100" y="4995034"/>
            <a:ext cx="78073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3200">
                <a:solidFill>
                  <a:schemeClr val="tx1"/>
                </a:solidFill>
                <a:latin typeface="Arial" panose="020B0604020202020204" pitchFamily="34" charset="0"/>
              </a:defRPr>
            </a:lvl1pPr>
            <a:lvl2pPr marL="742950" indent="-28575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800">
                <a:solidFill>
                  <a:schemeClr val="tx1"/>
                </a:solidFill>
                <a:latin typeface="Arial" panose="020B0604020202020204" pitchFamily="34" charset="0"/>
              </a:defRPr>
            </a:lvl2pPr>
            <a:lvl3pPr marL="11430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defRPr>
            </a:lvl3pPr>
            <a:lvl4pPr marL="16002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4pPr>
            <a:lvl5pPr marL="2057400" indent="-228600" defTabSz="457200">
              <a:spcBef>
                <a:spcPct val="20000"/>
              </a:spcBef>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chemeClr val="tx1"/>
                </a:solidFill>
                <a:latin typeface="Arial" panose="020B0604020202020204" pitchFamily="34" charset="0"/>
              </a:defRPr>
            </a:lvl9pPr>
          </a:lstStyle>
          <a:p>
            <a:pPr algn="ctr" eaLnBrk="1" hangingPunct="1">
              <a:lnSpc>
                <a:spcPct val="75000"/>
              </a:lnSpc>
              <a:buFontTx/>
              <a:buNone/>
            </a:pPr>
            <a:r>
              <a:rPr lang="en-GB" sz="2000" b="1" dirty="0" err="1">
                <a:solidFill>
                  <a:srgbClr val="00B050"/>
                </a:solidFill>
              </a:rPr>
              <a:t>Eelo</a:t>
            </a:r>
            <a:r>
              <a:rPr lang="en-GB" sz="2000" b="1" dirty="0">
                <a:solidFill>
                  <a:srgbClr val="00B050"/>
                </a:solidFill>
              </a:rPr>
              <a:t> University </a:t>
            </a:r>
          </a:p>
          <a:p>
            <a:pPr algn="ctr" eaLnBrk="1" hangingPunct="1">
              <a:lnSpc>
                <a:spcPct val="75000"/>
              </a:lnSpc>
              <a:buFontTx/>
              <a:buNone/>
            </a:pPr>
            <a:r>
              <a:rPr lang="en-GB" sz="2000" b="1" dirty="0">
                <a:solidFill>
                  <a:srgbClr val="00B050"/>
                </a:solidFill>
              </a:rPr>
              <a:t>Faculty of IT, TE, BIT</a:t>
            </a:r>
          </a:p>
          <a:p>
            <a:pPr algn="ctr" eaLnBrk="1" hangingPunct="1">
              <a:lnSpc>
                <a:spcPct val="75000"/>
              </a:lnSpc>
              <a:buFontTx/>
              <a:buNone/>
            </a:pPr>
            <a:r>
              <a:rPr lang="en-GB" sz="2000" b="1" dirty="0" err="1">
                <a:solidFill>
                  <a:srgbClr val="00B050"/>
                </a:solidFill>
              </a:rPr>
              <a:t>Borama</a:t>
            </a:r>
            <a:r>
              <a:rPr lang="en-GB" sz="2000" b="1" dirty="0">
                <a:solidFill>
                  <a:srgbClr val="00B050"/>
                </a:solidFill>
              </a:rPr>
              <a:t>, Somaliland </a:t>
            </a:r>
          </a:p>
          <a:p>
            <a:pPr algn="ctr" eaLnBrk="1" hangingPunct="1">
              <a:lnSpc>
                <a:spcPct val="75000"/>
              </a:lnSpc>
              <a:buFontTx/>
              <a:buNone/>
            </a:pPr>
            <a:endParaRPr lang="en-GB" sz="2400" b="1" dirty="0">
              <a:solidFill>
                <a:srgbClr val="00B050"/>
              </a:solidFill>
              <a:latin typeface="Times" panose="02020603050405020304" pitchFamily="18" charset="0"/>
            </a:endParaRPr>
          </a:p>
        </p:txBody>
      </p:sp>
      <p:pic>
        <p:nvPicPr>
          <p:cNvPr id="10" name="Picture 9" descr="Eelo University">
            <a:extLst>
              <a:ext uri="{FF2B5EF4-FFF2-40B4-BE49-F238E27FC236}">
                <a16:creationId xmlns:a16="http://schemas.microsoft.com/office/drawing/2014/main" id="{5DD41B12-8D70-2EA0-B4EC-70F47CBC6E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1213" y="2176691"/>
            <a:ext cx="2130425" cy="2130425"/>
          </a:xfrm>
          <a:prstGeom prst="rect">
            <a:avLst/>
          </a:prstGeom>
          <a:noFill/>
          <a:ln>
            <a:noFill/>
          </a:ln>
        </p:spPr>
      </p:pic>
    </p:spTree>
    <p:extLst>
      <p:ext uri="{BB962C8B-B14F-4D97-AF65-F5344CB8AC3E}">
        <p14:creationId xmlns:p14="http://schemas.microsoft.com/office/powerpoint/2010/main" val="3573262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1236" y="1752600"/>
            <a:ext cx="7961375" cy="4801314"/>
          </a:xfrm>
        </p:spPr>
        <p:txBody>
          <a:bodyPr/>
          <a:lstStyle/>
          <a:p>
            <a:pPr algn="just"/>
            <a:r>
              <a:rPr lang="en-US" sz="2600" b="0" dirty="0">
                <a:latin typeface="Times New Roman" panose="02020603050405020304" pitchFamily="18" charset="0"/>
                <a:cs typeface="Times New Roman" panose="02020603050405020304" pitchFamily="18" charset="0"/>
              </a:rPr>
              <a:t>Now we have a single switch and some hosts that are in different VLANs. Each port on the switch is a collision domain and each VLAN is a separate broadcast domain. </a:t>
            </a:r>
            <a:r>
              <a:rPr lang="en-US" sz="2600" dirty="0">
                <a:latin typeface="Times New Roman" panose="02020603050405020304" pitchFamily="18" charset="0"/>
                <a:cs typeface="Times New Roman" panose="02020603050405020304" pitchFamily="18" charset="0"/>
              </a:rPr>
              <a:t>If we use a Multilayer switch, </a:t>
            </a:r>
            <a:r>
              <a:rPr lang="en-US" sz="2600" b="0" dirty="0">
                <a:latin typeface="Times New Roman" panose="02020603050405020304" pitchFamily="18" charset="0"/>
                <a:cs typeface="Times New Roman" panose="02020603050405020304" pitchFamily="18" charset="0"/>
              </a:rPr>
              <a:t>the VLANs will be able to communicate with each other.</a:t>
            </a:r>
          </a:p>
          <a:p>
            <a:pPr algn="just"/>
            <a:endParaRPr lang="en-US" sz="2600" b="0" dirty="0">
              <a:latin typeface="Times New Roman" panose="02020603050405020304" pitchFamily="18" charset="0"/>
              <a:cs typeface="Times New Roman" panose="02020603050405020304" pitchFamily="18" charset="0"/>
            </a:endParaRPr>
          </a:p>
          <a:p>
            <a:pPr algn="just"/>
            <a:r>
              <a:rPr lang="en-US" sz="2600" b="0" dirty="0">
                <a:latin typeface="Times New Roman" panose="02020603050405020304" pitchFamily="18" charset="0"/>
                <a:cs typeface="Times New Roman" panose="02020603050405020304" pitchFamily="18" charset="0"/>
              </a:rPr>
              <a:t>Once this network grows we might not have enough switch ports anymore on a single switch. You could add a </a:t>
            </a:r>
            <a:r>
              <a:rPr lang="en-US" sz="2600" dirty="0">
                <a:latin typeface="Times New Roman" panose="02020603050405020304" pitchFamily="18" charset="0"/>
                <a:cs typeface="Times New Roman" panose="02020603050405020304" pitchFamily="18" charset="0"/>
              </a:rPr>
              <a:t>second</a:t>
            </a:r>
            <a:r>
              <a:rPr lang="en-US" sz="2600" b="0" dirty="0">
                <a:latin typeface="Times New Roman" panose="02020603050405020304" pitchFamily="18" charset="0"/>
                <a:cs typeface="Times New Roman" panose="02020603050405020304" pitchFamily="18" charset="0"/>
              </a:rPr>
              <a:t> switch and connect it to the </a:t>
            </a:r>
            <a:r>
              <a:rPr lang="en-US" sz="2600" dirty="0">
                <a:latin typeface="Times New Roman" panose="02020603050405020304" pitchFamily="18" charset="0"/>
                <a:cs typeface="Times New Roman" panose="02020603050405020304" pitchFamily="18" charset="0"/>
              </a:rPr>
              <a:t>first</a:t>
            </a:r>
            <a:r>
              <a:rPr lang="en-US" sz="2600" b="0" dirty="0">
                <a:latin typeface="Times New Roman" panose="02020603050405020304" pitchFamily="18" charset="0"/>
                <a:cs typeface="Times New Roman" panose="02020603050405020304" pitchFamily="18" charset="0"/>
              </a:rPr>
              <a:t> one but what if we add a </a:t>
            </a:r>
            <a:r>
              <a:rPr lang="en-US" sz="2600" dirty="0">
                <a:latin typeface="Times New Roman" panose="02020603050405020304" pitchFamily="18" charset="0"/>
                <a:cs typeface="Times New Roman" panose="02020603050405020304" pitchFamily="18" charset="0"/>
              </a:rPr>
              <a:t>third</a:t>
            </a:r>
            <a:r>
              <a:rPr lang="en-US" sz="2600" b="0" dirty="0">
                <a:latin typeface="Times New Roman" panose="02020603050405020304" pitchFamily="18" charset="0"/>
                <a:cs typeface="Times New Roman" panose="02020603050405020304" pitchFamily="18" charset="0"/>
              </a:rPr>
              <a:t> of fourth switch? How are we going to connect them to each other?</a:t>
            </a:r>
          </a:p>
          <a:p>
            <a:pPr algn="just"/>
            <a:endParaRPr lang="en-US" sz="2600" b="0" dirty="0">
              <a:latin typeface="Times New Roman" panose="02020603050405020304" pitchFamily="18" charset="0"/>
              <a:cs typeface="Times New Roman" panose="02020603050405020304" pitchFamily="18" charset="0"/>
            </a:endParaRPr>
          </a:p>
        </p:txBody>
      </p:sp>
      <p:sp>
        <p:nvSpPr>
          <p:cNvPr id="5"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6"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80641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12" y="1561846"/>
            <a:ext cx="7961375" cy="738664"/>
          </a:xfrm>
        </p:spPr>
        <p:txBody>
          <a:bodyPr/>
          <a:lstStyle/>
          <a:p>
            <a:r>
              <a:rPr lang="en-US" sz="2400" b="0" dirty="0">
                <a:latin typeface="Times New Roman" panose="02020603050405020304" pitchFamily="18" charset="0"/>
                <a:cs typeface="Times New Roman" panose="02020603050405020304" pitchFamily="18" charset="0"/>
              </a:rPr>
              <a:t>If you don’t think about your design beforehand, you might end up with something like this:</a:t>
            </a:r>
          </a:p>
        </p:txBody>
      </p:sp>
      <p:pic>
        <p:nvPicPr>
          <p:cNvPr id="4" name="Picture 3"/>
          <p:cNvPicPr>
            <a:picLocks noChangeAspect="1"/>
          </p:cNvPicPr>
          <p:nvPr/>
        </p:nvPicPr>
        <p:blipFill>
          <a:blip r:embed="rId2"/>
          <a:stretch>
            <a:fillRect/>
          </a:stretch>
        </p:blipFill>
        <p:spPr>
          <a:xfrm>
            <a:off x="383792" y="2300510"/>
            <a:ext cx="8376413" cy="4176490"/>
          </a:xfrm>
          <a:prstGeom prst="rect">
            <a:avLst/>
          </a:prstGeom>
        </p:spPr>
      </p:pic>
      <p:sp>
        <p:nvSpPr>
          <p:cNvPr id="5"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6"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222671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1236" y="1676400"/>
            <a:ext cx="8347964" cy="2585323"/>
          </a:xfrm>
        </p:spPr>
        <p:txBody>
          <a:bodyPr/>
          <a:lstStyle/>
          <a:p>
            <a:endParaRPr lang="en-US" sz="2400" b="0" dirty="0" smtClean="0">
              <a:latin typeface="Times New Roman" panose="02020603050405020304" pitchFamily="18" charset="0"/>
              <a:cs typeface="Times New Roman" panose="02020603050405020304" pitchFamily="18" charset="0"/>
            </a:endParaRPr>
          </a:p>
          <a:p>
            <a:r>
              <a:rPr lang="en-US" sz="2400" b="0" dirty="0" smtClean="0">
                <a:latin typeface="Times New Roman" panose="02020603050405020304" pitchFamily="18" charset="0"/>
                <a:cs typeface="Times New Roman" panose="02020603050405020304" pitchFamily="18" charset="0"/>
              </a:rPr>
              <a:t>We </a:t>
            </a:r>
            <a:r>
              <a:rPr lang="en-US" sz="2400" b="0" dirty="0">
                <a:latin typeface="Times New Roman" panose="02020603050405020304" pitchFamily="18" charset="0"/>
                <a:cs typeface="Times New Roman" panose="02020603050405020304" pitchFamily="18" charset="0"/>
              </a:rPr>
              <a:t>need a network that is easy to maintain, offers high availability, scalability and is able to quickly respond to changes in the topology</a:t>
            </a:r>
            <a:r>
              <a:rPr lang="en-US" sz="2400" b="0" dirty="0" smtClean="0">
                <a:latin typeface="Times New Roman" panose="02020603050405020304" pitchFamily="18" charset="0"/>
                <a:cs typeface="Times New Roman" panose="02020603050405020304" pitchFamily="18" charset="0"/>
              </a:rPr>
              <a:t>. </a:t>
            </a:r>
          </a:p>
          <a:p>
            <a:endParaRPr lang="en-US" sz="2400" b="0" dirty="0">
              <a:latin typeface="Times New Roman" panose="02020603050405020304" pitchFamily="18" charset="0"/>
              <a:cs typeface="Times New Roman" panose="02020603050405020304" pitchFamily="18" charset="0"/>
            </a:endParaRPr>
          </a:p>
          <a:p>
            <a:r>
              <a:rPr lang="en-US" sz="2400" b="0" dirty="0" smtClean="0">
                <a:latin typeface="Times New Roman" panose="02020603050405020304" pitchFamily="18" charset="0"/>
                <a:cs typeface="Times New Roman" panose="02020603050405020304" pitchFamily="18" charset="0"/>
              </a:rPr>
              <a:t>To </a:t>
            </a:r>
            <a:r>
              <a:rPr lang="en-US" sz="2400" b="0" dirty="0">
                <a:latin typeface="Times New Roman" panose="02020603050405020304" pitchFamily="18" charset="0"/>
                <a:cs typeface="Times New Roman" panose="02020603050405020304" pitchFamily="18" charset="0"/>
              </a:rPr>
              <a:t>achieve all of this, Cisco has </a:t>
            </a:r>
            <a:r>
              <a:rPr lang="en-US" sz="2400" dirty="0">
                <a:solidFill>
                  <a:srgbClr val="0070C0"/>
                </a:solidFill>
                <a:latin typeface="Times New Roman" panose="02020603050405020304" pitchFamily="18" charset="0"/>
                <a:cs typeface="Times New Roman" panose="02020603050405020304" pitchFamily="18" charset="0"/>
              </a:rPr>
              <a:t>a hierarchical approach to network design</a:t>
            </a:r>
            <a:r>
              <a:rPr lang="en-US" sz="2400" b="0" dirty="0">
                <a:latin typeface="Times New Roman" panose="02020603050405020304" pitchFamily="18" charset="0"/>
                <a:cs typeface="Times New Roman" panose="02020603050405020304" pitchFamily="18" charset="0"/>
              </a:rPr>
              <a:t> where we have </a:t>
            </a:r>
            <a:r>
              <a:rPr lang="en-US" sz="2400" dirty="0">
                <a:solidFill>
                  <a:srgbClr val="0070C0"/>
                </a:solidFill>
                <a:latin typeface="Times New Roman" panose="02020603050405020304" pitchFamily="18" charset="0"/>
                <a:cs typeface="Times New Roman" panose="02020603050405020304" pitchFamily="18" charset="0"/>
              </a:rPr>
              <a:t>multiple layers</a:t>
            </a:r>
            <a:r>
              <a:rPr lang="en-US" sz="2400" b="0" dirty="0">
                <a:latin typeface="Times New Roman" panose="02020603050405020304" pitchFamily="18" charset="0"/>
                <a:cs typeface="Times New Roman" panose="02020603050405020304" pitchFamily="18" charset="0"/>
              </a:rPr>
              <a:t> in the network. Here’s an example</a:t>
            </a:r>
            <a:r>
              <a:rPr lang="en-US" b="0" dirty="0"/>
              <a:t>:</a:t>
            </a:r>
            <a:endParaRPr lang="en-US" dirty="0"/>
          </a:p>
        </p:txBody>
      </p:sp>
      <p:sp>
        <p:nvSpPr>
          <p:cNvPr id="5"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6"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2010787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646" y="685800"/>
            <a:ext cx="7761224" cy="430887"/>
          </a:xfrm>
        </p:spPr>
        <p:txBody>
          <a:bodyPr/>
          <a:lstStyle/>
          <a:p>
            <a:r>
              <a:rPr lang="en-US" sz="2800" b="0" dirty="0">
                <a:latin typeface="Times New Roman" panose="02020603050405020304" pitchFamily="18" charset="0"/>
                <a:cs typeface="Times New Roman" panose="02020603050405020304" pitchFamily="18" charset="0"/>
              </a:rPr>
              <a:t>Figure 1-8</a:t>
            </a:r>
            <a:endParaRPr lang="en-US" sz="2800" dirty="0"/>
          </a:p>
        </p:txBody>
      </p:sp>
      <p:pic>
        <p:nvPicPr>
          <p:cNvPr id="4" name="Picture 3"/>
          <p:cNvPicPr>
            <a:picLocks noChangeAspect="1"/>
          </p:cNvPicPr>
          <p:nvPr/>
        </p:nvPicPr>
        <p:blipFill>
          <a:blip r:embed="rId2"/>
          <a:stretch>
            <a:fillRect/>
          </a:stretch>
        </p:blipFill>
        <p:spPr>
          <a:xfrm>
            <a:off x="491281" y="1752600"/>
            <a:ext cx="7999954" cy="4495800"/>
          </a:xfrm>
          <a:prstGeom prst="rect">
            <a:avLst/>
          </a:prstGeom>
        </p:spPr>
      </p:pic>
      <p:sp>
        <p:nvSpPr>
          <p:cNvPr id="5" name="Rectangle 4"/>
          <p:cNvSpPr/>
          <p:nvPr/>
        </p:nvSpPr>
        <p:spPr>
          <a:xfrm>
            <a:off x="228600" y="6456823"/>
            <a:ext cx="8001000" cy="369332"/>
          </a:xfrm>
          <a:prstGeom prst="rect">
            <a:avLst/>
          </a:prstGeom>
        </p:spPr>
        <p:txBody>
          <a:bodyPr wrap="square">
            <a:spAutoFit/>
          </a:bodyPr>
          <a:lstStyle/>
          <a:p>
            <a:r>
              <a:rPr lang="en-US" b="1" dirty="0">
                <a:latin typeface="Cisco-Bold"/>
              </a:rPr>
              <a:t>Figure 1-8 </a:t>
            </a:r>
            <a:r>
              <a:rPr lang="en-US" i="1" dirty="0">
                <a:latin typeface="CiscoSerif-Italic-Regular"/>
              </a:rPr>
              <a:t>Improving Availability in the Distribution and Access Layers</a:t>
            </a:r>
            <a:endParaRPr lang="en-US" dirty="0"/>
          </a:p>
        </p:txBody>
      </p:sp>
    </p:spTree>
    <p:extLst>
      <p:ext uri="{BB962C8B-B14F-4D97-AF65-F5344CB8AC3E}">
        <p14:creationId xmlns:p14="http://schemas.microsoft.com/office/powerpoint/2010/main" val="9430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381000"/>
            <a:ext cx="7761224" cy="1231106"/>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Access Layer</a:t>
            </a:r>
            <a:br>
              <a:rPr lang="en-US"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1000" y="1981200"/>
            <a:ext cx="8324088" cy="4801314"/>
          </a:xfrm>
        </p:spPr>
        <p:txBody>
          <a:bodyPr/>
          <a:lstStyle/>
          <a:p>
            <a:r>
              <a:rPr lang="en-US" sz="2400" b="0" dirty="0">
                <a:latin typeface="Times New Roman" panose="02020603050405020304" pitchFamily="18" charset="0"/>
                <a:cs typeface="Times New Roman" panose="02020603050405020304" pitchFamily="18" charset="0"/>
              </a:rPr>
              <a:t>The main function of the </a:t>
            </a:r>
            <a:r>
              <a:rPr lang="en-US" sz="2400" b="0" dirty="0">
                <a:solidFill>
                  <a:srgbClr val="0070C0"/>
                </a:solidFill>
                <a:latin typeface="Times New Roman" panose="02020603050405020304" pitchFamily="18" charset="0"/>
                <a:cs typeface="Times New Roman" panose="02020603050405020304" pitchFamily="18" charset="0"/>
              </a:rPr>
              <a:t>access layer </a:t>
            </a:r>
            <a:r>
              <a:rPr lang="en-US" sz="2400" b="0" dirty="0">
                <a:latin typeface="Times New Roman" panose="02020603050405020304" pitchFamily="18" charset="0"/>
                <a:cs typeface="Times New Roman" panose="02020603050405020304" pitchFamily="18" charset="0"/>
              </a:rPr>
              <a:t>is to connect all end devices like </a:t>
            </a:r>
            <a:r>
              <a:rPr lang="en-US" sz="2400" b="0" dirty="0">
                <a:solidFill>
                  <a:srgbClr val="0070C0"/>
                </a:solidFill>
                <a:latin typeface="Times New Roman" panose="02020603050405020304" pitchFamily="18" charset="0"/>
                <a:cs typeface="Times New Roman" panose="02020603050405020304" pitchFamily="18" charset="0"/>
              </a:rPr>
              <a:t>computers, laptops, access points, IP phones, printers</a:t>
            </a:r>
            <a:r>
              <a:rPr lang="en-US" sz="2400" b="0" dirty="0">
                <a:latin typeface="Times New Roman" panose="02020603050405020304" pitchFamily="18" charset="0"/>
                <a:cs typeface="Times New Roman" panose="02020603050405020304" pitchFamily="18" charset="0"/>
              </a:rPr>
              <a:t>, etc.</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 We require a lot of switchports to connect all these end devices.</a:t>
            </a:r>
          </a:p>
          <a:p>
            <a:r>
              <a:rPr lang="en-US" sz="2400" b="0" dirty="0">
                <a:latin typeface="Times New Roman" panose="02020603050405020304" pitchFamily="18" charset="0"/>
                <a:cs typeface="Times New Roman" panose="02020603050405020304" pitchFamily="18" charset="0"/>
              </a:rPr>
              <a:t>■ Depending on our traffic flows, traffic from the access layer has to go towards the distribution layer so we might require multiple uplinks. </a:t>
            </a:r>
          </a:p>
          <a:p>
            <a:r>
              <a:rPr lang="en-US" sz="2400" b="0" dirty="0">
                <a:latin typeface="Times New Roman" panose="02020603050405020304" pitchFamily="18" charset="0"/>
                <a:cs typeface="Times New Roman" panose="02020603050405020304" pitchFamily="18" charset="0"/>
              </a:rPr>
              <a:t>■ High availability</a:t>
            </a:r>
          </a:p>
          <a:p>
            <a:r>
              <a:rPr lang="en-US" sz="2400" b="0" dirty="0">
                <a:latin typeface="Times New Roman" panose="02020603050405020304" pitchFamily="18" charset="0"/>
                <a:cs typeface="Times New Roman" panose="02020603050405020304" pitchFamily="18" charset="0"/>
              </a:rPr>
              <a:t>■ Ability to converge network services (that is, data, voice, video)</a:t>
            </a:r>
          </a:p>
          <a:p>
            <a:r>
              <a:rPr lang="en-US" sz="2400" b="0" dirty="0">
                <a:latin typeface="Times New Roman" panose="02020603050405020304" pitchFamily="18" charset="0"/>
                <a:cs typeface="Times New Roman" panose="02020603050405020304" pitchFamily="18" charset="0"/>
              </a:rPr>
              <a:t>■ Security: The access layer is the “entry” of our network. You might want to protect DHCP, ARP and spanning-tree from malicious devices that are connected to the access layer.</a:t>
            </a:r>
          </a:p>
          <a:p>
            <a:endParaRPr lang="en-US" sz="2400" b="0" dirty="0">
              <a:latin typeface="Times New Roman" panose="02020603050405020304" pitchFamily="18" charset="0"/>
              <a:cs typeface="Times New Roman" panose="02020603050405020304" pitchFamily="18" charset="0"/>
            </a:endParaRPr>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62874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761224" cy="1244600"/>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Distribution Layer</a:t>
            </a:r>
            <a:r>
              <a:rPr lang="en-US" dirty="0"/>
              <a:t/>
            </a:r>
            <a:br>
              <a:rPr lang="en-US" dirty="0"/>
            </a:br>
            <a:endParaRPr lang="en-US" dirty="0"/>
          </a:p>
        </p:txBody>
      </p:sp>
      <p:sp>
        <p:nvSpPr>
          <p:cNvPr id="3" name="Text Placeholder 2"/>
          <p:cNvSpPr>
            <a:spLocks noGrp="1"/>
          </p:cNvSpPr>
          <p:nvPr>
            <p:ph type="body" idx="1"/>
          </p:nvPr>
        </p:nvSpPr>
        <p:spPr>
          <a:xfrm>
            <a:off x="457200" y="1905000"/>
            <a:ext cx="8363803" cy="4247317"/>
          </a:xfrm>
        </p:spPr>
        <p:txBody>
          <a:bodyPr/>
          <a:lstStyle/>
          <a:p>
            <a:pPr algn="just"/>
            <a:r>
              <a:rPr lang="en-US" sz="2800" b="0" dirty="0">
                <a:latin typeface="Times New Roman" panose="02020603050405020304" pitchFamily="18" charset="0"/>
                <a:cs typeface="Times New Roman" panose="02020603050405020304" pitchFamily="18" charset="0"/>
              </a:rPr>
              <a:t>The </a:t>
            </a:r>
            <a:r>
              <a:rPr lang="en-US" sz="2800" b="0" dirty="0">
                <a:solidFill>
                  <a:srgbClr val="0070C0"/>
                </a:solidFill>
                <a:latin typeface="Times New Roman" panose="02020603050405020304" pitchFamily="18" charset="0"/>
                <a:cs typeface="Times New Roman" panose="02020603050405020304" pitchFamily="18" charset="0"/>
              </a:rPr>
              <a:t>distribution layer </a:t>
            </a:r>
            <a:r>
              <a:rPr lang="en-US" sz="2800" b="0" dirty="0">
                <a:latin typeface="Times New Roman" panose="02020603050405020304" pitchFamily="18" charset="0"/>
                <a:cs typeface="Times New Roman" panose="02020603050405020304" pitchFamily="18" charset="0"/>
              </a:rPr>
              <a:t>connects the access and core layer together. Typically the distribution layer is where we use routing, this is where we terminate the VLANs from the access layer.</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Combination of multiple access layer switches</a:t>
            </a:r>
          </a:p>
          <a:p>
            <a:r>
              <a:rPr lang="en-US" sz="2800" b="0" dirty="0">
                <a:latin typeface="Times New Roman" panose="02020603050405020304" pitchFamily="18" charset="0"/>
                <a:cs typeface="Times New Roman" panose="02020603050405020304" pitchFamily="18" charset="0"/>
              </a:rPr>
              <a:t>■ High Layer 3 routing throughput for packet handling</a:t>
            </a:r>
          </a:p>
          <a:p>
            <a:r>
              <a:rPr lang="en-US" sz="2800" b="0" dirty="0">
                <a:latin typeface="Times New Roman" panose="02020603050405020304" pitchFamily="18" charset="0"/>
                <a:cs typeface="Times New Roman" panose="02020603050405020304" pitchFamily="18" charset="0"/>
              </a:rPr>
              <a:t>■ Security and policy-based connectivity functions</a:t>
            </a:r>
          </a:p>
          <a:p>
            <a:r>
              <a:rPr lang="en-US" sz="2800" b="0" dirty="0">
                <a:latin typeface="Times New Roman" panose="02020603050405020304" pitchFamily="18" charset="0"/>
                <a:cs typeface="Times New Roman" panose="02020603050405020304" pitchFamily="18" charset="0"/>
              </a:rPr>
              <a:t>■ Multiple redundant uplinks to the access and core layer </a:t>
            </a:r>
          </a:p>
          <a:p>
            <a:r>
              <a:rPr lang="en-US" sz="2800" b="0" dirty="0">
                <a:latin typeface="Times New Roman" panose="02020603050405020304" pitchFamily="18" charset="0"/>
                <a:cs typeface="Times New Roman" panose="02020603050405020304" pitchFamily="18" charset="0"/>
              </a:rPr>
              <a:t>■ Few users connecting distribution layer</a:t>
            </a:r>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396265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380999"/>
            <a:ext cx="7761224" cy="956055"/>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Core Layer</a:t>
            </a:r>
            <a:br>
              <a:rPr lang="en-US"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91311" y="1752600"/>
            <a:ext cx="7961375" cy="1846659"/>
          </a:xfrm>
        </p:spPr>
        <p:txBody>
          <a:bodyPr/>
          <a:lstStyle/>
          <a:p>
            <a:r>
              <a:rPr lang="en-US" sz="2400" b="0" dirty="0">
                <a:latin typeface="Times New Roman" panose="02020603050405020304" pitchFamily="18" charset="0"/>
                <a:cs typeface="Times New Roman" panose="02020603050405020304" pitchFamily="18" charset="0"/>
              </a:rPr>
              <a:t>A campus network’s core layer provides connectivity between all distribution layer devices. The core, sometimes referred to as the </a:t>
            </a:r>
            <a:r>
              <a:rPr lang="en-US" sz="2400" dirty="0">
                <a:latin typeface="Times New Roman" panose="02020603050405020304" pitchFamily="18" charset="0"/>
                <a:cs typeface="Times New Roman" panose="02020603050405020304" pitchFamily="18" charset="0"/>
              </a:rPr>
              <a:t>backbone</a:t>
            </a:r>
            <a:r>
              <a:rPr lang="en-US" sz="2400" b="0" dirty="0">
                <a:latin typeface="Times New Roman" panose="02020603050405020304" pitchFamily="18" charset="0"/>
                <a:cs typeface="Times New Roman" panose="02020603050405020304" pitchFamily="18" charset="0"/>
              </a:rPr>
              <a:t>. This means the switches in the core layer should be able to handle all traffic from the distribution layer switches Core switches should have the following attributes:</a:t>
            </a:r>
          </a:p>
        </p:txBody>
      </p:sp>
      <p:sp>
        <p:nvSpPr>
          <p:cNvPr id="4" name="Rectangle 3"/>
          <p:cNvSpPr/>
          <p:nvPr/>
        </p:nvSpPr>
        <p:spPr>
          <a:xfrm>
            <a:off x="457200" y="3886200"/>
            <a:ext cx="8686800"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If the core fails all connectivity between distribution layers will be impossible.</a:t>
            </a:r>
          </a:p>
          <a:p>
            <a:r>
              <a:rPr lang="en-US" sz="2400" dirty="0">
                <a:latin typeface="Times New Roman" panose="02020603050405020304" pitchFamily="18" charset="0"/>
                <a:cs typeface="Times New Roman" panose="02020603050405020304" pitchFamily="18" charset="0"/>
              </a:rPr>
              <a:t>■ High bandwidth / throughput required.</a:t>
            </a:r>
          </a:p>
          <a:p>
            <a:r>
              <a:rPr lang="en-US" sz="2400" dirty="0">
                <a:latin typeface="Times New Roman" panose="02020603050405020304" pitchFamily="18" charset="0"/>
                <a:cs typeface="Times New Roman" panose="02020603050405020304" pitchFamily="18" charset="0"/>
              </a:rPr>
              <a:t>■ High availability / redundancy required. Think about multiple links, redundant power supplies, and redundant supervisors (CPU).</a:t>
            </a:r>
          </a:p>
          <a:p>
            <a:r>
              <a:rPr lang="en-US" sz="2400" dirty="0">
                <a:latin typeface="Times New Roman" panose="02020603050405020304" pitchFamily="18" charset="0"/>
                <a:cs typeface="Times New Roman" panose="02020603050405020304" pitchFamily="18" charset="0"/>
              </a:rPr>
              <a:t>■ No packet manipulation: We don’t configure access-lists or make changes to packets in the core.</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5"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6"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337630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381000"/>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Modular Network Design</a:t>
            </a:r>
          </a:p>
        </p:txBody>
      </p:sp>
      <p:sp>
        <p:nvSpPr>
          <p:cNvPr id="3" name="Text Placeholder 2"/>
          <p:cNvSpPr>
            <a:spLocks noGrp="1"/>
          </p:cNvSpPr>
          <p:nvPr>
            <p:ph type="body" idx="1"/>
          </p:nvPr>
        </p:nvSpPr>
        <p:spPr>
          <a:xfrm>
            <a:off x="591312" y="1561846"/>
            <a:ext cx="8247888" cy="4031873"/>
          </a:xfrm>
        </p:spPr>
        <p:txBody>
          <a:bodyPr/>
          <a:lstStyle/>
          <a:p>
            <a:r>
              <a:rPr lang="en-US" sz="2400" b="0" dirty="0">
                <a:latin typeface="Times New Roman" panose="02020603050405020304" pitchFamily="18" charset="0"/>
                <a:cs typeface="Times New Roman" panose="02020603050405020304" pitchFamily="18" charset="0"/>
              </a:rPr>
              <a:t>Designing a new network that has a hierarchy with three layers is fairly straightforward. You can also migrate an existing network into a hierarchical design. </a:t>
            </a:r>
            <a:r>
              <a:rPr lang="en-US" sz="2400" dirty="0">
                <a:latin typeface="Times New Roman" panose="02020603050405020304" pitchFamily="18" charset="0"/>
                <a:cs typeface="Times New Roman" panose="02020603050405020304" pitchFamily="18" charset="0"/>
              </a:rPr>
              <a:t>The resulting network is organized, efficient, and predictable.</a:t>
            </a:r>
          </a:p>
          <a:p>
            <a:endParaRPr lang="en-US" b="0" dirty="0"/>
          </a:p>
          <a:p>
            <a:r>
              <a:rPr lang="en-US" sz="2400" b="0" dirty="0">
                <a:latin typeface="Times New Roman" panose="02020603050405020304" pitchFamily="18" charset="0"/>
                <a:cs typeface="Times New Roman" panose="02020603050405020304" pitchFamily="18" charset="0"/>
              </a:rPr>
              <a:t>Consider the hierarchical network shown in the left portion of Figure 1-8 . Each layer of the network is connected to the adjacent layer by single links. If a link fails, a significant portion of the network will become isolated. In addition, the access layer switches are aggregated into a single distribution layer switch. If that switch fails, all the users will become isolated.</a:t>
            </a:r>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152996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1387" y="1600200"/>
            <a:ext cx="8071611" cy="4953000"/>
          </a:xfrm>
          <a:prstGeom prst="rect">
            <a:avLst/>
          </a:prstGeom>
        </p:spPr>
      </p:pic>
      <p:sp>
        <p:nvSpPr>
          <p:cNvPr id="6"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7"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312836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1236" y="1752600"/>
            <a:ext cx="8195564" cy="4231928"/>
          </a:xfrm>
        </p:spPr>
        <p:txBody>
          <a:bodyPr/>
          <a:lstStyle/>
          <a:p>
            <a:pPr algn="just"/>
            <a:r>
              <a:rPr lang="en-US" sz="2500" b="0" dirty="0">
                <a:latin typeface="Times New Roman" panose="02020603050405020304" pitchFamily="18" charset="0"/>
                <a:cs typeface="Times New Roman" panose="02020603050405020304" pitchFamily="18" charset="0"/>
              </a:rPr>
              <a:t>In this design we have an access layer and distribution layer. The access layer is close to the end users, these are switches that we use to connect computers, laptops, access points and more. The distribution layer is used to aggregate all the different access layer switches.</a:t>
            </a:r>
          </a:p>
          <a:p>
            <a:pPr algn="just"/>
            <a:endParaRPr lang="en-US" sz="2500" b="0" dirty="0">
              <a:latin typeface="Times New Roman" panose="02020603050405020304" pitchFamily="18" charset="0"/>
              <a:cs typeface="Times New Roman" panose="02020603050405020304" pitchFamily="18" charset="0"/>
            </a:endParaRPr>
          </a:p>
          <a:p>
            <a:pPr algn="just"/>
            <a:r>
              <a:rPr lang="en-US" sz="2500" b="0" dirty="0">
                <a:latin typeface="Times New Roman" panose="02020603050405020304" pitchFamily="18" charset="0"/>
                <a:cs typeface="Times New Roman" panose="02020603050405020304" pitchFamily="18" charset="0"/>
              </a:rPr>
              <a:t>The </a:t>
            </a:r>
            <a:r>
              <a:rPr lang="en-US" sz="2500" b="0" dirty="0">
                <a:solidFill>
                  <a:srgbClr val="0070C0"/>
                </a:solidFill>
                <a:latin typeface="Times New Roman" panose="02020603050405020304" pitchFamily="18" charset="0"/>
                <a:cs typeface="Times New Roman" panose="02020603050405020304" pitchFamily="18" charset="0"/>
              </a:rPr>
              <a:t>advantage</a:t>
            </a:r>
            <a:r>
              <a:rPr lang="en-US" sz="2500" b="0" dirty="0">
                <a:latin typeface="Times New Roman" panose="02020603050405020304" pitchFamily="18" charset="0"/>
                <a:cs typeface="Times New Roman" panose="02020603050405020304" pitchFamily="18" charset="0"/>
              </a:rPr>
              <a:t> of this hierarchical network design is that it’s scalable. When the campus grows and we get more users, building and floors then we can add multiple distribution layers. When this happens, we’ll add another layer:</a:t>
            </a:r>
          </a:p>
          <a:p>
            <a:pPr algn="just"/>
            <a:endParaRPr lang="en-US" sz="2500" dirty="0"/>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197301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971540"/>
          </a:xfrm>
          <a:custGeom>
            <a:avLst/>
            <a:gdLst/>
            <a:ahLst/>
            <a:cxnLst/>
            <a:rect l="l" t="t" r="r" b="b"/>
            <a:pathLst>
              <a:path w="9144000" h="5971540">
                <a:moveTo>
                  <a:pt x="0" y="5971032"/>
                </a:moveTo>
                <a:lnTo>
                  <a:pt x="9144000" y="5971032"/>
                </a:lnTo>
                <a:lnTo>
                  <a:pt x="9144000" y="0"/>
                </a:lnTo>
                <a:lnTo>
                  <a:pt x="0" y="0"/>
                </a:lnTo>
                <a:lnTo>
                  <a:pt x="0" y="5971032"/>
                </a:lnTo>
                <a:close/>
              </a:path>
            </a:pathLst>
          </a:custGeom>
          <a:solidFill>
            <a:srgbClr val="464646"/>
          </a:solidFill>
        </p:spPr>
        <p:txBody>
          <a:bodyPr wrap="square" lIns="0" tIns="0" rIns="0" bIns="0" rtlCol="0"/>
          <a:lstStyle/>
          <a:p>
            <a:endParaRPr/>
          </a:p>
        </p:txBody>
      </p:sp>
      <p:sp>
        <p:nvSpPr>
          <p:cNvPr id="3" name="object 3"/>
          <p:cNvSpPr/>
          <p:nvPr/>
        </p:nvSpPr>
        <p:spPr>
          <a:xfrm>
            <a:off x="0" y="5971032"/>
            <a:ext cx="9144000" cy="887094"/>
          </a:xfrm>
          <a:custGeom>
            <a:avLst/>
            <a:gdLst/>
            <a:ahLst/>
            <a:cxnLst/>
            <a:rect l="l" t="t" r="r" b="b"/>
            <a:pathLst>
              <a:path w="9144000" h="887095">
                <a:moveTo>
                  <a:pt x="0" y="886968"/>
                </a:moveTo>
                <a:lnTo>
                  <a:pt x="9144000" y="886968"/>
                </a:lnTo>
                <a:lnTo>
                  <a:pt x="9144000" y="0"/>
                </a:lnTo>
                <a:lnTo>
                  <a:pt x="0" y="0"/>
                </a:lnTo>
                <a:lnTo>
                  <a:pt x="0" y="886968"/>
                </a:lnTo>
                <a:close/>
              </a:path>
            </a:pathLst>
          </a:custGeom>
          <a:solidFill>
            <a:srgbClr val="FFFFFF"/>
          </a:solidFill>
        </p:spPr>
        <p:txBody>
          <a:bodyPr wrap="square" lIns="0" tIns="0" rIns="0" bIns="0" rtlCol="0"/>
          <a:lstStyle/>
          <a:p>
            <a:endParaRPr/>
          </a:p>
        </p:txBody>
      </p:sp>
      <p:sp>
        <p:nvSpPr>
          <p:cNvPr id="4" name="object 4"/>
          <p:cNvSpPr/>
          <p:nvPr/>
        </p:nvSpPr>
        <p:spPr>
          <a:xfrm>
            <a:off x="0" y="6053328"/>
            <a:ext cx="2240280" cy="71374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044184"/>
            <a:ext cx="6784975" cy="713740"/>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
        <p:nvSpPr>
          <p:cNvPr id="6" name="object 6"/>
          <p:cNvSpPr txBox="1">
            <a:spLocks noGrp="1"/>
          </p:cNvSpPr>
          <p:nvPr>
            <p:ph type="title"/>
          </p:nvPr>
        </p:nvSpPr>
        <p:spPr>
          <a:xfrm>
            <a:off x="612140" y="2105990"/>
            <a:ext cx="7888605" cy="2475037"/>
          </a:xfrm>
          <a:prstGeom prst="rect">
            <a:avLst/>
          </a:prstGeom>
        </p:spPr>
        <p:txBody>
          <a:bodyPr vert="horz" wrap="square" lIns="0" tIns="12700" rIns="0" bIns="0" rtlCol="0">
            <a:spAutoFit/>
          </a:bodyPr>
          <a:lstStyle/>
          <a:p>
            <a:pPr marL="12700" marR="5080" algn="ctr">
              <a:lnSpc>
                <a:spcPct val="100000"/>
              </a:lnSpc>
              <a:spcBef>
                <a:spcPts val="100"/>
              </a:spcBef>
            </a:pPr>
            <a:r>
              <a:rPr lang="en-US" spc="-5" dirty="0">
                <a:solidFill>
                  <a:srgbClr val="DEF5F9"/>
                </a:solidFill>
                <a:latin typeface="Times New Roman" panose="02020603050405020304" pitchFamily="18" charset="0"/>
                <a:cs typeface="Times New Roman" panose="02020603050405020304" pitchFamily="18" charset="0"/>
              </a:rPr>
              <a:t>Design and Building Campus Network</a:t>
            </a:r>
            <a:r>
              <a:rPr lang="en-US" spc="-5" dirty="0">
                <a:solidFill>
                  <a:srgbClr val="DEF5F9"/>
                </a:solidFill>
              </a:rPr>
              <a:t/>
            </a:r>
            <a:br>
              <a:rPr lang="en-US" spc="-5" dirty="0">
                <a:solidFill>
                  <a:srgbClr val="DEF5F9"/>
                </a:solidFill>
              </a:rPr>
            </a:br>
            <a:r>
              <a:rPr lang="en-US" spc="-5" dirty="0">
                <a:solidFill>
                  <a:srgbClr val="DEF5F9"/>
                </a:solidFill>
              </a:rPr>
              <a:t/>
            </a:r>
            <a:br>
              <a:rPr lang="en-US" spc="-5" dirty="0">
                <a:solidFill>
                  <a:srgbClr val="DEF5F9"/>
                </a:solidFill>
              </a:rPr>
            </a:br>
            <a:r>
              <a:rPr lang="en-US" spc="-5" dirty="0">
                <a:solidFill>
                  <a:srgbClr val="DEF5F9"/>
                </a:solidFill>
              </a:rPr>
              <a:t>                      Chapter 1</a:t>
            </a:r>
            <a:endParaRPr dirty="0"/>
          </a:p>
        </p:txBody>
      </p:sp>
      <p:pic>
        <p:nvPicPr>
          <p:cNvPr id="7" name="Picture 6"/>
          <p:cNvPicPr>
            <a:picLocks noChangeAspect="1"/>
          </p:cNvPicPr>
          <p:nvPr/>
        </p:nvPicPr>
        <p:blipFill>
          <a:blip r:embed="rId3"/>
          <a:stretch>
            <a:fillRect/>
          </a:stretch>
        </p:blipFill>
        <p:spPr>
          <a:xfrm>
            <a:off x="6172200" y="266069"/>
            <a:ext cx="2592613" cy="1573853"/>
          </a:xfrm>
          <a:prstGeom prst="rect">
            <a:avLst/>
          </a:prstGeom>
        </p:spPr>
      </p:pic>
    </p:spTree>
    <p:extLst>
      <p:ext uri="{BB962C8B-B14F-4D97-AF65-F5344CB8AC3E}">
        <p14:creationId xmlns:p14="http://schemas.microsoft.com/office/powerpoint/2010/main" val="356355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127000"/>
            <a:ext cx="7761224" cy="1244600"/>
          </a:xfrm>
        </p:spPr>
        <p:txBody>
          <a:bodyPr/>
          <a:lstStyle/>
          <a:p>
            <a:endParaRPr lang="en-US"/>
          </a:p>
        </p:txBody>
      </p:sp>
      <p:pic>
        <p:nvPicPr>
          <p:cNvPr id="4" name="Picture 3"/>
          <p:cNvPicPr>
            <a:picLocks noChangeAspect="1"/>
          </p:cNvPicPr>
          <p:nvPr/>
        </p:nvPicPr>
        <p:blipFill>
          <a:blip r:embed="rId2"/>
          <a:stretch>
            <a:fillRect/>
          </a:stretch>
        </p:blipFill>
        <p:spPr>
          <a:xfrm>
            <a:off x="304800" y="2329218"/>
            <a:ext cx="7919211" cy="4495800"/>
          </a:xfrm>
          <a:prstGeom prst="rect">
            <a:avLst/>
          </a:prstGeom>
        </p:spPr>
      </p:pic>
      <p:sp>
        <p:nvSpPr>
          <p:cNvPr id="5" name="Rectangle 4"/>
          <p:cNvSpPr/>
          <p:nvPr/>
        </p:nvSpPr>
        <p:spPr>
          <a:xfrm>
            <a:off x="722093" y="1658034"/>
            <a:ext cx="8193307" cy="861774"/>
          </a:xfrm>
          <a:prstGeom prst="rect">
            <a:avLst/>
          </a:prstGeom>
        </p:spPr>
        <p:txBody>
          <a:bodyPr wrap="square">
            <a:spAutoFit/>
          </a:bodyPr>
          <a:lstStyle/>
          <a:p>
            <a:r>
              <a:rPr lang="en-US" sz="2500" dirty="0">
                <a:latin typeface="Times New Roman" panose="02020603050405020304" pitchFamily="18" charset="0"/>
                <a:cs typeface="Times New Roman" panose="02020603050405020304" pitchFamily="18" charset="0"/>
              </a:rPr>
              <a:t>The</a:t>
            </a:r>
            <a:r>
              <a:rPr lang="en-US" dirty="0">
                <a:solidFill>
                  <a:srgbClr val="000000"/>
                </a:solidFill>
                <a:latin typeface="Open Sans"/>
              </a:rPr>
              <a:t> </a:t>
            </a:r>
            <a:r>
              <a:rPr lang="en-US" sz="2500" dirty="0">
                <a:latin typeface="Times New Roman" panose="02020603050405020304" pitchFamily="18" charset="0"/>
                <a:cs typeface="Times New Roman" panose="02020603050405020304" pitchFamily="18" charset="0"/>
              </a:rPr>
              <a:t>core layer aggregates all the different distribution layer switches.</a:t>
            </a:r>
          </a:p>
        </p:txBody>
      </p:sp>
      <p:sp>
        <p:nvSpPr>
          <p:cNvPr id="6" name="object 4"/>
          <p:cNvSpPr/>
          <p:nvPr/>
        </p:nvSpPr>
        <p:spPr>
          <a:xfrm rot="16200000">
            <a:off x="8267802" y="5918109"/>
            <a:ext cx="1587489"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7" name="object 5"/>
          <p:cNvSpPr/>
          <p:nvPr/>
        </p:nvSpPr>
        <p:spPr>
          <a:xfrm>
            <a:off x="2359151" y="6705600"/>
            <a:ext cx="6784975" cy="152400"/>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12541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12" y="1561846"/>
            <a:ext cx="7961375" cy="738664"/>
          </a:xfrm>
        </p:spPr>
        <p:txBody>
          <a:bodyPr/>
          <a:lstStyle/>
          <a:p>
            <a:pPr algn="l" rtl="0"/>
            <a:r>
              <a:rPr lang="en-US" sz="2400" b="0" kern="1200" dirty="0">
                <a:latin typeface="Times New Roman" panose="02020603050405020304" pitchFamily="18" charset="0"/>
                <a:cs typeface="Times New Roman" panose="02020603050405020304" pitchFamily="18" charset="0"/>
              </a:rPr>
              <a:t>This design also makes our traffic paths predictable and easy to visualize. Basically there are three different traffic flows:</a:t>
            </a:r>
          </a:p>
        </p:txBody>
      </p:sp>
      <p:pic>
        <p:nvPicPr>
          <p:cNvPr id="4" name="Picture 3"/>
          <p:cNvPicPr>
            <a:picLocks noChangeAspect="1"/>
          </p:cNvPicPr>
          <p:nvPr/>
        </p:nvPicPr>
        <p:blipFill>
          <a:blip r:embed="rId2"/>
          <a:stretch>
            <a:fillRect/>
          </a:stretch>
        </p:blipFill>
        <p:spPr>
          <a:xfrm>
            <a:off x="838200" y="2397593"/>
            <a:ext cx="7153275" cy="2667000"/>
          </a:xfrm>
          <a:prstGeom prst="rect">
            <a:avLst/>
          </a:prstGeom>
        </p:spPr>
      </p:pic>
      <p:sp>
        <p:nvSpPr>
          <p:cNvPr id="5" name="Rectangle 4"/>
          <p:cNvSpPr/>
          <p:nvPr/>
        </p:nvSpPr>
        <p:spPr>
          <a:xfrm>
            <a:off x="152400" y="5093438"/>
            <a:ext cx="8763000"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All traffic starts at the </a:t>
            </a:r>
            <a:r>
              <a:rPr lang="en-US" sz="2400" dirty="0">
                <a:solidFill>
                  <a:srgbClr val="0070C0"/>
                </a:solidFill>
                <a:latin typeface="Times New Roman" panose="02020603050405020304" pitchFamily="18" charset="0"/>
                <a:cs typeface="Times New Roman" panose="02020603050405020304" pitchFamily="18" charset="0"/>
              </a:rPr>
              <a:t>access layer</a:t>
            </a:r>
            <a:r>
              <a:rPr lang="en-US" sz="2400" dirty="0">
                <a:latin typeface="Times New Roman" panose="02020603050405020304" pitchFamily="18" charset="0"/>
                <a:cs typeface="Times New Roman" panose="02020603050405020304" pitchFamily="18" charset="0"/>
              </a:rPr>
              <a:t> and if needed it will move up the distribution and core layer. </a:t>
            </a:r>
            <a:r>
              <a:rPr lang="en-US" sz="2400" dirty="0">
                <a:solidFill>
                  <a:srgbClr val="0070C0"/>
                </a:solidFill>
                <a:latin typeface="Times New Roman" panose="02020603050405020304" pitchFamily="18" charset="0"/>
                <a:cs typeface="Times New Roman" panose="02020603050405020304" pitchFamily="18" charset="0"/>
              </a:rPr>
              <a:t>In this example the traffic is local</a:t>
            </a:r>
            <a:r>
              <a:rPr lang="en-US" sz="2400" dirty="0">
                <a:latin typeface="Times New Roman" panose="02020603050405020304" pitchFamily="18" charset="0"/>
                <a:cs typeface="Times New Roman" panose="02020603050405020304" pitchFamily="18" charset="0"/>
              </a:rPr>
              <a:t>; it doesn’t leave the access layer switch. This could be traffic between two hosts within the same VLAN</a:t>
            </a:r>
          </a:p>
        </p:txBody>
      </p:sp>
      <p:sp>
        <p:nvSpPr>
          <p:cNvPr id="6"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7"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3253478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11" y="1600200"/>
            <a:ext cx="7961375" cy="369332"/>
          </a:xfrm>
        </p:spPr>
        <p:txBody>
          <a:bodyPr/>
          <a:lstStyle/>
          <a:p>
            <a:r>
              <a:rPr lang="en-US" sz="2400" b="0" kern="1200" dirty="0">
                <a:latin typeface="Times New Roman" panose="02020603050405020304" pitchFamily="18" charset="0"/>
                <a:cs typeface="Times New Roman" panose="02020603050405020304" pitchFamily="18" charset="0"/>
              </a:rPr>
              <a:t>Here’s another example:</a:t>
            </a:r>
          </a:p>
        </p:txBody>
      </p:sp>
      <p:pic>
        <p:nvPicPr>
          <p:cNvPr id="4" name="Picture 3"/>
          <p:cNvPicPr>
            <a:picLocks noChangeAspect="1"/>
          </p:cNvPicPr>
          <p:nvPr/>
        </p:nvPicPr>
        <p:blipFill>
          <a:blip r:embed="rId2"/>
          <a:stretch>
            <a:fillRect/>
          </a:stretch>
        </p:blipFill>
        <p:spPr>
          <a:xfrm>
            <a:off x="1066800" y="2007063"/>
            <a:ext cx="6634165" cy="3124200"/>
          </a:xfrm>
          <a:prstGeom prst="rect">
            <a:avLst/>
          </a:prstGeom>
        </p:spPr>
      </p:pic>
      <p:sp>
        <p:nvSpPr>
          <p:cNvPr id="5" name="Rectangle 4"/>
          <p:cNvSpPr/>
          <p:nvPr/>
        </p:nvSpPr>
        <p:spPr>
          <a:xfrm>
            <a:off x="381000" y="5715000"/>
            <a:ext cx="807720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Traffic between hosts that are on different access layer switches has to cross the distribution layer switch.</a:t>
            </a:r>
          </a:p>
        </p:txBody>
      </p:sp>
      <p:sp>
        <p:nvSpPr>
          <p:cNvPr id="6"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7"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3302738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8254" y="1676400"/>
            <a:ext cx="7961375" cy="369332"/>
          </a:xfrm>
        </p:spPr>
        <p:txBody>
          <a:bodyPr/>
          <a:lstStyle/>
          <a:p>
            <a:r>
              <a:rPr lang="en-US" sz="2400" b="0" kern="1200" dirty="0">
                <a:latin typeface="Times New Roman" panose="02020603050405020304" pitchFamily="18" charset="0"/>
                <a:cs typeface="Times New Roman" panose="02020603050405020304" pitchFamily="18" charset="0"/>
              </a:rPr>
              <a:t>Finally, sometimes we have to cross the core layer</a:t>
            </a:r>
            <a:r>
              <a:rPr lang="en-US" b="0" dirty="0"/>
              <a:t>:</a:t>
            </a:r>
            <a:endParaRPr lang="en-US" dirty="0"/>
          </a:p>
        </p:txBody>
      </p:sp>
      <p:pic>
        <p:nvPicPr>
          <p:cNvPr id="4" name="Picture 3"/>
          <p:cNvPicPr>
            <a:picLocks noChangeAspect="1"/>
          </p:cNvPicPr>
          <p:nvPr/>
        </p:nvPicPr>
        <p:blipFill>
          <a:blip r:embed="rId2"/>
          <a:stretch>
            <a:fillRect/>
          </a:stretch>
        </p:blipFill>
        <p:spPr>
          <a:xfrm>
            <a:off x="719428" y="2209800"/>
            <a:ext cx="7439025" cy="4152900"/>
          </a:xfrm>
          <a:prstGeom prst="rect">
            <a:avLst/>
          </a:prstGeom>
        </p:spPr>
      </p:pic>
      <p:sp>
        <p:nvSpPr>
          <p:cNvPr id="5"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6"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463263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691387" y="381000"/>
            <a:ext cx="7761224" cy="553998"/>
          </a:xfrm>
        </p:spPr>
        <p:txBody>
          <a:bodyPr/>
          <a:lstStyle/>
          <a:p>
            <a:pPr algn="ctr"/>
            <a:r>
              <a:rPr lang="en-US" sz="3600" dirty="0">
                <a:solidFill>
                  <a:srgbClr val="7030A0"/>
                </a:solidFill>
                <a:latin typeface="Times New Roman" panose="02020603050405020304" pitchFamily="18" charset="0"/>
                <a:cs typeface="Times New Roman" panose="02020603050405020304" pitchFamily="18" charset="0"/>
              </a:rPr>
              <a:t>Layer 2 Network Design Guidelines</a:t>
            </a:r>
          </a:p>
        </p:txBody>
      </p:sp>
      <p:sp>
        <p:nvSpPr>
          <p:cNvPr id="32771" name="Content Placeholder 5"/>
          <p:cNvSpPr>
            <a:spLocks noGrp="1"/>
          </p:cNvSpPr>
          <p:nvPr>
            <p:ph idx="1"/>
          </p:nvPr>
        </p:nvSpPr>
        <p:spPr>
          <a:xfrm>
            <a:off x="204724" y="1676400"/>
            <a:ext cx="8247887" cy="2185214"/>
          </a:xfrm>
        </p:spPr>
        <p:txBody>
          <a:bodyPr/>
          <a:lstStyle/>
          <a:p>
            <a:r>
              <a:rPr lang="en-US" sz="2400" dirty="0">
                <a:latin typeface="Times New Roman" panose="02020603050405020304" pitchFamily="18" charset="0"/>
                <a:cs typeface="Times New Roman" panose="02020603050405020304" pitchFamily="18" charset="0"/>
              </a:rPr>
              <a:t>Always connect hierarchically</a:t>
            </a:r>
          </a:p>
          <a:p>
            <a:endParaRPr lang="en-US" u="sng" dirty="0">
              <a:ea typeface="ＭＳ Ｐゴシック" panose="020B0600070205080204" pitchFamily="34" charset="-128"/>
            </a:endParaRPr>
          </a:p>
          <a:p>
            <a:pPr lvl="1"/>
            <a:r>
              <a:rPr lang="en-US" sz="2400" dirty="0">
                <a:solidFill>
                  <a:schemeClr val="tx1"/>
                </a:solidFill>
                <a:latin typeface="Times New Roman" panose="02020603050405020304" pitchFamily="18" charset="0"/>
                <a:cs typeface="Times New Roman" panose="02020603050405020304" pitchFamily="18" charset="0"/>
              </a:rPr>
              <a:t>If there are multiple switches in a building, use an aggregation switch Locate the aggregation switch close to the building entry point (e.g. fiber panel) Locate edge switches close to users (e.g. one per floor) Max length for Cat5 is 100 meters</a:t>
            </a:r>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3817085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767588" y="358690"/>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Building Network</a:t>
            </a:r>
          </a:p>
        </p:txBody>
      </p:sp>
      <p:cxnSp>
        <p:nvCxnSpPr>
          <p:cNvPr id="5" name="Straight Connector 4"/>
          <p:cNvCxnSpPr/>
          <p:nvPr/>
        </p:nvCxnSpPr>
        <p:spPr>
          <a:xfrm>
            <a:off x="2743200" y="1905000"/>
            <a:ext cx="3810000" cy="1588"/>
          </a:xfrm>
          <a:prstGeom prst="line">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743200" y="2743200"/>
            <a:ext cx="3810000" cy="1588"/>
          </a:xfrm>
          <a:prstGeom prst="line">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743200" y="3581400"/>
            <a:ext cx="3810000" cy="1588"/>
          </a:xfrm>
          <a:prstGeom prst="line">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743200" y="5257800"/>
            <a:ext cx="3810000" cy="1588"/>
          </a:xfrm>
          <a:prstGeom prst="line">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743200" y="4419600"/>
            <a:ext cx="3810000" cy="1588"/>
          </a:xfrm>
          <a:prstGeom prst="line">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a:spLocks noChangeArrowheads="1"/>
          </p:cNvSpPr>
          <p:nvPr/>
        </p:nvSpPr>
        <p:spPr bwMode="auto">
          <a:xfrm>
            <a:off x="2743200" y="2438400"/>
            <a:ext cx="685800" cy="2286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800">
              <a:solidFill>
                <a:srgbClr val="FFFFFF"/>
              </a:solidFill>
            </a:endParaRPr>
          </a:p>
        </p:txBody>
      </p:sp>
      <p:sp>
        <p:nvSpPr>
          <p:cNvPr id="11" name="Rectangle 10"/>
          <p:cNvSpPr>
            <a:spLocks noChangeArrowheads="1"/>
          </p:cNvSpPr>
          <p:nvPr/>
        </p:nvSpPr>
        <p:spPr bwMode="auto">
          <a:xfrm>
            <a:off x="2743200" y="3276600"/>
            <a:ext cx="685800" cy="2286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800">
              <a:solidFill>
                <a:srgbClr val="FFFFFF"/>
              </a:solidFill>
            </a:endParaRPr>
          </a:p>
        </p:txBody>
      </p:sp>
      <p:sp>
        <p:nvSpPr>
          <p:cNvPr id="12" name="Rectangle 11"/>
          <p:cNvSpPr>
            <a:spLocks noChangeArrowheads="1"/>
          </p:cNvSpPr>
          <p:nvPr/>
        </p:nvSpPr>
        <p:spPr bwMode="auto">
          <a:xfrm>
            <a:off x="2743200" y="4114800"/>
            <a:ext cx="685800" cy="2286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800">
              <a:solidFill>
                <a:srgbClr val="FFFFFF"/>
              </a:solidFill>
            </a:endParaRPr>
          </a:p>
        </p:txBody>
      </p:sp>
      <p:sp>
        <p:nvSpPr>
          <p:cNvPr id="13" name="Rectangle 12"/>
          <p:cNvSpPr>
            <a:spLocks noChangeArrowheads="1"/>
          </p:cNvSpPr>
          <p:nvPr/>
        </p:nvSpPr>
        <p:spPr bwMode="auto">
          <a:xfrm>
            <a:off x="2743200" y="4876800"/>
            <a:ext cx="685800" cy="228600"/>
          </a:xfrm>
          <a:prstGeom prst="rect">
            <a:avLst/>
          </a:prstGeom>
          <a:solidFill>
            <a:srgbClr val="FF00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sz="1800">
              <a:solidFill>
                <a:srgbClr val="FFFFFF"/>
              </a:solidFill>
            </a:endParaRPr>
          </a:p>
        </p:txBody>
      </p:sp>
      <p:cxnSp>
        <p:nvCxnSpPr>
          <p:cNvPr id="15" name="Elbow Connector 14"/>
          <p:cNvCxnSpPr>
            <a:cxnSpLocks noChangeShapeType="1"/>
            <a:stCxn id="10" idx="1"/>
            <a:endCxn id="13" idx="1"/>
          </p:cNvCxnSpPr>
          <p:nvPr/>
        </p:nvCxnSpPr>
        <p:spPr bwMode="auto">
          <a:xfrm rot="10800000" flipV="1">
            <a:off x="2743200" y="2552700"/>
            <a:ext cx="1588" cy="2438400"/>
          </a:xfrm>
          <a:prstGeom prst="bentConnector3">
            <a:avLst>
              <a:gd name="adj1" fmla="val 14395468"/>
            </a:avLst>
          </a:prstGeom>
          <a:noFill/>
          <a:ln w="25400">
            <a:solidFill>
              <a:schemeClr val="accent1"/>
            </a:solidFill>
            <a:miter lim="800000"/>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Elbow Connector 16"/>
          <p:cNvCxnSpPr>
            <a:cxnSpLocks noChangeShapeType="1"/>
            <a:stCxn id="12" idx="1"/>
            <a:endCxn id="13" idx="1"/>
          </p:cNvCxnSpPr>
          <p:nvPr/>
        </p:nvCxnSpPr>
        <p:spPr bwMode="auto">
          <a:xfrm rot="10800000" flipV="1">
            <a:off x="2743200" y="4229100"/>
            <a:ext cx="1588" cy="762000"/>
          </a:xfrm>
          <a:prstGeom prst="bentConnector3">
            <a:avLst>
              <a:gd name="adj1" fmla="val 14395468"/>
            </a:avLst>
          </a:prstGeom>
          <a:noFill/>
          <a:ln w="25400">
            <a:solidFill>
              <a:schemeClr val="accent1"/>
            </a:solidFill>
            <a:miter lim="800000"/>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Elbow Connector 21"/>
          <p:cNvCxnSpPr>
            <a:cxnSpLocks noChangeShapeType="1"/>
            <a:stCxn id="11" idx="1"/>
            <a:endCxn id="13" idx="1"/>
          </p:cNvCxnSpPr>
          <p:nvPr/>
        </p:nvCxnSpPr>
        <p:spPr bwMode="auto">
          <a:xfrm rot="10800000" flipV="1">
            <a:off x="2743200" y="3390900"/>
            <a:ext cx="1588" cy="1600200"/>
          </a:xfrm>
          <a:prstGeom prst="bentConnector3">
            <a:avLst>
              <a:gd name="adj1" fmla="val 27321537"/>
            </a:avLst>
          </a:prstGeom>
          <a:noFill/>
          <a:ln w="25400">
            <a:solidFill>
              <a:schemeClr val="accent1"/>
            </a:solidFill>
            <a:miter lim="800000"/>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Elbow Connector 29"/>
          <p:cNvCxnSpPr>
            <a:cxnSpLocks noChangeShapeType="1"/>
            <a:endCxn id="13" idx="2"/>
          </p:cNvCxnSpPr>
          <p:nvPr/>
        </p:nvCxnSpPr>
        <p:spPr bwMode="auto">
          <a:xfrm flipV="1">
            <a:off x="457200" y="5105400"/>
            <a:ext cx="2628900" cy="533400"/>
          </a:xfrm>
          <a:prstGeom prst="bentConnector2">
            <a:avLst/>
          </a:prstGeom>
          <a:noFill/>
          <a:ln w="25400">
            <a:solidFill>
              <a:schemeClr val="accent1"/>
            </a:solidFill>
            <a:miter lim="800000"/>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18"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3262623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85800" y="257771"/>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Minimize Path Between Elements</a:t>
            </a:r>
          </a:p>
        </p:txBody>
      </p:sp>
      <p:grpSp>
        <p:nvGrpSpPr>
          <p:cNvPr id="2" name="Group 20"/>
          <p:cNvGrpSpPr>
            <a:grpSpLocks/>
          </p:cNvGrpSpPr>
          <p:nvPr/>
        </p:nvGrpSpPr>
        <p:grpSpPr bwMode="auto">
          <a:xfrm>
            <a:off x="1573974" y="4419600"/>
            <a:ext cx="5984875" cy="1331913"/>
            <a:chOff x="1676400" y="1524000"/>
            <a:chExt cx="5984875" cy="1331913"/>
          </a:xfrm>
        </p:grpSpPr>
        <p:grpSp>
          <p:nvGrpSpPr>
            <p:cNvPr id="33806" name="Group 72"/>
            <p:cNvGrpSpPr>
              <a:grpSpLocks/>
            </p:cNvGrpSpPr>
            <p:nvPr/>
          </p:nvGrpSpPr>
          <p:grpSpPr bwMode="auto">
            <a:xfrm>
              <a:off x="1676400" y="1524000"/>
              <a:ext cx="4648200" cy="1295400"/>
              <a:chOff x="1981200" y="1524000"/>
              <a:chExt cx="4648200" cy="1295400"/>
            </a:xfrm>
          </p:grpSpPr>
          <p:sp>
            <p:nvSpPr>
              <p:cNvPr id="4" name="Rectangle 3"/>
              <p:cNvSpPr>
                <a:spLocks noChangeArrowheads="1"/>
              </p:cNvSpPr>
              <p:nvPr/>
            </p:nvSpPr>
            <p:spPr bwMode="auto">
              <a:xfrm>
                <a:off x="3810000" y="1524000"/>
                <a:ext cx="8382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9" name="Straight Connector 8"/>
              <p:cNvCxnSpPr>
                <a:cxnSpLocks noChangeShapeType="1"/>
                <a:stCxn id="33" idx="0"/>
                <a:endCxn id="4" idx="1"/>
              </p:cNvCxnSpPr>
              <p:nvPr/>
            </p:nvCxnSpPr>
            <p:spPr bwMode="auto">
              <a:xfrm rot="5400000" flipH="1" flipV="1">
                <a:off x="2800350" y="1352550"/>
                <a:ext cx="609600" cy="14097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Connector 9"/>
              <p:cNvCxnSpPr>
                <a:cxnSpLocks noChangeShapeType="1"/>
                <a:stCxn id="32" idx="0"/>
                <a:endCxn id="4" idx="2"/>
              </p:cNvCxnSpPr>
              <p:nvPr/>
            </p:nvCxnSpPr>
            <p:spPr bwMode="auto">
              <a:xfrm rot="5400000" flipH="1" flipV="1">
                <a:off x="4038601" y="2171700"/>
                <a:ext cx="381000" cy="317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Straight Connector 10"/>
              <p:cNvCxnSpPr>
                <a:cxnSpLocks noChangeShapeType="1"/>
                <a:stCxn id="34" idx="0"/>
                <a:endCxn id="4" idx="3"/>
              </p:cNvCxnSpPr>
              <p:nvPr/>
            </p:nvCxnSpPr>
            <p:spPr bwMode="auto">
              <a:xfrm rot="16200000" flipV="1">
                <a:off x="5124450" y="1276350"/>
                <a:ext cx="609600" cy="1562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 name="Rectangle 31"/>
              <p:cNvSpPr>
                <a:spLocks noChangeArrowheads="1"/>
              </p:cNvSpPr>
              <p:nvPr/>
            </p:nvSpPr>
            <p:spPr bwMode="auto">
              <a:xfrm>
                <a:off x="3810000" y="2362200"/>
                <a:ext cx="8382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3" name="Rectangle 32"/>
              <p:cNvSpPr>
                <a:spLocks noChangeArrowheads="1"/>
              </p:cNvSpPr>
              <p:nvPr/>
            </p:nvSpPr>
            <p:spPr bwMode="auto">
              <a:xfrm>
                <a:off x="1981200" y="2362200"/>
                <a:ext cx="8382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4" name="Rectangle 33"/>
              <p:cNvSpPr>
                <a:spLocks noChangeArrowheads="1"/>
              </p:cNvSpPr>
              <p:nvPr/>
            </p:nvSpPr>
            <p:spPr bwMode="auto">
              <a:xfrm>
                <a:off x="5791200" y="2362200"/>
                <a:ext cx="8382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grpSp>
        <p:sp>
          <p:nvSpPr>
            <p:cNvPr id="33807" name="Rectangle 73"/>
            <p:cNvSpPr>
              <a:spLocks noChangeArrowheads="1"/>
            </p:cNvSpPr>
            <p:nvPr/>
          </p:nvSpPr>
          <p:spPr bwMode="auto">
            <a:xfrm>
              <a:off x="7086600" y="2209800"/>
              <a:ext cx="574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3600">
                  <a:solidFill>
                    <a:srgbClr val="008000"/>
                  </a:solidFill>
                  <a:latin typeface="Zapf Dingbats" charset="2"/>
                </a:rPr>
                <a:t>✔</a:t>
              </a:r>
              <a:endParaRPr lang="en-US" sz="3600">
                <a:solidFill>
                  <a:srgbClr val="008000"/>
                </a:solidFill>
              </a:endParaRPr>
            </a:p>
          </p:txBody>
        </p:sp>
      </p:grpSp>
      <p:grpSp>
        <p:nvGrpSpPr>
          <p:cNvPr id="5" name="Group 21"/>
          <p:cNvGrpSpPr>
            <a:grpSpLocks/>
          </p:cNvGrpSpPr>
          <p:nvPr/>
        </p:nvGrpSpPr>
        <p:grpSpPr bwMode="auto">
          <a:xfrm>
            <a:off x="1586484" y="1994793"/>
            <a:ext cx="5992813" cy="1303338"/>
            <a:chOff x="1676400" y="4343400"/>
            <a:chExt cx="5992813" cy="1303338"/>
          </a:xfrm>
        </p:grpSpPr>
        <p:grpSp>
          <p:nvGrpSpPr>
            <p:cNvPr id="33797" name="Group 68"/>
            <p:cNvGrpSpPr>
              <a:grpSpLocks/>
            </p:cNvGrpSpPr>
            <p:nvPr/>
          </p:nvGrpSpPr>
          <p:grpSpPr bwMode="auto">
            <a:xfrm>
              <a:off x="1676400" y="4343400"/>
              <a:ext cx="4648200" cy="1295400"/>
              <a:chOff x="1676400" y="4648200"/>
              <a:chExt cx="4648200" cy="1295400"/>
            </a:xfrm>
          </p:grpSpPr>
          <p:sp>
            <p:nvSpPr>
              <p:cNvPr id="43" name="Rectangle 42"/>
              <p:cNvSpPr>
                <a:spLocks noChangeArrowheads="1"/>
              </p:cNvSpPr>
              <p:nvPr/>
            </p:nvSpPr>
            <p:spPr bwMode="auto">
              <a:xfrm>
                <a:off x="3505200" y="4648200"/>
                <a:ext cx="8382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44" name="Straight Connector 43"/>
              <p:cNvCxnSpPr>
                <a:cxnSpLocks noChangeShapeType="1"/>
                <a:stCxn id="48" idx="0"/>
                <a:endCxn id="43" idx="1"/>
              </p:cNvCxnSpPr>
              <p:nvPr/>
            </p:nvCxnSpPr>
            <p:spPr bwMode="auto">
              <a:xfrm rot="5400000" flipH="1" flipV="1">
                <a:off x="2495550" y="4476750"/>
                <a:ext cx="609600" cy="14097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7" name="Rectangle 46"/>
              <p:cNvSpPr>
                <a:spLocks noChangeArrowheads="1"/>
              </p:cNvSpPr>
              <p:nvPr/>
            </p:nvSpPr>
            <p:spPr bwMode="auto">
              <a:xfrm>
                <a:off x="3505200" y="5486400"/>
                <a:ext cx="8382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8" name="Rectangle 47"/>
              <p:cNvSpPr>
                <a:spLocks noChangeArrowheads="1"/>
              </p:cNvSpPr>
              <p:nvPr/>
            </p:nvSpPr>
            <p:spPr bwMode="auto">
              <a:xfrm>
                <a:off x="1676400" y="5486400"/>
                <a:ext cx="8382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9" name="Rectangle 48"/>
              <p:cNvSpPr>
                <a:spLocks noChangeArrowheads="1"/>
              </p:cNvSpPr>
              <p:nvPr/>
            </p:nvSpPr>
            <p:spPr bwMode="auto">
              <a:xfrm>
                <a:off x="5486400" y="5486400"/>
                <a:ext cx="8382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52" name="Straight Connector 51"/>
              <p:cNvCxnSpPr>
                <a:cxnSpLocks noChangeShapeType="1"/>
                <a:stCxn id="48" idx="3"/>
                <a:endCxn id="47" idx="1"/>
              </p:cNvCxnSpPr>
              <p:nvPr/>
            </p:nvCxnSpPr>
            <p:spPr bwMode="auto">
              <a:xfrm>
                <a:off x="2514600" y="5715000"/>
                <a:ext cx="990600" cy="15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p:cNvCxnSpPr>
                <a:cxnSpLocks noChangeShapeType="1"/>
                <a:stCxn id="47" idx="3"/>
                <a:endCxn id="49" idx="1"/>
              </p:cNvCxnSpPr>
              <p:nvPr/>
            </p:nvCxnSpPr>
            <p:spPr bwMode="auto">
              <a:xfrm>
                <a:off x="4343400" y="5715000"/>
                <a:ext cx="1143000" cy="15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3798" name="Rectangle 75"/>
            <p:cNvSpPr>
              <a:spLocks noChangeArrowheads="1"/>
            </p:cNvSpPr>
            <p:nvPr/>
          </p:nvSpPr>
          <p:spPr bwMode="auto">
            <a:xfrm>
              <a:off x="7162800" y="4876800"/>
              <a:ext cx="50641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4400">
                  <a:solidFill>
                    <a:srgbClr val="FF0000"/>
                  </a:solidFill>
                  <a:latin typeface="Zapf Dingbats" charset="2"/>
                </a:rPr>
                <a:t>✗</a:t>
              </a:r>
              <a:endParaRPr lang="en-US" sz="4400">
                <a:solidFill>
                  <a:srgbClr val="FF0000"/>
                </a:solidFill>
              </a:endParaRPr>
            </a:p>
          </p:txBody>
        </p:sp>
      </p:grpSp>
      <p:sp>
        <p:nvSpPr>
          <p:cNvPr id="23"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24"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1390145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91388" y="252215"/>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Build Incrementally</a:t>
            </a:r>
          </a:p>
        </p:txBody>
      </p:sp>
      <p:sp>
        <p:nvSpPr>
          <p:cNvPr id="34819" name="Content Placeholder 2"/>
          <p:cNvSpPr>
            <a:spLocks noGrp="1"/>
          </p:cNvSpPr>
          <p:nvPr>
            <p:ph idx="1"/>
          </p:nvPr>
        </p:nvSpPr>
        <p:spPr>
          <a:xfrm>
            <a:off x="457200" y="1600200"/>
            <a:ext cx="8229600" cy="369332"/>
          </a:xfrm>
        </p:spPr>
        <p:txBody>
          <a:bodyPr/>
          <a:lstStyle/>
          <a:p>
            <a:r>
              <a:rPr lang="en-US" sz="2400" b="0" dirty="0">
                <a:latin typeface="Times New Roman" panose="02020603050405020304" pitchFamily="18" charset="0"/>
                <a:cs typeface="Times New Roman" panose="02020603050405020304" pitchFamily="18" charset="0"/>
              </a:rPr>
              <a:t>Start small</a:t>
            </a:r>
          </a:p>
        </p:txBody>
      </p:sp>
      <p:sp>
        <p:nvSpPr>
          <p:cNvPr id="5" name="Rectangle 4"/>
          <p:cNvSpPr>
            <a:spLocks noChangeArrowheads="1"/>
          </p:cNvSpPr>
          <p:nvPr/>
        </p:nvSpPr>
        <p:spPr bwMode="auto">
          <a:xfrm>
            <a:off x="3771900" y="31242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Switch</a:t>
            </a:r>
            <a:endParaRPr lang="en-US" sz="1800">
              <a:solidFill>
                <a:srgbClr val="FFFFFF"/>
              </a:solidFill>
            </a:endParaRPr>
          </a:p>
        </p:txBody>
      </p:sp>
      <p:cxnSp>
        <p:nvCxnSpPr>
          <p:cNvPr id="6" name="Straight Connector 5"/>
          <p:cNvCxnSpPr>
            <a:cxnSpLocks noChangeShapeType="1"/>
            <a:stCxn id="12" idx="0"/>
          </p:cNvCxnSpPr>
          <p:nvPr/>
        </p:nvCxnSpPr>
        <p:spPr bwMode="auto">
          <a:xfrm rot="5400000" flipH="1" flipV="1">
            <a:off x="3505200" y="3619500"/>
            <a:ext cx="6858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Connector 6"/>
          <p:cNvCxnSpPr>
            <a:cxnSpLocks noChangeShapeType="1"/>
            <a:stCxn id="14" idx="0"/>
            <a:endCxn id="5" idx="2"/>
          </p:cNvCxnSpPr>
          <p:nvPr/>
        </p:nvCxnSpPr>
        <p:spPr bwMode="auto">
          <a:xfrm rot="5400000" flipH="1" flipV="1">
            <a:off x="3867150" y="3943350"/>
            <a:ext cx="7620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7"/>
          <p:cNvCxnSpPr>
            <a:cxnSpLocks noChangeShapeType="1"/>
            <a:stCxn id="13" idx="0"/>
          </p:cNvCxnSpPr>
          <p:nvPr/>
        </p:nvCxnSpPr>
        <p:spPr bwMode="auto">
          <a:xfrm rot="16200000" flipV="1">
            <a:off x="4457700" y="3657600"/>
            <a:ext cx="7620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3390900" y="42672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3" name="Rectangle 12"/>
          <p:cNvSpPr>
            <a:spLocks noChangeArrowheads="1"/>
          </p:cNvSpPr>
          <p:nvPr/>
        </p:nvSpPr>
        <p:spPr bwMode="auto">
          <a:xfrm>
            <a:off x="4991100" y="4343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4" name="Rectangle 13"/>
          <p:cNvSpPr>
            <a:spLocks noChangeArrowheads="1"/>
          </p:cNvSpPr>
          <p:nvPr/>
        </p:nvSpPr>
        <p:spPr bwMode="auto">
          <a:xfrm>
            <a:off x="4076700" y="4343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22" name="Straight Connector 21"/>
          <p:cNvCxnSpPr>
            <a:cxnSpLocks noChangeShapeType="1"/>
            <a:stCxn id="5" idx="0"/>
          </p:cNvCxnSpPr>
          <p:nvPr/>
        </p:nvCxnSpPr>
        <p:spPr bwMode="auto">
          <a:xfrm rot="5400000" flipH="1" flipV="1">
            <a:off x="5162550" y="1314450"/>
            <a:ext cx="914400" cy="2705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 name="Straight Connector 33"/>
          <p:cNvCxnSpPr>
            <a:cxnSpLocks noChangeShapeType="1"/>
            <a:stCxn id="35" idx="0"/>
          </p:cNvCxnSpPr>
          <p:nvPr/>
        </p:nvCxnSpPr>
        <p:spPr bwMode="auto">
          <a:xfrm rot="16200000" flipV="1">
            <a:off x="4991100" y="3352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5600700" y="4114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7" name="Straight Connector 36"/>
          <p:cNvCxnSpPr>
            <a:cxnSpLocks noChangeShapeType="1"/>
            <a:stCxn id="38" idx="0"/>
          </p:cNvCxnSpPr>
          <p:nvPr/>
        </p:nvCxnSpPr>
        <p:spPr bwMode="auto">
          <a:xfrm rot="5400000" flipH="1" flipV="1">
            <a:off x="3162300" y="3352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 name="Rectangle 37"/>
          <p:cNvSpPr>
            <a:spLocks noChangeArrowheads="1"/>
          </p:cNvSpPr>
          <p:nvPr/>
        </p:nvSpPr>
        <p:spPr bwMode="auto">
          <a:xfrm>
            <a:off x="2781300" y="4114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4832" name="TextBox 40"/>
          <p:cNvSpPr txBox="1">
            <a:spLocks noChangeArrowheads="1"/>
          </p:cNvSpPr>
          <p:nvPr/>
        </p:nvSpPr>
        <p:spPr bwMode="auto">
          <a:xfrm>
            <a:off x="3238500" y="48006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Hosts</a:t>
            </a:r>
          </a:p>
        </p:txBody>
      </p:sp>
      <p:sp>
        <p:nvSpPr>
          <p:cNvPr id="34833" name="TextBox 42"/>
          <p:cNvSpPr txBox="1">
            <a:spLocks noChangeArrowheads="1"/>
          </p:cNvSpPr>
          <p:nvPr/>
        </p:nvSpPr>
        <p:spPr bwMode="auto">
          <a:xfrm>
            <a:off x="5638800" y="2895600"/>
            <a:ext cx="255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Fiber link to distribution</a:t>
            </a:r>
          </a:p>
        </p:txBody>
      </p:sp>
      <p:sp>
        <p:nvSpPr>
          <p:cNvPr id="18"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19"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2791739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9600" y="314636"/>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Build Incrementally</a:t>
            </a:r>
          </a:p>
        </p:txBody>
      </p:sp>
      <p:sp>
        <p:nvSpPr>
          <p:cNvPr id="35843" name="Content Placeholder 2"/>
          <p:cNvSpPr>
            <a:spLocks noGrp="1"/>
          </p:cNvSpPr>
          <p:nvPr>
            <p:ph idx="1"/>
          </p:nvPr>
        </p:nvSpPr>
        <p:spPr>
          <a:xfrm>
            <a:off x="375412" y="1734063"/>
            <a:ext cx="8229600" cy="369332"/>
          </a:xfrm>
        </p:spPr>
        <p:txBody>
          <a:bodyPr/>
          <a:lstStyle/>
          <a:p>
            <a:r>
              <a:rPr lang="en-US" sz="2400" b="0" dirty="0">
                <a:latin typeface="Times New Roman" panose="02020603050405020304" pitchFamily="18" charset="0"/>
                <a:cs typeface="Times New Roman" panose="02020603050405020304" pitchFamily="18" charset="0"/>
              </a:rPr>
              <a:t>As you have demand and money, grow like this:</a:t>
            </a:r>
          </a:p>
        </p:txBody>
      </p:sp>
      <p:sp>
        <p:nvSpPr>
          <p:cNvPr id="5" name="Rectangle 4"/>
          <p:cNvSpPr>
            <a:spLocks noChangeArrowheads="1"/>
          </p:cNvSpPr>
          <p:nvPr/>
        </p:nvSpPr>
        <p:spPr bwMode="auto">
          <a:xfrm>
            <a:off x="3733800" y="31242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Aggreg.</a:t>
            </a:r>
          </a:p>
        </p:txBody>
      </p:sp>
      <p:cxnSp>
        <p:nvCxnSpPr>
          <p:cNvPr id="6" name="Straight Connector 5"/>
          <p:cNvCxnSpPr>
            <a:cxnSpLocks noChangeShapeType="1"/>
            <a:stCxn id="12" idx="0"/>
          </p:cNvCxnSpPr>
          <p:nvPr/>
        </p:nvCxnSpPr>
        <p:spPr bwMode="auto">
          <a:xfrm rot="5400000" flipH="1" flipV="1">
            <a:off x="3467100" y="3619500"/>
            <a:ext cx="6858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Connector 6"/>
          <p:cNvCxnSpPr>
            <a:cxnSpLocks noChangeShapeType="1"/>
            <a:stCxn id="14" idx="0"/>
            <a:endCxn id="5" idx="2"/>
          </p:cNvCxnSpPr>
          <p:nvPr/>
        </p:nvCxnSpPr>
        <p:spPr bwMode="auto">
          <a:xfrm rot="5400000" flipH="1" flipV="1">
            <a:off x="3829050" y="3943350"/>
            <a:ext cx="7620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7"/>
          <p:cNvCxnSpPr>
            <a:cxnSpLocks noChangeShapeType="1"/>
            <a:stCxn id="13" idx="0"/>
          </p:cNvCxnSpPr>
          <p:nvPr/>
        </p:nvCxnSpPr>
        <p:spPr bwMode="auto">
          <a:xfrm rot="16200000" flipV="1">
            <a:off x="4267200" y="3657600"/>
            <a:ext cx="7620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3352800" y="42672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3" name="Rectangle 12"/>
          <p:cNvSpPr>
            <a:spLocks noChangeArrowheads="1"/>
          </p:cNvSpPr>
          <p:nvPr/>
        </p:nvSpPr>
        <p:spPr bwMode="auto">
          <a:xfrm>
            <a:off x="4800600" y="4343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4" name="Rectangle 13"/>
          <p:cNvSpPr>
            <a:spLocks noChangeArrowheads="1"/>
          </p:cNvSpPr>
          <p:nvPr/>
        </p:nvSpPr>
        <p:spPr bwMode="auto">
          <a:xfrm>
            <a:off x="4038600" y="4343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22" name="Straight Connector 21"/>
          <p:cNvCxnSpPr>
            <a:cxnSpLocks noChangeShapeType="1"/>
            <a:stCxn id="5" idx="0"/>
          </p:cNvCxnSpPr>
          <p:nvPr/>
        </p:nvCxnSpPr>
        <p:spPr bwMode="auto">
          <a:xfrm rot="5400000" flipH="1" flipV="1">
            <a:off x="5124450" y="1314450"/>
            <a:ext cx="914400" cy="2705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 name="Straight Connector 33"/>
          <p:cNvCxnSpPr>
            <a:cxnSpLocks noChangeShapeType="1"/>
            <a:stCxn id="35" idx="0"/>
          </p:cNvCxnSpPr>
          <p:nvPr/>
        </p:nvCxnSpPr>
        <p:spPr bwMode="auto">
          <a:xfrm rot="16200000" flipV="1">
            <a:off x="4800600" y="3352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5410200" y="4114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7" name="Straight Connector 36"/>
          <p:cNvCxnSpPr>
            <a:cxnSpLocks noChangeShapeType="1"/>
            <a:stCxn id="18" idx="0"/>
          </p:cNvCxnSpPr>
          <p:nvPr/>
        </p:nvCxnSpPr>
        <p:spPr bwMode="auto">
          <a:xfrm rot="5400000" flipH="1" flipV="1">
            <a:off x="2686050" y="3067050"/>
            <a:ext cx="685800" cy="17145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855" name="TextBox 40"/>
          <p:cNvSpPr txBox="1">
            <a:spLocks noChangeArrowheads="1"/>
          </p:cNvSpPr>
          <p:nvPr/>
        </p:nvSpPr>
        <p:spPr bwMode="auto">
          <a:xfrm>
            <a:off x="3962400" y="49530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Hosts</a:t>
            </a:r>
          </a:p>
        </p:txBody>
      </p:sp>
      <p:sp>
        <p:nvSpPr>
          <p:cNvPr id="18" name="Rectangle 17"/>
          <p:cNvSpPr>
            <a:spLocks noChangeArrowheads="1"/>
          </p:cNvSpPr>
          <p:nvPr/>
        </p:nvSpPr>
        <p:spPr bwMode="auto">
          <a:xfrm>
            <a:off x="1676400" y="42672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Switch</a:t>
            </a:r>
            <a:endParaRPr lang="en-US" sz="1800">
              <a:solidFill>
                <a:srgbClr val="FFFFFF"/>
              </a:solidFill>
            </a:endParaRPr>
          </a:p>
        </p:txBody>
      </p:sp>
      <p:cxnSp>
        <p:nvCxnSpPr>
          <p:cNvPr id="23" name="Straight Connector 22"/>
          <p:cNvCxnSpPr>
            <a:cxnSpLocks noChangeShapeType="1"/>
            <a:stCxn id="26" idx="0"/>
          </p:cNvCxnSpPr>
          <p:nvPr/>
        </p:nvCxnSpPr>
        <p:spPr bwMode="auto">
          <a:xfrm rot="5400000" flipH="1" flipV="1">
            <a:off x="1333500" y="4762500"/>
            <a:ext cx="6858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Connector 23"/>
          <p:cNvCxnSpPr>
            <a:cxnSpLocks noChangeShapeType="1"/>
            <a:stCxn id="28" idx="0"/>
          </p:cNvCxnSpPr>
          <p:nvPr/>
        </p:nvCxnSpPr>
        <p:spPr bwMode="auto">
          <a:xfrm rot="5400000" flipH="1" flipV="1">
            <a:off x="1695450" y="5086350"/>
            <a:ext cx="7620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a:stCxn id="27" idx="0"/>
          </p:cNvCxnSpPr>
          <p:nvPr/>
        </p:nvCxnSpPr>
        <p:spPr bwMode="auto">
          <a:xfrm rot="16200000" flipV="1">
            <a:off x="2286000" y="4800600"/>
            <a:ext cx="7620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 name="Rectangle 25"/>
          <p:cNvSpPr>
            <a:spLocks noChangeArrowheads="1"/>
          </p:cNvSpPr>
          <p:nvPr/>
        </p:nvSpPr>
        <p:spPr bwMode="auto">
          <a:xfrm>
            <a:off x="1219200" y="54102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7" name="Rectangle 26"/>
          <p:cNvSpPr>
            <a:spLocks noChangeArrowheads="1"/>
          </p:cNvSpPr>
          <p:nvPr/>
        </p:nvSpPr>
        <p:spPr bwMode="auto">
          <a:xfrm>
            <a:off x="28194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8" name="Rectangle 27"/>
          <p:cNvSpPr>
            <a:spLocks noChangeArrowheads="1"/>
          </p:cNvSpPr>
          <p:nvPr/>
        </p:nvSpPr>
        <p:spPr bwMode="auto">
          <a:xfrm>
            <a:off x="19050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29" name="Straight Connector 28"/>
          <p:cNvCxnSpPr>
            <a:cxnSpLocks noChangeShapeType="1"/>
            <a:stCxn id="30" idx="0"/>
          </p:cNvCxnSpPr>
          <p:nvPr/>
        </p:nvCxnSpPr>
        <p:spPr bwMode="auto">
          <a:xfrm rot="16200000" flipV="1">
            <a:off x="27432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33528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1" name="Straight Connector 30"/>
          <p:cNvCxnSpPr>
            <a:cxnSpLocks noChangeShapeType="1"/>
            <a:stCxn id="32" idx="0"/>
          </p:cNvCxnSpPr>
          <p:nvPr/>
        </p:nvCxnSpPr>
        <p:spPr bwMode="auto">
          <a:xfrm rot="5400000" flipH="1" flipV="1">
            <a:off x="9906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 name="Rectangle 31"/>
          <p:cNvSpPr>
            <a:spLocks noChangeArrowheads="1"/>
          </p:cNvSpPr>
          <p:nvPr/>
        </p:nvSpPr>
        <p:spPr bwMode="auto">
          <a:xfrm>
            <a:off x="6096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3"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36"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1215470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42582" y="263724"/>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Build Incrementally</a:t>
            </a:r>
          </a:p>
        </p:txBody>
      </p:sp>
      <p:sp>
        <p:nvSpPr>
          <p:cNvPr id="36867" name="Content Placeholder 2"/>
          <p:cNvSpPr>
            <a:spLocks noGrp="1"/>
          </p:cNvSpPr>
          <p:nvPr>
            <p:ph idx="1"/>
          </p:nvPr>
        </p:nvSpPr>
        <p:spPr>
          <a:xfrm>
            <a:off x="457200" y="1600200"/>
            <a:ext cx="8229600" cy="369332"/>
          </a:xfrm>
        </p:spPr>
        <p:txBody>
          <a:bodyPr/>
          <a:lstStyle/>
          <a:p>
            <a:r>
              <a:rPr lang="en-US" sz="2400" b="0" dirty="0">
                <a:latin typeface="Times New Roman" panose="02020603050405020304" pitchFamily="18" charset="0"/>
                <a:cs typeface="Times New Roman" panose="02020603050405020304" pitchFamily="18" charset="0"/>
              </a:rPr>
              <a:t>And keep growing within the same hierarchy:</a:t>
            </a:r>
          </a:p>
        </p:txBody>
      </p:sp>
      <p:cxnSp>
        <p:nvCxnSpPr>
          <p:cNvPr id="22" name="Straight Connector 21"/>
          <p:cNvCxnSpPr>
            <a:cxnSpLocks noChangeShapeType="1"/>
            <a:stCxn id="5" idx="0"/>
          </p:cNvCxnSpPr>
          <p:nvPr/>
        </p:nvCxnSpPr>
        <p:spPr bwMode="auto">
          <a:xfrm rot="5400000" flipH="1" flipV="1">
            <a:off x="5124450" y="1314450"/>
            <a:ext cx="914400" cy="2705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36869" name="Group 50"/>
          <p:cNvGrpSpPr>
            <a:grpSpLocks/>
          </p:cNvGrpSpPr>
          <p:nvPr/>
        </p:nvGrpSpPr>
        <p:grpSpPr bwMode="auto">
          <a:xfrm>
            <a:off x="609600" y="3124200"/>
            <a:ext cx="7467600" cy="2667000"/>
            <a:chOff x="609600" y="3124200"/>
            <a:chExt cx="7467600" cy="2667000"/>
          </a:xfrm>
        </p:grpSpPr>
        <p:sp>
          <p:nvSpPr>
            <p:cNvPr id="5" name="Rectangle 4"/>
            <p:cNvSpPr>
              <a:spLocks noChangeArrowheads="1"/>
            </p:cNvSpPr>
            <p:nvPr/>
          </p:nvSpPr>
          <p:spPr bwMode="auto">
            <a:xfrm>
              <a:off x="3733800" y="31242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Aggreg.</a:t>
              </a:r>
            </a:p>
          </p:txBody>
        </p:sp>
        <p:cxnSp>
          <p:nvCxnSpPr>
            <p:cNvPr id="6" name="Straight Connector 5"/>
            <p:cNvCxnSpPr>
              <a:cxnSpLocks noChangeShapeType="1"/>
              <a:stCxn id="12" idx="0"/>
            </p:cNvCxnSpPr>
            <p:nvPr/>
          </p:nvCxnSpPr>
          <p:spPr bwMode="auto">
            <a:xfrm rot="5400000" flipH="1" flipV="1">
              <a:off x="3467100" y="3619500"/>
              <a:ext cx="6858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Connector 6"/>
            <p:cNvCxnSpPr>
              <a:cxnSpLocks noChangeShapeType="1"/>
              <a:stCxn id="14" idx="0"/>
              <a:endCxn id="5" idx="2"/>
            </p:cNvCxnSpPr>
            <p:nvPr/>
          </p:nvCxnSpPr>
          <p:spPr bwMode="auto">
            <a:xfrm rot="5400000" flipH="1" flipV="1">
              <a:off x="3829050" y="3943350"/>
              <a:ext cx="7620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Connector 7"/>
            <p:cNvCxnSpPr>
              <a:cxnSpLocks noChangeShapeType="1"/>
              <a:stCxn id="13" idx="0"/>
            </p:cNvCxnSpPr>
            <p:nvPr/>
          </p:nvCxnSpPr>
          <p:spPr bwMode="auto">
            <a:xfrm rot="16200000" flipV="1">
              <a:off x="4267200" y="3657600"/>
              <a:ext cx="7620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3352800" y="42672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3" name="Rectangle 12"/>
            <p:cNvSpPr>
              <a:spLocks noChangeArrowheads="1"/>
            </p:cNvSpPr>
            <p:nvPr/>
          </p:nvSpPr>
          <p:spPr bwMode="auto">
            <a:xfrm>
              <a:off x="4800600" y="4343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4" name="Rectangle 13"/>
            <p:cNvSpPr>
              <a:spLocks noChangeArrowheads="1"/>
            </p:cNvSpPr>
            <p:nvPr/>
          </p:nvSpPr>
          <p:spPr bwMode="auto">
            <a:xfrm>
              <a:off x="4038600" y="4343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4" name="Straight Connector 33"/>
            <p:cNvCxnSpPr>
              <a:cxnSpLocks noChangeShapeType="1"/>
              <a:stCxn id="36" idx="0"/>
            </p:cNvCxnSpPr>
            <p:nvPr/>
          </p:nvCxnSpPr>
          <p:spPr bwMode="auto">
            <a:xfrm rot="16200000" flipV="1">
              <a:off x="5238750" y="2914650"/>
              <a:ext cx="685800" cy="20193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7" name="Straight Connector 36"/>
            <p:cNvCxnSpPr>
              <a:cxnSpLocks noChangeShapeType="1"/>
              <a:stCxn id="18" idx="0"/>
            </p:cNvCxnSpPr>
            <p:nvPr/>
          </p:nvCxnSpPr>
          <p:spPr bwMode="auto">
            <a:xfrm rot="5400000" flipH="1" flipV="1">
              <a:off x="2686050" y="3067050"/>
              <a:ext cx="685800" cy="17145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6879" name="TextBox 40"/>
            <p:cNvSpPr txBox="1">
              <a:spLocks noChangeArrowheads="1"/>
            </p:cNvSpPr>
            <p:nvPr/>
          </p:nvSpPr>
          <p:spPr bwMode="auto">
            <a:xfrm>
              <a:off x="3962400" y="4953000"/>
              <a:ext cx="7747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Hosts</a:t>
              </a:r>
            </a:p>
          </p:txBody>
        </p:sp>
        <p:sp>
          <p:nvSpPr>
            <p:cNvPr id="18" name="Rectangle 17"/>
            <p:cNvSpPr>
              <a:spLocks noChangeArrowheads="1"/>
            </p:cNvSpPr>
            <p:nvPr/>
          </p:nvSpPr>
          <p:spPr bwMode="auto">
            <a:xfrm>
              <a:off x="1676400" y="42672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Switch</a:t>
              </a:r>
              <a:endParaRPr lang="en-US" sz="1800">
                <a:solidFill>
                  <a:srgbClr val="FFFFFF"/>
                </a:solidFill>
              </a:endParaRPr>
            </a:p>
          </p:txBody>
        </p:sp>
        <p:cxnSp>
          <p:nvCxnSpPr>
            <p:cNvPr id="23" name="Straight Connector 22"/>
            <p:cNvCxnSpPr>
              <a:cxnSpLocks noChangeShapeType="1"/>
              <a:stCxn id="26" idx="0"/>
            </p:cNvCxnSpPr>
            <p:nvPr/>
          </p:nvCxnSpPr>
          <p:spPr bwMode="auto">
            <a:xfrm rot="5400000" flipH="1" flipV="1">
              <a:off x="1333500" y="4762500"/>
              <a:ext cx="6858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Connector 23"/>
            <p:cNvCxnSpPr>
              <a:cxnSpLocks noChangeShapeType="1"/>
              <a:stCxn id="28" idx="0"/>
            </p:cNvCxnSpPr>
            <p:nvPr/>
          </p:nvCxnSpPr>
          <p:spPr bwMode="auto">
            <a:xfrm rot="5400000" flipH="1" flipV="1">
              <a:off x="1695450" y="5086350"/>
              <a:ext cx="7620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a:stCxn id="27" idx="0"/>
            </p:cNvCxnSpPr>
            <p:nvPr/>
          </p:nvCxnSpPr>
          <p:spPr bwMode="auto">
            <a:xfrm rot="16200000" flipV="1">
              <a:off x="2286000" y="4800600"/>
              <a:ext cx="7620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 name="Rectangle 25"/>
            <p:cNvSpPr>
              <a:spLocks noChangeArrowheads="1"/>
            </p:cNvSpPr>
            <p:nvPr/>
          </p:nvSpPr>
          <p:spPr bwMode="auto">
            <a:xfrm>
              <a:off x="1219200" y="54102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7" name="Rectangle 26"/>
            <p:cNvSpPr>
              <a:spLocks noChangeArrowheads="1"/>
            </p:cNvSpPr>
            <p:nvPr/>
          </p:nvSpPr>
          <p:spPr bwMode="auto">
            <a:xfrm>
              <a:off x="28194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8" name="Rectangle 27"/>
            <p:cNvSpPr>
              <a:spLocks noChangeArrowheads="1"/>
            </p:cNvSpPr>
            <p:nvPr/>
          </p:nvSpPr>
          <p:spPr bwMode="auto">
            <a:xfrm>
              <a:off x="19050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29" name="Straight Connector 28"/>
            <p:cNvCxnSpPr>
              <a:cxnSpLocks noChangeShapeType="1"/>
              <a:stCxn id="30" idx="0"/>
            </p:cNvCxnSpPr>
            <p:nvPr/>
          </p:nvCxnSpPr>
          <p:spPr bwMode="auto">
            <a:xfrm rot="16200000" flipV="1">
              <a:off x="27432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33528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1" name="Straight Connector 30"/>
            <p:cNvCxnSpPr>
              <a:cxnSpLocks noChangeShapeType="1"/>
              <a:stCxn id="32" idx="0"/>
            </p:cNvCxnSpPr>
            <p:nvPr/>
          </p:nvCxnSpPr>
          <p:spPr bwMode="auto">
            <a:xfrm rot="5400000" flipH="1" flipV="1">
              <a:off x="9906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 name="Rectangle 31"/>
            <p:cNvSpPr>
              <a:spLocks noChangeArrowheads="1"/>
            </p:cNvSpPr>
            <p:nvPr/>
          </p:nvSpPr>
          <p:spPr bwMode="auto">
            <a:xfrm>
              <a:off x="6096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6" name="Rectangle 35"/>
            <p:cNvSpPr>
              <a:spLocks noChangeArrowheads="1"/>
            </p:cNvSpPr>
            <p:nvPr/>
          </p:nvSpPr>
          <p:spPr bwMode="auto">
            <a:xfrm>
              <a:off x="6096000" y="42672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Switch</a:t>
              </a:r>
              <a:endParaRPr lang="en-US" sz="1800">
                <a:solidFill>
                  <a:srgbClr val="FFFFFF"/>
                </a:solidFill>
              </a:endParaRPr>
            </a:p>
          </p:txBody>
        </p:sp>
        <p:cxnSp>
          <p:nvCxnSpPr>
            <p:cNvPr id="38" name="Straight Connector 37"/>
            <p:cNvCxnSpPr>
              <a:cxnSpLocks noChangeShapeType="1"/>
              <a:stCxn id="42" idx="0"/>
            </p:cNvCxnSpPr>
            <p:nvPr/>
          </p:nvCxnSpPr>
          <p:spPr bwMode="auto">
            <a:xfrm rot="5400000" flipH="1" flipV="1">
              <a:off x="5753100" y="4762500"/>
              <a:ext cx="6858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Straight Connector 38"/>
            <p:cNvCxnSpPr>
              <a:cxnSpLocks noChangeShapeType="1"/>
              <a:stCxn id="45" idx="0"/>
            </p:cNvCxnSpPr>
            <p:nvPr/>
          </p:nvCxnSpPr>
          <p:spPr bwMode="auto">
            <a:xfrm rot="5400000" flipH="1" flipV="1">
              <a:off x="6115050" y="5086350"/>
              <a:ext cx="7620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Connector 39"/>
            <p:cNvCxnSpPr>
              <a:cxnSpLocks noChangeShapeType="1"/>
              <a:stCxn id="44" idx="0"/>
            </p:cNvCxnSpPr>
            <p:nvPr/>
          </p:nvCxnSpPr>
          <p:spPr bwMode="auto">
            <a:xfrm rot="16200000" flipV="1">
              <a:off x="6705600" y="4800600"/>
              <a:ext cx="7620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2" name="Rectangle 41"/>
            <p:cNvSpPr>
              <a:spLocks noChangeArrowheads="1"/>
            </p:cNvSpPr>
            <p:nvPr/>
          </p:nvSpPr>
          <p:spPr bwMode="auto">
            <a:xfrm>
              <a:off x="5638800" y="54102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4" name="Rectangle 43"/>
            <p:cNvSpPr>
              <a:spLocks noChangeArrowheads="1"/>
            </p:cNvSpPr>
            <p:nvPr/>
          </p:nvSpPr>
          <p:spPr bwMode="auto">
            <a:xfrm>
              <a:off x="72390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5" name="Rectangle 44"/>
            <p:cNvSpPr>
              <a:spLocks noChangeArrowheads="1"/>
            </p:cNvSpPr>
            <p:nvPr/>
          </p:nvSpPr>
          <p:spPr bwMode="auto">
            <a:xfrm>
              <a:off x="63246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46" name="Straight Connector 45"/>
            <p:cNvCxnSpPr>
              <a:cxnSpLocks noChangeShapeType="1"/>
              <a:stCxn id="47" idx="0"/>
            </p:cNvCxnSpPr>
            <p:nvPr/>
          </p:nvCxnSpPr>
          <p:spPr bwMode="auto">
            <a:xfrm rot="16200000" flipV="1">
              <a:off x="71628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7" name="Rectangle 46"/>
            <p:cNvSpPr>
              <a:spLocks noChangeArrowheads="1"/>
            </p:cNvSpPr>
            <p:nvPr/>
          </p:nvSpPr>
          <p:spPr bwMode="auto">
            <a:xfrm>
              <a:off x="77724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48" name="Straight Connector 47"/>
            <p:cNvCxnSpPr>
              <a:cxnSpLocks noChangeShapeType="1"/>
              <a:stCxn id="49" idx="0"/>
            </p:cNvCxnSpPr>
            <p:nvPr/>
          </p:nvCxnSpPr>
          <p:spPr bwMode="auto">
            <a:xfrm rot="5400000" flipH="1" flipV="1">
              <a:off x="54102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9" name="Rectangle 48"/>
            <p:cNvSpPr>
              <a:spLocks noChangeArrowheads="1"/>
            </p:cNvSpPr>
            <p:nvPr/>
          </p:nvSpPr>
          <p:spPr bwMode="auto">
            <a:xfrm>
              <a:off x="50292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grpSp>
      <p:sp>
        <p:nvSpPr>
          <p:cNvPr id="41"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43"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2684471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65201"/>
            <a:ext cx="1669414"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7030A0"/>
                </a:solidFill>
              </a:rPr>
              <a:t>INDEX</a:t>
            </a:r>
          </a:p>
        </p:txBody>
      </p:sp>
      <p:sp>
        <p:nvSpPr>
          <p:cNvPr id="3" name="object 3"/>
          <p:cNvSpPr txBox="1"/>
          <p:nvPr/>
        </p:nvSpPr>
        <p:spPr>
          <a:xfrm>
            <a:off x="457200" y="2133600"/>
            <a:ext cx="7970520" cy="3200235"/>
          </a:xfrm>
          <a:prstGeom prst="rect">
            <a:avLst/>
          </a:prstGeom>
        </p:spPr>
        <p:txBody>
          <a:bodyPr vert="horz" wrap="square" lIns="0" tIns="100965" rIns="0" bIns="0" rtlCol="0">
            <a:spAutoFit/>
          </a:bodyPr>
          <a:lstStyle/>
          <a:p>
            <a:pPr marL="332740" indent="-320040">
              <a:lnSpc>
                <a:spcPct val="100000"/>
              </a:lnSpc>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Campus Network Design </a:t>
            </a:r>
          </a:p>
          <a:p>
            <a:pPr marL="332740" indent="-320040">
              <a:lnSpc>
                <a:spcPct val="100000"/>
              </a:lnSpc>
              <a:spcBef>
                <a:spcPts val="795"/>
              </a:spcBef>
              <a:buClr>
                <a:srgbClr val="DA1F28"/>
              </a:buClr>
              <a:buSzPct val="60344"/>
              <a:buFont typeface="Wingdings"/>
              <a:buChar char=""/>
              <a:tabLst>
                <a:tab pos="332740" algn="l"/>
              </a:tabLst>
            </a:pPr>
            <a:r>
              <a:rPr lang="en-US" sz="2800" b="1" dirty="0">
                <a:solidFill>
                  <a:schemeClr val="tx2"/>
                </a:solidFill>
                <a:latin typeface="Times New Roman" panose="02020603050405020304" pitchFamily="18" charset="0"/>
                <a:cs typeface="Times New Roman" panose="02020603050405020304" pitchFamily="18" charset="0"/>
              </a:rPr>
              <a:t>Hierarchical Network Design</a:t>
            </a:r>
          </a:p>
          <a:p>
            <a:pPr marL="332740" indent="-320040">
              <a:lnSpc>
                <a:spcPct val="100000"/>
              </a:lnSpc>
              <a:spcBef>
                <a:spcPts val="795"/>
              </a:spcBef>
              <a:buClr>
                <a:srgbClr val="DA1F28"/>
              </a:buClr>
              <a:buSzPct val="60344"/>
              <a:buFont typeface="Wingdings"/>
              <a:buChar char=""/>
              <a:tabLst>
                <a:tab pos="332740" algn="l"/>
              </a:tabLst>
            </a:pPr>
            <a:r>
              <a:rPr lang="en-US" sz="2800" b="1" dirty="0">
                <a:solidFill>
                  <a:schemeClr val="tx2"/>
                </a:solidFill>
                <a:latin typeface="Times New Roman" panose="02020603050405020304" pitchFamily="18" charset="0"/>
                <a:cs typeface="Times New Roman" panose="02020603050405020304" pitchFamily="18" charset="0"/>
              </a:rPr>
              <a:t>Predictable Network Model</a:t>
            </a:r>
          </a:p>
          <a:p>
            <a:pPr marL="332740" indent="-320040">
              <a:lnSpc>
                <a:spcPct val="100000"/>
              </a:lnSpc>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Access, Distribution and Core</a:t>
            </a:r>
          </a:p>
          <a:p>
            <a:pPr marL="332740" indent="-320040">
              <a:lnSpc>
                <a:spcPct val="100000"/>
              </a:lnSpc>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LAN and VLAN</a:t>
            </a:r>
          </a:p>
          <a:p>
            <a:pPr marL="332740" indent="-320040">
              <a:lnSpc>
                <a:spcPct val="100000"/>
              </a:lnSpc>
              <a:spcBef>
                <a:spcPts val="795"/>
              </a:spcBef>
              <a:buClr>
                <a:srgbClr val="DA1F28"/>
              </a:buClr>
              <a:buSzPct val="60344"/>
              <a:buFont typeface="Wingdings"/>
              <a:buChar char=""/>
              <a:tabLst>
                <a:tab pos="332740" algn="l"/>
              </a:tabLst>
            </a:pPr>
            <a:r>
              <a:rPr lang="en-US" sz="2800" b="1" spc="-5" dirty="0">
                <a:solidFill>
                  <a:schemeClr val="tx2"/>
                </a:solidFill>
                <a:latin typeface="Times New Roman" panose="02020603050405020304" pitchFamily="18" charset="0"/>
                <a:cs typeface="Times New Roman" panose="02020603050405020304" pitchFamily="18" charset="0"/>
              </a:rPr>
              <a:t>Benefit of LAN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91387" y="92455"/>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Build Incrementally</a:t>
            </a:r>
          </a:p>
        </p:txBody>
      </p:sp>
      <p:sp>
        <p:nvSpPr>
          <p:cNvPr id="37891" name="Content Placeholder 2"/>
          <p:cNvSpPr>
            <a:spLocks noGrp="1"/>
          </p:cNvSpPr>
          <p:nvPr>
            <p:ph idx="1"/>
          </p:nvPr>
        </p:nvSpPr>
        <p:spPr>
          <a:xfrm>
            <a:off x="223011" y="1676400"/>
            <a:ext cx="8229600" cy="369332"/>
          </a:xfrm>
        </p:spPr>
        <p:txBody>
          <a:bodyPr/>
          <a:lstStyle/>
          <a:p>
            <a:r>
              <a:rPr lang="en-US" sz="2400" b="0" dirty="0">
                <a:latin typeface="Times New Roman" panose="02020603050405020304" pitchFamily="18" charset="0"/>
                <a:cs typeface="Times New Roman" panose="02020603050405020304" pitchFamily="18" charset="0"/>
              </a:rPr>
              <a:t>At this point, you can also add a redundant aggregation switch</a:t>
            </a:r>
          </a:p>
        </p:txBody>
      </p:sp>
      <p:cxnSp>
        <p:nvCxnSpPr>
          <p:cNvPr id="22" name="Straight Connector 21"/>
          <p:cNvCxnSpPr>
            <a:cxnSpLocks noChangeShapeType="1"/>
            <a:stCxn id="5" idx="0"/>
          </p:cNvCxnSpPr>
          <p:nvPr/>
        </p:nvCxnSpPr>
        <p:spPr bwMode="auto">
          <a:xfrm rot="5400000" flipH="1" flipV="1">
            <a:off x="2914650" y="2838450"/>
            <a:ext cx="685800" cy="3429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 name="Rectangle 4"/>
          <p:cNvSpPr>
            <a:spLocks noChangeArrowheads="1"/>
          </p:cNvSpPr>
          <p:nvPr/>
        </p:nvSpPr>
        <p:spPr bwMode="auto">
          <a:xfrm>
            <a:off x="2590800" y="33528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Aggreg.</a:t>
            </a:r>
          </a:p>
        </p:txBody>
      </p:sp>
      <p:cxnSp>
        <p:nvCxnSpPr>
          <p:cNvPr id="34" name="Straight Connector 33"/>
          <p:cNvCxnSpPr>
            <a:cxnSpLocks noChangeShapeType="1"/>
            <a:stCxn id="36" idx="0"/>
            <a:endCxn id="5" idx="2"/>
          </p:cNvCxnSpPr>
          <p:nvPr/>
        </p:nvCxnSpPr>
        <p:spPr bwMode="auto">
          <a:xfrm rot="16200000" flipV="1">
            <a:off x="4610100" y="2286000"/>
            <a:ext cx="457200" cy="35052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7" name="Straight Connector 36"/>
          <p:cNvCxnSpPr>
            <a:cxnSpLocks noChangeShapeType="1"/>
            <a:stCxn id="18" idx="0"/>
            <a:endCxn id="5" idx="2"/>
          </p:cNvCxnSpPr>
          <p:nvPr/>
        </p:nvCxnSpPr>
        <p:spPr bwMode="auto">
          <a:xfrm rot="5400000" flipH="1" flipV="1">
            <a:off x="2400300" y="3581400"/>
            <a:ext cx="457200" cy="9144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7896" name="TextBox 40"/>
          <p:cNvSpPr txBox="1">
            <a:spLocks noChangeArrowheads="1"/>
          </p:cNvSpPr>
          <p:nvPr/>
        </p:nvSpPr>
        <p:spPr bwMode="auto">
          <a:xfrm>
            <a:off x="3962400" y="4953000"/>
            <a:ext cx="77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Hosts</a:t>
            </a:r>
          </a:p>
        </p:txBody>
      </p:sp>
      <p:sp>
        <p:nvSpPr>
          <p:cNvPr id="18" name="Rectangle 17"/>
          <p:cNvSpPr>
            <a:spLocks noChangeArrowheads="1"/>
          </p:cNvSpPr>
          <p:nvPr/>
        </p:nvSpPr>
        <p:spPr bwMode="auto">
          <a:xfrm>
            <a:off x="1676400" y="42672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Switch</a:t>
            </a:r>
            <a:endParaRPr lang="en-US" sz="1800">
              <a:solidFill>
                <a:srgbClr val="FFFFFF"/>
              </a:solidFill>
            </a:endParaRPr>
          </a:p>
        </p:txBody>
      </p:sp>
      <p:cxnSp>
        <p:nvCxnSpPr>
          <p:cNvPr id="23" name="Straight Connector 22"/>
          <p:cNvCxnSpPr>
            <a:cxnSpLocks noChangeShapeType="1"/>
            <a:stCxn id="26" idx="0"/>
          </p:cNvCxnSpPr>
          <p:nvPr/>
        </p:nvCxnSpPr>
        <p:spPr bwMode="auto">
          <a:xfrm rot="5400000" flipH="1" flipV="1">
            <a:off x="1333500" y="4762500"/>
            <a:ext cx="6858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Connector 23"/>
          <p:cNvCxnSpPr>
            <a:cxnSpLocks noChangeShapeType="1"/>
            <a:stCxn id="28" idx="0"/>
          </p:cNvCxnSpPr>
          <p:nvPr/>
        </p:nvCxnSpPr>
        <p:spPr bwMode="auto">
          <a:xfrm rot="5400000" flipH="1" flipV="1">
            <a:off x="1695450" y="5086350"/>
            <a:ext cx="7620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a:stCxn id="27" idx="0"/>
          </p:cNvCxnSpPr>
          <p:nvPr/>
        </p:nvCxnSpPr>
        <p:spPr bwMode="auto">
          <a:xfrm rot="16200000" flipV="1">
            <a:off x="2286000" y="4800600"/>
            <a:ext cx="7620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 name="Rectangle 25"/>
          <p:cNvSpPr>
            <a:spLocks noChangeArrowheads="1"/>
          </p:cNvSpPr>
          <p:nvPr/>
        </p:nvSpPr>
        <p:spPr bwMode="auto">
          <a:xfrm>
            <a:off x="1219200" y="54102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7" name="Rectangle 26"/>
          <p:cNvSpPr>
            <a:spLocks noChangeArrowheads="1"/>
          </p:cNvSpPr>
          <p:nvPr/>
        </p:nvSpPr>
        <p:spPr bwMode="auto">
          <a:xfrm>
            <a:off x="28194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8" name="Rectangle 27"/>
          <p:cNvSpPr>
            <a:spLocks noChangeArrowheads="1"/>
          </p:cNvSpPr>
          <p:nvPr/>
        </p:nvSpPr>
        <p:spPr bwMode="auto">
          <a:xfrm>
            <a:off x="19050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29" name="Straight Connector 28"/>
          <p:cNvCxnSpPr>
            <a:cxnSpLocks noChangeShapeType="1"/>
            <a:stCxn id="30" idx="0"/>
          </p:cNvCxnSpPr>
          <p:nvPr/>
        </p:nvCxnSpPr>
        <p:spPr bwMode="auto">
          <a:xfrm rot="16200000" flipV="1">
            <a:off x="27432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33528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1" name="Straight Connector 30"/>
          <p:cNvCxnSpPr>
            <a:cxnSpLocks noChangeShapeType="1"/>
            <a:stCxn id="32" idx="0"/>
          </p:cNvCxnSpPr>
          <p:nvPr/>
        </p:nvCxnSpPr>
        <p:spPr bwMode="auto">
          <a:xfrm rot="5400000" flipH="1" flipV="1">
            <a:off x="9906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 name="Rectangle 31"/>
          <p:cNvSpPr>
            <a:spLocks noChangeArrowheads="1"/>
          </p:cNvSpPr>
          <p:nvPr/>
        </p:nvSpPr>
        <p:spPr bwMode="auto">
          <a:xfrm>
            <a:off x="6096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6" name="Rectangle 35"/>
          <p:cNvSpPr>
            <a:spLocks noChangeArrowheads="1"/>
          </p:cNvSpPr>
          <p:nvPr/>
        </p:nvSpPr>
        <p:spPr bwMode="auto">
          <a:xfrm>
            <a:off x="6096000" y="42672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Switch</a:t>
            </a:r>
            <a:endParaRPr lang="en-US" sz="1800">
              <a:solidFill>
                <a:srgbClr val="FFFFFF"/>
              </a:solidFill>
            </a:endParaRPr>
          </a:p>
        </p:txBody>
      </p:sp>
      <p:cxnSp>
        <p:nvCxnSpPr>
          <p:cNvPr id="38" name="Straight Connector 37"/>
          <p:cNvCxnSpPr>
            <a:cxnSpLocks noChangeShapeType="1"/>
            <a:stCxn id="42" idx="0"/>
          </p:cNvCxnSpPr>
          <p:nvPr/>
        </p:nvCxnSpPr>
        <p:spPr bwMode="auto">
          <a:xfrm rot="5400000" flipH="1" flipV="1">
            <a:off x="5753100" y="4762500"/>
            <a:ext cx="6858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Straight Connector 38"/>
          <p:cNvCxnSpPr>
            <a:cxnSpLocks noChangeShapeType="1"/>
            <a:stCxn id="45" idx="0"/>
          </p:cNvCxnSpPr>
          <p:nvPr/>
        </p:nvCxnSpPr>
        <p:spPr bwMode="auto">
          <a:xfrm rot="5400000" flipH="1" flipV="1">
            <a:off x="6115050" y="5086350"/>
            <a:ext cx="762000" cy="381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Connector 39"/>
          <p:cNvCxnSpPr>
            <a:cxnSpLocks noChangeShapeType="1"/>
            <a:stCxn id="44" idx="0"/>
          </p:cNvCxnSpPr>
          <p:nvPr/>
        </p:nvCxnSpPr>
        <p:spPr bwMode="auto">
          <a:xfrm rot="16200000" flipV="1">
            <a:off x="6705600" y="4800600"/>
            <a:ext cx="762000" cy="609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2" name="Rectangle 41"/>
          <p:cNvSpPr>
            <a:spLocks noChangeArrowheads="1"/>
          </p:cNvSpPr>
          <p:nvPr/>
        </p:nvSpPr>
        <p:spPr bwMode="auto">
          <a:xfrm>
            <a:off x="5638800" y="54102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4" name="Rectangle 43"/>
          <p:cNvSpPr>
            <a:spLocks noChangeArrowheads="1"/>
          </p:cNvSpPr>
          <p:nvPr/>
        </p:nvSpPr>
        <p:spPr bwMode="auto">
          <a:xfrm>
            <a:off x="72390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5" name="Rectangle 44"/>
          <p:cNvSpPr>
            <a:spLocks noChangeArrowheads="1"/>
          </p:cNvSpPr>
          <p:nvPr/>
        </p:nvSpPr>
        <p:spPr bwMode="auto">
          <a:xfrm>
            <a:off x="6324600" y="54864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46" name="Straight Connector 45"/>
          <p:cNvCxnSpPr>
            <a:cxnSpLocks noChangeShapeType="1"/>
            <a:stCxn id="47" idx="0"/>
          </p:cNvCxnSpPr>
          <p:nvPr/>
        </p:nvCxnSpPr>
        <p:spPr bwMode="auto">
          <a:xfrm rot="16200000" flipV="1">
            <a:off x="71628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7" name="Rectangle 46"/>
          <p:cNvSpPr>
            <a:spLocks noChangeArrowheads="1"/>
          </p:cNvSpPr>
          <p:nvPr/>
        </p:nvSpPr>
        <p:spPr bwMode="auto">
          <a:xfrm>
            <a:off x="77724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48" name="Straight Connector 47"/>
          <p:cNvCxnSpPr>
            <a:cxnSpLocks noChangeShapeType="1"/>
            <a:stCxn id="49" idx="0"/>
          </p:cNvCxnSpPr>
          <p:nvPr/>
        </p:nvCxnSpPr>
        <p:spPr bwMode="auto">
          <a:xfrm rot="5400000" flipH="1" flipV="1">
            <a:off x="5410200" y="4495800"/>
            <a:ext cx="5334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9" name="Rectangle 48"/>
          <p:cNvSpPr>
            <a:spLocks noChangeArrowheads="1"/>
          </p:cNvSpPr>
          <p:nvPr/>
        </p:nvSpPr>
        <p:spPr bwMode="auto">
          <a:xfrm>
            <a:off x="5029200" y="5257800"/>
            <a:ext cx="304800" cy="3048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51" name="Rectangle 50"/>
          <p:cNvSpPr>
            <a:spLocks noChangeArrowheads="1"/>
          </p:cNvSpPr>
          <p:nvPr/>
        </p:nvSpPr>
        <p:spPr bwMode="auto">
          <a:xfrm>
            <a:off x="4953000" y="3352800"/>
            <a:ext cx="990600" cy="457200"/>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400">
                <a:solidFill>
                  <a:srgbClr val="FFFFFF"/>
                </a:solidFill>
              </a:rPr>
              <a:t>Aggreg.</a:t>
            </a:r>
          </a:p>
        </p:txBody>
      </p:sp>
      <p:cxnSp>
        <p:nvCxnSpPr>
          <p:cNvPr id="52" name="Straight Connector 51"/>
          <p:cNvCxnSpPr>
            <a:cxnSpLocks noChangeShapeType="1"/>
            <a:stCxn id="18" idx="0"/>
            <a:endCxn id="51" idx="2"/>
          </p:cNvCxnSpPr>
          <p:nvPr/>
        </p:nvCxnSpPr>
        <p:spPr bwMode="auto">
          <a:xfrm rot="5400000" flipH="1" flipV="1">
            <a:off x="3581400" y="2400300"/>
            <a:ext cx="457200" cy="3276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p:cNvCxnSpPr>
            <a:cxnSpLocks noChangeShapeType="1"/>
            <a:stCxn id="36" idx="0"/>
            <a:endCxn id="51" idx="2"/>
          </p:cNvCxnSpPr>
          <p:nvPr/>
        </p:nvCxnSpPr>
        <p:spPr bwMode="auto">
          <a:xfrm rot="16200000" flipV="1">
            <a:off x="5791200" y="3467100"/>
            <a:ext cx="457200" cy="11430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 name="Straight Connector 58"/>
          <p:cNvCxnSpPr>
            <a:cxnSpLocks noChangeShapeType="1"/>
            <a:stCxn id="51" idx="0"/>
          </p:cNvCxnSpPr>
          <p:nvPr/>
        </p:nvCxnSpPr>
        <p:spPr bwMode="auto">
          <a:xfrm rot="16200000" flipV="1">
            <a:off x="4895850" y="2800350"/>
            <a:ext cx="762000" cy="3429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Straight Connector 34"/>
          <p:cNvCxnSpPr>
            <a:cxnSpLocks noChangeShapeType="1"/>
            <a:stCxn id="5" idx="3"/>
            <a:endCxn id="51" idx="1"/>
          </p:cNvCxnSpPr>
          <p:nvPr/>
        </p:nvCxnSpPr>
        <p:spPr bwMode="auto">
          <a:xfrm>
            <a:off x="3581400" y="3581400"/>
            <a:ext cx="1371600" cy="15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1"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43"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12058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163"/>
          <p:cNvSpPr>
            <a:spLocks noChangeArrowheads="1"/>
          </p:cNvSpPr>
          <p:nvPr/>
        </p:nvSpPr>
        <p:spPr bwMode="auto">
          <a:xfrm>
            <a:off x="2971800" y="4648200"/>
            <a:ext cx="3200400" cy="1981200"/>
          </a:xfrm>
          <a:prstGeom prst="rect">
            <a:avLst/>
          </a:prstGeom>
          <a:solidFill>
            <a:srgbClr val="72BFC5">
              <a:alpha val="18039"/>
            </a:srgbClr>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63" name="Rectangle 162"/>
          <p:cNvSpPr>
            <a:spLocks noChangeArrowheads="1"/>
          </p:cNvSpPr>
          <p:nvPr/>
        </p:nvSpPr>
        <p:spPr bwMode="auto">
          <a:xfrm>
            <a:off x="3962400" y="2438400"/>
            <a:ext cx="3200400" cy="1981200"/>
          </a:xfrm>
          <a:prstGeom prst="rect">
            <a:avLst/>
          </a:prstGeom>
          <a:solidFill>
            <a:srgbClr val="72BFC5">
              <a:alpha val="18039"/>
            </a:srgbClr>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62" name="Rectangle 161"/>
          <p:cNvSpPr>
            <a:spLocks noChangeArrowheads="1"/>
          </p:cNvSpPr>
          <p:nvPr/>
        </p:nvSpPr>
        <p:spPr bwMode="auto">
          <a:xfrm>
            <a:off x="381000" y="2286000"/>
            <a:ext cx="3200400" cy="1981200"/>
          </a:xfrm>
          <a:prstGeom prst="rect">
            <a:avLst/>
          </a:prstGeom>
          <a:solidFill>
            <a:srgbClr val="72BFC5">
              <a:alpha val="18039"/>
            </a:srgbClr>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8917" name="Title 1"/>
          <p:cNvSpPr>
            <a:spLocks noGrp="1"/>
          </p:cNvSpPr>
          <p:nvPr>
            <p:ph type="title"/>
          </p:nvPr>
        </p:nvSpPr>
        <p:spPr>
          <a:xfrm>
            <a:off x="691387" y="92455"/>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Do not daisy-chain</a:t>
            </a:r>
          </a:p>
        </p:txBody>
      </p:sp>
      <p:sp>
        <p:nvSpPr>
          <p:cNvPr id="38918" name="Content Placeholder 2"/>
          <p:cNvSpPr>
            <a:spLocks noGrp="1"/>
          </p:cNvSpPr>
          <p:nvPr>
            <p:ph idx="1"/>
          </p:nvPr>
        </p:nvSpPr>
        <p:spPr>
          <a:xfrm>
            <a:off x="457200" y="1600200"/>
            <a:ext cx="8229600" cy="369332"/>
          </a:xfrm>
        </p:spPr>
        <p:txBody>
          <a:bodyPr/>
          <a:lstStyle/>
          <a:p>
            <a:r>
              <a:rPr lang="en-US" sz="2400" b="0" dirty="0">
                <a:latin typeface="Times New Roman" panose="02020603050405020304" pitchFamily="18" charset="0"/>
                <a:cs typeface="Times New Roman" panose="02020603050405020304" pitchFamily="18" charset="0"/>
              </a:rPr>
              <a:t>Resist the temptation of doing this</a:t>
            </a:r>
            <a:r>
              <a:rPr lang="en-US" dirty="0">
                <a:ea typeface="ＭＳ Ｐゴシック" panose="020B0600070205080204" pitchFamily="34" charset="-128"/>
              </a:rPr>
              <a:t>:</a:t>
            </a:r>
          </a:p>
        </p:txBody>
      </p:sp>
      <p:grpSp>
        <p:nvGrpSpPr>
          <p:cNvPr id="38919" name="Group 15"/>
          <p:cNvGrpSpPr>
            <a:grpSpLocks/>
          </p:cNvGrpSpPr>
          <p:nvPr/>
        </p:nvGrpSpPr>
        <p:grpSpPr bwMode="auto">
          <a:xfrm>
            <a:off x="457200" y="2514600"/>
            <a:ext cx="2971800" cy="1295400"/>
            <a:chOff x="609600" y="3124200"/>
            <a:chExt cx="7467600" cy="2667000"/>
          </a:xfrm>
        </p:grpSpPr>
        <p:sp>
          <p:nvSpPr>
            <p:cNvPr id="17" name="Rectangle 16"/>
            <p:cNvSpPr>
              <a:spLocks noChangeArrowheads="1"/>
            </p:cNvSpPr>
            <p:nvPr/>
          </p:nvSpPr>
          <p:spPr bwMode="auto">
            <a:xfrm>
              <a:off x="3733069" y="3124200"/>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400">
                <a:solidFill>
                  <a:srgbClr val="FFFFFF"/>
                </a:solidFill>
              </a:endParaRPr>
            </a:p>
          </p:txBody>
        </p:sp>
        <p:cxnSp>
          <p:nvCxnSpPr>
            <p:cNvPr id="18" name="Straight Connector 17"/>
            <p:cNvCxnSpPr>
              <a:cxnSpLocks noChangeShapeType="1"/>
              <a:stCxn id="21" idx="0"/>
            </p:cNvCxnSpPr>
            <p:nvPr/>
          </p:nvCxnSpPr>
          <p:spPr bwMode="auto">
            <a:xfrm rot="5400000" flipH="1" flipV="1">
              <a:off x="3467674" y="3619788"/>
              <a:ext cx="686360"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Connector 18"/>
            <p:cNvCxnSpPr>
              <a:cxnSpLocks noChangeShapeType="1"/>
              <a:stCxn id="23" idx="0"/>
              <a:endCxn id="17" idx="2"/>
            </p:cNvCxnSpPr>
            <p:nvPr/>
          </p:nvCxnSpPr>
          <p:spPr bwMode="auto">
            <a:xfrm rot="5400000" flipH="1" flipV="1">
              <a:off x="3828999" y="3944589"/>
              <a:ext cx="761534" cy="35903"/>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 name="Straight Connector 19"/>
            <p:cNvCxnSpPr>
              <a:cxnSpLocks noChangeShapeType="1"/>
              <a:stCxn id="22" idx="0"/>
            </p:cNvCxnSpPr>
            <p:nvPr/>
          </p:nvCxnSpPr>
          <p:spPr bwMode="auto">
            <a:xfrm rot="16200000" flipV="1">
              <a:off x="4267800" y="3657374"/>
              <a:ext cx="761534"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1" name="Rectangle 20"/>
            <p:cNvSpPr>
              <a:spLocks noChangeArrowheads="1"/>
            </p:cNvSpPr>
            <p:nvPr/>
          </p:nvSpPr>
          <p:spPr bwMode="auto">
            <a:xfrm>
              <a:off x="3354103" y="4268134"/>
              <a:ext cx="303172" cy="303961"/>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2" name="Rectangle 21"/>
            <p:cNvSpPr>
              <a:spLocks noChangeArrowheads="1"/>
            </p:cNvSpPr>
            <p:nvPr/>
          </p:nvSpPr>
          <p:spPr bwMode="auto">
            <a:xfrm>
              <a:off x="480214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3" name="Rectangle 22"/>
            <p:cNvSpPr>
              <a:spLocks noChangeArrowheads="1"/>
            </p:cNvSpPr>
            <p:nvPr/>
          </p:nvSpPr>
          <p:spPr bwMode="auto">
            <a:xfrm>
              <a:off x="404022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24" name="Straight Connector 23"/>
            <p:cNvCxnSpPr>
              <a:cxnSpLocks noChangeShapeType="1"/>
              <a:stCxn id="38" idx="0"/>
            </p:cNvCxnSpPr>
            <p:nvPr/>
          </p:nvCxnSpPr>
          <p:spPr bwMode="auto">
            <a:xfrm rot="16200000" flipV="1">
              <a:off x="5238836" y="2913718"/>
              <a:ext cx="686360" cy="202247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a:stCxn id="27" idx="0"/>
            </p:cNvCxnSpPr>
            <p:nvPr/>
          </p:nvCxnSpPr>
          <p:spPr bwMode="auto">
            <a:xfrm rot="5400000" flipH="1" flipV="1">
              <a:off x="2685810" y="3069292"/>
              <a:ext cx="686360" cy="1711326"/>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1674692"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28" name="Straight Connector 27"/>
            <p:cNvCxnSpPr>
              <a:cxnSpLocks noChangeShapeType="1"/>
              <a:stCxn id="31" idx="0"/>
            </p:cNvCxnSpPr>
            <p:nvPr/>
          </p:nvCxnSpPr>
          <p:spPr bwMode="auto">
            <a:xfrm rot="5400000" flipH="1" flipV="1">
              <a:off x="1335140"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Straight Connector 28"/>
            <p:cNvCxnSpPr>
              <a:cxnSpLocks noChangeShapeType="1"/>
              <a:stCxn id="33" idx="0"/>
            </p:cNvCxnSpPr>
            <p:nvPr/>
          </p:nvCxnSpPr>
          <p:spPr bwMode="auto">
            <a:xfrm rot="5400000" flipH="1" flipV="1">
              <a:off x="1694830"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a:stCxn id="32" idx="0"/>
            </p:cNvCxnSpPr>
            <p:nvPr/>
          </p:nvCxnSpPr>
          <p:spPr bwMode="auto">
            <a:xfrm rot="16200000" flipV="1">
              <a:off x="2285217"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 name="Rectangle 30"/>
            <p:cNvSpPr>
              <a:spLocks noChangeArrowheads="1"/>
            </p:cNvSpPr>
            <p:nvPr/>
          </p:nvSpPr>
          <p:spPr bwMode="auto">
            <a:xfrm>
              <a:off x="1219934"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2" name="Rectangle 31"/>
            <p:cNvSpPr>
              <a:spLocks noChangeArrowheads="1"/>
            </p:cNvSpPr>
            <p:nvPr/>
          </p:nvSpPr>
          <p:spPr bwMode="auto">
            <a:xfrm>
              <a:off x="2819563"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3" name="Rectangle 32"/>
            <p:cNvSpPr>
              <a:spLocks noChangeArrowheads="1"/>
            </p:cNvSpPr>
            <p:nvPr/>
          </p:nvSpPr>
          <p:spPr bwMode="auto">
            <a:xfrm>
              <a:off x="1906060"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4" name="Straight Connector 33"/>
            <p:cNvCxnSpPr>
              <a:cxnSpLocks noChangeShapeType="1"/>
              <a:stCxn id="35" idx="0"/>
            </p:cNvCxnSpPr>
            <p:nvPr/>
          </p:nvCxnSpPr>
          <p:spPr bwMode="auto">
            <a:xfrm rot="16200000" flipV="1">
              <a:off x="274466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3354103"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6" name="Straight Connector 35"/>
            <p:cNvCxnSpPr>
              <a:cxnSpLocks noChangeShapeType="1"/>
              <a:stCxn id="37" idx="0"/>
            </p:cNvCxnSpPr>
            <p:nvPr/>
          </p:nvCxnSpPr>
          <p:spPr bwMode="auto">
            <a:xfrm rot="5400000" flipH="1" flipV="1">
              <a:off x="991455" y="4495438"/>
              <a:ext cx="532747" cy="9932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7" name="Rectangle 36"/>
            <p:cNvSpPr>
              <a:spLocks noChangeArrowheads="1"/>
            </p:cNvSpPr>
            <p:nvPr/>
          </p:nvSpPr>
          <p:spPr bwMode="auto">
            <a:xfrm>
              <a:off x="609600"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8" name="Rectangle 37"/>
            <p:cNvSpPr>
              <a:spLocks noChangeArrowheads="1"/>
            </p:cNvSpPr>
            <p:nvPr/>
          </p:nvSpPr>
          <p:spPr bwMode="auto">
            <a:xfrm>
              <a:off x="6094617"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9" name="Straight Connector 38"/>
            <p:cNvCxnSpPr>
              <a:cxnSpLocks noChangeShapeType="1"/>
              <a:stCxn id="42" idx="0"/>
            </p:cNvCxnSpPr>
            <p:nvPr/>
          </p:nvCxnSpPr>
          <p:spPr bwMode="auto">
            <a:xfrm rot="5400000" flipH="1" flipV="1">
              <a:off x="5755066"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Connector 39"/>
            <p:cNvCxnSpPr>
              <a:cxnSpLocks noChangeShapeType="1"/>
              <a:stCxn id="44" idx="0"/>
            </p:cNvCxnSpPr>
            <p:nvPr/>
          </p:nvCxnSpPr>
          <p:spPr bwMode="auto">
            <a:xfrm rot="5400000" flipH="1" flipV="1">
              <a:off x="6114756"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Straight Connector 40"/>
            <p:cNvCxnSpPr>
              <a:cxnSpLocks noChangeShapeType="1"/>
              <a:stCxn id="43" idx="0"/>
            </p:cNvCxnSpPr>
            <p:nvPr/>
          </p:nvCxnSpPr>
          <p:spPr bwMode="auto">
            <a:xfrm rot="16200000" flipV="1">
              <a:off x="6705143"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2" name="Rectangle 41"/>
            <p:cNvSpPr>
              <a:spLocks noChangeArrowheads="1"/>
            </p:cNvSpPr>
            <p:nvPr/>
          </p:nvSpPr>
          <p:spPr bwMode="auto">
            <a:xfrm>
              <a:off x="5639860"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3" name="Rectangle 42"/>
            <p:cNvSpPr>
              <a:spLocks noChangeArrowheads="1"/>
            </p:cNvSpPr>
            <p:nvPr/>
          </p:nvSpPr>
          <p:spPr bwMode="auto">
            <a:xfrm>
              <a:off x="7239488"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4" name="Rectangle 43"/>
            <p:cNvSpPr>
              <a:spLocks noChangeArrowheads="1"/>
            </p:cNvSpPr>
            <p:nvPr/>
          </p:nvSpPr>
          <p:spPr bwMode="auto">
            <a:xfrm>
              <a:off x="6325985"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45" name="Straight Connector 44"/>
            <p:cNvCxnSpPr>
              <a:cxnSpLocks noChangeShapeType="1"/>
              <a:stCxn id="46" idx="0"/>
            </p:cNvCxnSpPr>
            <p:nvPr/>
          </p:nvCxnSpPr>
          <p:spPr bwMode="auto">
            <a:xfrm rot="16200000" flipV="1">
              <a:off x="7162598" y="4495438"/>
              <a:ext cx="532747" cy="99328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6" name="Rectangle 45"/>
            <p:cNvSpPr>
              <a:spLocks noChangeArrowheads="1"/>
            </p:cNvSpPr>
            <p:nvPr/>
          </p:nvSpPr>
          <p:spPr bwMode="auto">
            <a:xfrm>
              <a:off x="7774028"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47" name="Straight Connector 46"/>
            <p:cNvCxnSpPr>
              <a:cxnSpLocks noChangeShapeType="1"/>
              <a:stCxn id="48" idx="0"/>
            </p:cNvCxnSpPr>
            <p:nvPr/>
          </p:nvCxnSpPr>
          <p:spPr bwMode="auto">
            <a:xfrm rot="5400000" flipH="1" flipV="1">
              <a:off x="540938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 name="Rectangle 47"/>
            <p:cNvSpPr>
              <a:spLocks noChangeArrowheads="1"/>
            </p:cNvSpPr>
            <p:nvPr/>
          </p:nvSpPr>
          <p:spPr bwMode="auto">
            <a:xfrm>
              <a:off x="5029526"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grpSp>
      <p:cxnSp>
        <p:nvCxnSpPr>
          <p:cNvPr id="81" name="Straight Connector 80"/>
          <p:cNvCxnSpPr>
            <a:cxnSpLocks noChangeShapeType="1"/>
            <a:stCxn id="38" idx="3"/>
            <a:endCxn id="88" idx="1"/>
          </p:cNvCxnSpPr>
          <p:nvPr/>
        </p:nvCxnSpPr>
        <p:spPr bwMode="auto">
          <a:xfrm flipV="1">
            <a:off x="3035300" y="2854325"/>
            <a:ext cx="2322513" cy="32702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38921" name="Group 86"/>
          <p:cNvGrpSpPr>
            <a:grpSpLocks/>
          </p:cNvGrpSpPr>
          <p:nvPr/>
        </p:nvGrpSpPr>
        <p:grpSpPr bwMode="auto">
          <a:xfrm>
            <a:off x="4114800" y="2743200"/>
            <a:ext cx="2971800" cy="1295400"/>
            <a:chOff x="609600" y="3124200"/>
            <a:chExt cx="7467600" cy="2667000"/>
          </a:xfrm>
        </p:grpSpPr>
        <p:sp>
          <p:nvSpPr>
            <p:cNvPr id="88" name="Rectangle 87"/>
            <p:cNvSpPr>
              <a:spLocks noChangeArrowheads="1"/>
            </p:cNvSpPr>
            <p:nvPr/>
          </p:nvSpPr>
          <p:spPr bwMode="auto">
            <a:xfrm>
              <a:off x="3733069" y="3124200"/>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400">
                <a:solidFill>
                  <a:srgbClr val="FFFFFF"/>
                </a:solidFill>
              </a:endParaRPr>
            </a:p>
          </p:txBody>
        </p:sp>
        <p:cxnSp>
          <p:nvCxnSpPr>
            <p:cNvPr id="89" name="Straight Connector 88"/>
            <p:cNvCxnSpPr>
              <a:cxnSpLocks noChangeShapeType="1"/>
              <a:stCxn id="92" idx="0"/>
            </p:cNvCxnSpPr>
            <p:nvPr/>
          </p:nvCxnSpPr>
          <p:spPr bwMode="auto">
            <a:xfrm rot="5400000" flipH="1" flipV="1">
              <a:off x="3467674" y="3619788"/>
              <a:ext cx="686360"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0" name="Straight Connector 89"/>
            <p:cNvCxnSpPr>
              <a:cxnSpLocks noChangeShapeType="1"/>
              <a:stCxn id="94" idx="0"/>
              <a:endCxn id="88" idx="2"/>
            </p:cNvCxnSpPr>
            <p:nvPr/>
          </p:nvCxnSpPr>
          <p:spPr bwMode="auto">
            <a:xfrm rot="5400000" flipH="1" flipV="1">
              <a:off x="3828999" y="3944589"/>
              <a:ext cx="761534" cy="35903"/>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1" name="Straight Connector 90"/>
            <p:cNvCxnSpPr>
              <a:cxnSpLocks noChangeShapeType="1"/>
              <a:stCxn id="93" idx="0"/>
            </p:cNvCxnSpPr>
            <p:nvPr/>
          </p:nvCxnSpPr>
          <p:spPr bwMode="auto">
            <a:xfrm rot="16200000" flipV="1">
              <a:off x="4267800" y="3657374"/>
              <a:ext cx="761534"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2" name="Rectangle 91"/>
            <p:cNvSpPr>
              <a:spLocks noChangeArrowheads="1"/>
            </p:cNvSpPr>
            <p:nvPr/>
          </p:nvSpPr>
          <p:spPr bwMode="auto">
            <a:xfrm>
              <a:off x="3354103" y="4268134"/>
              <a:ext cx="303172" cy="303961"/>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93" name="Rectangle 92"/>
            <p:cNvSpPr>
              <a:spLocks noChangeArrowheads="1"/>
            </p:cNvSpPr>
            <p:nvPr/>
          </p:nvSpPr>
          <p:spPr bwMode="auto">
            <a:xfrm>
              <a:off x="480214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94" name="Rectangle 93"/>
            <p:cNvSpPr>
              <a:spLocks noChangeArrowheads="1"/>
            </p:cNvSpPr>
            <p:nvPr/>
          </p:nvSpPr>
          <p:spPr bwMode="auto">
            <a:xfrm>
              <a:off x="404022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95" name="Straight Connector 94"/>
            <p:cNvCxnSpPr>
              <a:cxnSpLocks noChangeShapeType="1"/>
              <a:stCxn id="108" idx="0"/>
            </p:cNvCxnSpPr>
            <p:nvPr/>
          </p:nvCxnSpPr>
          <p:spPr bwMode="auto">
            <a:xfrm rot="16200000" flipV="1">
              <a:off x="5238836" y="2913718"/>
              <a:ext cx="686360" cy="202247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6" name="Straight Connector 95"/>
            <p:cNvCxnSpPr>
              <a:cxnSpLocks noChangeShapeType="1"/>
              <a:stCxn id="97" idx="0"/>
            </p:cNvCxnSpPr>
            <p:nvPr/>
          </p:nvCxnSpPr>
          <p:spPr bwMode="auto">
            <a:xfrm rot="5400000" flipH="1" flipV="1">
              <a:off x="2685810" y="3069292"/>
              <a:ext cx="686360" cy="1711326"/>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7" name="Rectangle 96"/>
            <p:cNvSpPr>
              <a:spLocks noChangeArrowheads="1"/>
            </p:cNvSpPr>
            <p:nvPr/>
          </p:nvSpPr>
          <p:spPr bwMode="auto">
            <a:xfrm>
              <a:off x="1674692"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98" name="Straight Connector 97"/>
            <p:cNvCxnSpPr>
              <a:cxnSpLocks noChangeShapeType="1"/>
              <a:stCxn id="101" idx="0"/>
            </p:cNvCxnSpPr>
            <p:nvPr/>
          </p:nvCxnSpPr>
          <p:spPr bwMode="auto">
            <a:xfrm rot="5400000" flipH="1" flipV="1">
              <a:off x="1335140"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9" name="Straight Connector 98"/>
            <p:cNvCxnSpPr>
              <a:cxnSpLocks noChangeShapeType="1"/>
              <a:stCxn id="103" idx="0"/>
            </p:cNvCxnSpPr>
            <p:nvPr/>
          </p:nvCxnSpPr>
          <p:spPr bwMode="auto">
            <a:xfrm rot="5400000" flipH="1" flipV="1">
              <a:off x="1694830"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0" name="Straight Connector 99"/>
            <p:cNvCxnSpPr>
              <a:cxnSpLocks noChangeShapeType="1"/>
              <a:stCxn id="102" idx="0"/>
            </p:cNvCxnSpPr>
            <p:nvPr/>
          </p:nvCxnSpPr>
          <p:spPr bwMode="auto">
            <a:xfrm rot="16200000" flipV="1">
              <a:off x="2285217"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1" name="Rectangle 100"/>
            <p:cNvSpPr>
              <a:spLocks noChangeArrowheads="1"/>
            </p:cNvSpPr>
            <p:nvPr/>
          </p:nvSpPr>
          <p:spPr bwMode="auto">
            <a:xfrm>
              <a:off x="1219934"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02" name="Rectangle 101"/>
            <p:cNvSpPr>
              <a:spLocks noChangeArrowheads="1"/>
            </p:cNvSpPr>
            <p:nvPr/>
          </p:nvSpPr>
          <p:spPr bwMode="auto">
            <a:xfrm>
              <a:off x="2819563"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03" name="Rectangle 102"/>
            <p:cNvSpPr>
              <a:spLocks noChangeArrowheads="1"/>
            </p:cNvSpPr>
            <p:nvPr/>
          </p:nvSpPr>
          <p:spPr bwMode="auto">
            <a:xfrm>
              <a:off x="1906060"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04" name="Straight Connector 103"/>
            <p:cNvCxnSpPr>
              <a:cxnSpLocks noChangeShapeType="1"/>
              <a:stCxn id="105" idx="0"/>
            </p:cNvCxnSpPr>
            <p:nvPr/>
          </p:nvCxnSpPr>
          <p:spPr bwMode="auto">
            <a:xfrm rot="16200000" flipV="1">
              <a:off x="274466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5" name="Rectangle 104"/>
            <p:cNvSpPr>
              <a:spLocks noChangeArrowheads="1"/>
            </p:cNvSpPr>
            <p:nvPr/>
          </p:nvSpPr>
          <p:spPr bwMode="auto">
            <a:xfrm>
              <a:off x="3354103"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06" name="Straight Connector 105"/>
            <p:cNvCxnSpPr>
              <a:cxnSpLocks noChangeShapeType="1"/>
              <a:stCxn id="107" idx="0"/>
            </p:cNvCxnSpPr>
            <p:nvPr/>
          </p:nvCxnSpPr>
          <p:spPr bwMode="auto">
            <a:xfrm rot="5400000" flipH="1" flipV="1">
              <a:off x="991455" y="4495438"/>
              <a:ext cx="532747" cy="9932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7" name="Rectangle 106"/>
            <p:cNvSpPr>
              <a:spLocks noChangeArrowheads="1"/>
            </p:cNvSpPr>
            <p:nvPr/>
          </p:nvSpPr>
          <p:spPr bwMode="auto">
            <a:xfrm>
              <a:off x="609600"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08" name="Rectangle 107"/>
            <p:cNvSpPr>
              <a:spLocks noChangeArrowheads="1"/>
            </p:cNvSpPr>
            <p:nvPr/>
          </p:nvSpPr>
          <p:spPr bwMode="auto">
            <a:xfrm>
              <a:off x="6094617"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09" name="Straight Connector 108"/>
            <p:cNvCxnSpPr>
              <a:cxnSpLocks noChangeShapeType="1"/>
              <a:stCxn id="112" idx="0"/>
            </p:cNvCxnSpPr>
            <p:nvPr/>
          </p:nvCxnSpPr>
          <p:spPr bwMode="auto">
            <a:xfrm rot="5400000" flipH="1" flipV="1">
              <a:off x="5755066"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0" name="Straight Connector 109"/>
            <p:cNvCxnSpPr>
              <a:cxnSpLocks noChangeShapeType="1"/>
              <a:stCxn id="114" idx="0"/>
            </p:cNvCxnSpPr>
            <p:nvPr/>
          </p:nvCxnSpPr>
          <p:spPr bwMode="auto">
            <a:xfrm rot="5400000" flipH="1" flipV="1">
              <a:off x="6114756"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1" name="Straight Connector 110"/>
            <p:cNvCxnSpPr>
              <a:cxnSpLocks noChangeShapeType="1"/>
              <a:stCxn id="113" idx="0"/>
            </p:cNvCxnSpPr>
            <p:nvPr/>
          </p:nvCxnSpPr>
          <p:spPr bwMode="auto">
            <a:xfrm rot="16200000" flipV="1">
              <a:off x="6705143"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2" name="Rectangle 111"/>
            <p:cNvSpPr>
              <a:spLocks noChangeArrowheads="1"/>
            </p:cNvSpPr>
            <p:nvPr/>
          </p:nvSpPr>
          <p:spPr bwMode="auto">
            <a:xfrm>
              <a:off x="5639860"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13" name="Rectangle 112"/>
            <p:cNvSpPr>
              <a:spLocks noChangeArrowheads="1"/>
            </p:cNvSpPr>
            <p:nvPr/>
          </p:nvSpPr>
          <p:spPr bwMode="auto">
            <a:xfrm>
              <a:off x="7239488"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14" name="Rectangle 113"/>
            <p:cNvSpPr>
              <a:spLocks noChangeArrowheads="1"/>
            </p:cNvSpPr>
            <p:nvPr/>
          </p:nvSpPr>
          <p:spPr bwMode="auto">
            <a:xfrm>
              <a:off x="6325985"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15" name="Straight Connector 114"/>
            <p:cNvCxnSpPr>
              <a:cxnSpLocks noChangeShapeType="1"/>
              <a:stCxn id="116" idx="0"/>
            </p:cNvCxnSpPr>
            <p:nvPr/>
          </p:nvCxnSpPr>
          <p:spPr bwMode="auto">
            <a:xfrm rot="16200000" flipV="1">
              <a:off x="7162598" y="4495438"/>
              <a:ext cx="532747" cy="99328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6" name="Rectangle 115"/>
            <p:cNvSpPr>
              <a:spLocks noChangeArrowheads="1"/>
            </p:cNvSpPr>
            <p:nvPr/>
          </p:nvSpPr>
          <p:spPr bwMode="auto">
            <a:xfrm>
              <a:off x="7774028"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17" name="Straight Connector 116"/>
            <p:cNvCxnSpPr>
              <a:cxnSpLocks noChangeShapeType="1"/>
              <a:stCxn id="118" idx="0"/>
            </p:cNvCxnSpPr>
            <p:nvPr/>
          </p:nvCxnSpPr>
          <p:spPr bwMode="auto">
            <a:xfrm rot="5400000" flipH="1" flipV="1">
              <a:off x="540938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8" name="Rectangle 117"/>
            <p:cNvSpPr>
              <a:spLocks noChangeArrowheads="1"/>
            </p:cNvSpPr>
            <p:nvPr/>
          </p:nvSpPr>
          <p:spPr bwMode="auto">
            <a:xfrm>
              <a:off x="5029526"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grpSp>
      <p:grpSp>
        <p:nvGrpSpPr>
          <p:cNvPr id="38922" name="Group 118"/>
          <p:cNvGrpSpPr>
            <a:grpSpLocks/>
          </p:cNvGrpSpPr>
          <p:nvPr/>
        </p:nvGrpSpPr>
        <p:grpSpPr bwMode="auto">
          <a:xfrm>
            <a:off x="3048000" y="4800600"/>
            <a:ext cx="2971800" cy="1295400"/>
            <a:chOff x="609600" y="3124200"/>
            <a:chExt cx="7467600" cy="2667000"/>
          </a:xfrm>
        </p:grpSpPr>
        <p:sp>
          <p:nvSpPr>
            <p:cNvPr id="120" name="Rectangle 119"/>
            <p:cNvSpPr>
              <a:spLocks noChangeArrowheads="1"/>
            </p:cNvSpPr>
            <p:nvPr/>
          </p:nvSpPr>
          <p:spPr bwMode="auto">
            <a:xfrm>
              <a:off x="3733069" y="3124200"/>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400">
                <a:solidFill>
                  <a:srgbClr val="FFFFFF"/>
                </a:solidFill>
              </a:endParaRPr>
            </a:p>
          </p:txBody>
        </p:sp>
        <p:cxnSp>
          <p:nvCxnSpPr>
            <p:cNvPr id="121" name="Straight Connector 120"/>
            <p:cNvCxnSpPr>
              <a:cxnSpLocks noChangeShapeType="1"/>
              <a:stCxn id="124" idx="0"/>
            </p:cNvCxnSpPr>
            <p:nvPr/>
          </p:nvCxnSpPr>
          <p:spPr bwMode="auto">
            <a:xfrm rot="5400000" flipH="1" flipV="1">
              <a:off x="3467674" y="3619788"/>
              <a:ext cx="686360"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2" name="Straight Connector 121"/>
            <p:cNvCxnSpPr>
              <a:cxnSpLocks noChangeShapeType="1"/>
              <a:stCxn id="126" idx="0"/>
              <a:endCxn id="120" idx="2"/>
            </p:cNvCxnSpPr>
            <p:nvPr/>
          </p:nvCxnSpPr>
          <p:spPr bwMode="auto">
            <a:xfrm rot="5400000" flipH="1" flipV="1">
              <a:off x="3828999" y="3944589"/>
              <a:ext cx="761534" cy="35903"/>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3" name="Straight Connector 122"/>
            <p:cNvCxnSpPr>
              <a:cxnSpLocks noChangeShapeType="1"/>
              <a:stCxn id="125" idx="0"/>
            </p:cNvCxnSpPr>
            <p:nvPr/>
          </p:nvCxnSpPr>
          <p:spPr bwMode="auto">
            <a:xfrm rot="16200000" flipV="1">
              <a:off x="4267800" y="3657374"/>
              <a:ext cx="761534"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4" name="Rectangle 123"/>
            <p:cNvSpPr>
              <a:spLocks noChangeArrowheads="1"/>
            </p:cNvSpPr>
            <p:nvPr/>
          </p:nvSpPr>
          <p:spPr bwMode="auto">
            <a:xfrm>
              <a:off x="3354103" y="4268134"/>
              <a:ext cx="303172" cy="303961"/>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25" name="Rectangle 124"/>
            <p:cNvSpPr>
              <a:spLocks noChangeArrowheads="1"/>
            </p:cNvSpPr>
            <p:nvPr/>
          </p:nvSpPr>
          <p:spPr bwMode="auto">
            <a:xfrm>
              <a:off x="480214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26" name="Rectangle 125"/>
            <p:cNvSpPr>
              <a:spLocks noChangeArrowheads="1"/>
            </p:cNvSpPr>
            <p:nvPr/>
          </p:nvSpPr>
          <p:spPr bwMode="auto">
            <a:xfrm>
              <a:off x="404022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27" name="Straight Connector 126"/>
            <p:cNvCxnSpPr>
              <a:cxnSpLocks noChangeShapeType="1"/>
              <a:stCxn id="140" idx="0"/>
            </p:cNvCxnSpPr>
            <p:nvPr/>
          </p:nvCxnSpPr>
          <p:spPr bwMode="auto">
            <a:xfrm rot="16200000" flipV="1">
              <a:off x="5238836" y="2913718"/>
              <a:ext cx="686360" cy="202247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8" name="Straight Connector 127"/>
            <p:cNvCxnSpPr>
              <a:cxnSpLocks noChangeShapeType="1"/>
              <a:stCxn id="129" idx="0"/>
            </p:cNvCxnSpPr>
            <p:nvPr/>
          </p:nvCxnSpPr>
          <p:spPr bwMode="auto">
            <a:xfrm rot="5400000" flipH="1" flipV="1">
              <a:off x="2685810" y="3069292"/>
              <a:ext cx="686360" cy="1711326"/>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9" name="Rectangle 128"/>
            <p:cNvSpPr>
              <a:spLocks noChangeArrowheads="1"/>
            </p:cNvSpPr>
            <p:nvPr/>
          </p:nvSpPr>
          <p:spPr bwMode="auto">
            <a:xfrm>
              <a:off x="1674692"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30" name="Straight Connector 129"/>
            <p:cNvCxnSpPr>
              <a:cxnSpLocks noChangeShapeType="1"/>
              <a:stCxn id="133" idx="0"/>
            </p:cNvCxnSpPr>
            <p:nvPr/>
          </p:nvCxnSpPr>
          <p:spPr bwMode="auto">
            <a:xfrm rot="5400000" flipH="1" flipV="1">
              <a:off x="1335140"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1" name="Straight Connector 130"/>
            <p:cNvCxnSpPr>
              <a:cxnSpLocks noChangeShapeType="1"/>
              <a:stCxn id="135" idx="0"/>
            </p:cNvCxnSpPr>
            <p:nvPr/>
          </p:nvCxnSpPr>
          <p:spPr bwMode="auto">
            <a:xfrm rot="5400000" flipH="1" flipV="1">
              <a:off x="1694830"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2" name="Straight Connector 131"/>
            <p:cNvCxnSpPr>
              <a:cxnSpLocks noChangeShapeType="1"/>
              <a:stCxn id="134" idx="0"/>
            </p:cNvCxnSpPr>
            <p:nvPr/>
          </p:nvCxnSpPr>
          <p:spPr bwMode="auto">
            <a:xfrm rot="16200000" flipV="1">
              <a:off x="2285217"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3" name="Rectangle 132"/>
            <p:cNvSpPr>
              <a:spLocks noChangeArrowheads="1"/>
            </p:cNvSpPr>
            <p:nvPr/>
          </p:nvSpPr>
          <p:spPr bwMode="auto">
            <a:xfrm>
              <a:off x="1219934"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34" name="Rectangle 133"/>
            <p:cNvSpPr>
              <a:spLocks noChangeArrowheads="1"/>
            </p:cNvSpPr>
            <p:nvPr/>
          </p:nvSpPr>
          <p:spPr bwMode="auto">
            <a:xfrm>
              <a:off x="2819563"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35" name="Rectangle 134"/>
            <p:cNvSpPr>
              <a:spLocks noChangeArrowheads="1"/>
            </p:cNvSpPr>
            <p:nvPr/>
          </p:nvSpPr>
          <p:spPr bwMode="auto">
            <a:xfrm>
              <a:off x="1906060"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36" name="Straight Connector 135"/>
            <p:cNvCxnSpPr>
              <a:cxnSpLocks noChangeShapeType="1"/>
              <a:stCxn id="137" idx="0"/>
            </p:cNvCxnSpPr>
            <p:nvPr/>
          </p:nvCxnSpPr>
          <p:spPr bwMode="auto">
            <a:xfrm rot="16200000" flipV="1">
              <a:off x="274466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7" name="Rectangle 136"/>
            <p:cNvSpPr>
              <a:spLocks noChangeArrowheads="1"/>
            </p:cNvSpPr>
            <p:nvPr/>
          </p:nvSpPr>
          <p:spPr bwMode="auto">
            <a:xfrm>
              <a:off x="3354103"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38" name="Straight Connector 137"/>
            <p:cNvCxnSpPr>
              <a:cxnSpLocks noChangeShapeType="1"/>
              <a:stCxn id="139" idx="0"/>
            </p:cNvCxnSpPr>
            <p:nvPr/>
          </p:nvCxnSpPr>
          <p:spPr bwMode="auto">
            <a:xfrm rot="5400000" flipH="1" flipV="1">
              <a:off x="991455" y="4495438"/>
              <a:ext cx="532747" cy="9932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9" name="Rectangle 138"/>
            <p:cNvSpPr>
              <a:spLocks noChangeArrowheads="1"/>
            </p:cNvSpPr>
            <p:nvPr/>
          </p:nvSpPr>
          <p:spPr bwMode="auto">
            <a:xfrm>
              <a:off x="609600"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40" name="Rectangle 139"/>
            <p:cNvSpPr>
              <a:spLocks noChangeArrowheads="1"/>
            </p:cNvSpPr>
            <p:nvPr/>
          </p:nvSpPr>
          <p:spPr bwMode="auto">
            <a:xfrm>
              <a:off x="6094617"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41" name="Straight Connector 140"/>
            <p:cNvCxnSpPr>
              <a:cxnSpLocks noChangeShapeType="1"/>
              <a:stCxn id="144" idx="0"/>
            </p:cNvCxnSpPr>
            <p:nvPr/>
          </p:nvCxnSpPr>
          <p:spPr bwMode="auto">
            <a:xfrm rot="5400000" flipH="1" flipV="1">
              <a:off x="5755066"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2" name="Straight Connector 141"/>
            <p:cNvCxnSpPr>
              <a:cxnSpLocks noChangeShapeType="1"/>
              <a:stCxn id="146" idx="0"/>
            </p:cNvCxnSpPr>
            <p:nvPr/>
          </p:nvCxnSpPr>
          <p:spPr bwMode="auto">
            <a:xfrm rot="5400000" flipH="1" flipV="1">
              <a:off x="6114756"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3" name="Straight Connector 142"/>
            <p:cNvCxnSpPr>
              <a:cxnSpLocks noChangeShapeType="1"/>
              <a:stCxn id="145" idx="0"/>
            </p:cNvCxnSpPr>
            <p:nvPr/>
          </p:nvCxnSpPr>
          <p:spPr bwMode="auto">
            <a:xfrm rot="16200000" flipV="1">
              <a:off x="6705143"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4" name="Rectangle 143"/>
            <p:cNvSpPr>
              <a:spLocks noChangeArrowheads="1"/>
            </p:cNvSpPr>
            <p:nvPr/>
          </p:nvSpPr>
          <p:spPr bwMode="auto">
            <a:xfrm>
              <a:off x="5639860"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45" name="Rectangle 144"/>
            <p:cNvSpPr>
              <a:spLocks noChangeArrowheads="1"/>
            </p:cNvSpPr>
            <p:nvPr/>
          </p:nvSpPr>
          <p:spPr bwMode="auto">
            <a:xfrm>
              <a:off x="7239488"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46" name="Rectangle 145"/>
            <p:cNvSpPr>
              <a:spLocks noChangeArrowheads="1"/>
            </p:cNvSpPr>
            <p:nvPr/>
          </p:nvSpPr>
          <p:spPr bwMode="auto">
            <a:xfrm>
              <a:off x="6325985"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47" name="Straight Connector 146"/>
            <p:cNvCxnSpPr>
              <a:cxnSpLocks noChangeShapeType="1"/>
              <a:stCxn id="148" idx="0"/>
            </p:cNvCxnSpPr>
            <p:nvPr/>
          </p:nvCxnSpPr>
          <p:spPr bwMode="auto">
            <a:xfrm rot="16200000" flipV="1">
              <a:off x="7162598" y="4495438"/>
              <a:ext cx="532747" cy="99328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8" name="Rectangle 147"/>
            <p:cNvSpPr>
              <a:spLocks noChangeArrowheads="1"/>
            </p:cNvSpPr>
            <p:nvPr/>
          </p:nvSpPr>
          <p:spPr bwMode="auto">
            <a:xfrm>
              <a:off x="7774028"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49" name="Straight Connector 148"/>
            <p:cNvCxnSpPr>
              <a:cxnSpLocks noChangeShapeType="1"/>
              <a:stCxn id="150" idx="0"/>
            </p:cNvCxnSpPr>
            <p:nvPr/>
          </p:nvCxnSpPr>
          <p:spPr bwMode="auto">
            <a:xfrm rot="5400000" flipH="1" flipV="1">
              <a:off x="540938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0" name="Rectangle 149"/>
            <p:cNvSpPr>
              <a:spLocks noChangeArrowheads="1"/>
            </p:cNvSpPr>
            <p:nvPr/>
          </p:nvSpPr>
          <p:spPr bwMode="auto">
            <a:xfrm>
              <a:off x="5029526"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grpSp>
      <p:cxnSp>
        <p:nvCxnSpPr>
          <p:cNvPr id="153" name="Straight Connector 152"/>
          <p:cNvCxnSpPr>
            <a:cxnSpLocks noChangeShapeType="1"/>
            <a:stCxn id="120" idx="3"/>
            <a:endCxn id="108" idx="1"/>
          </p:cNvCxnSpPr>
          <p:nvPr/>
        </p:nvCxnSpPr>
        <p:spPr bwMode="auto">
          <a:xfrm flipV="1">
            <a:off x="4686300" y="3409950"/>
            <a:ext cx="1611313" cy="150177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924" name="Rectangle 75"/>
          <p:cNvSpPr>
            <a:spLocks noChangeArrowheads="1"/>
          </p:cNvSpPr>
          <p:nvPr/>
        </p:nvSpPr>
        <p:spPr bwMode="auto">
          <a:xfrm>
            <a:off x="7696200" y="2590800"/>
            <a:ext cx="990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6000">
                <a:solidFill>
                  <a:srgbClr val="FF0000"/>
                </a:solidFill>
                <a:latin typeface="Zapf Dingbats" charset="2"/>
              </a:rPr>
              <a:t>✗</a:t>
            </a:r>
            <a:endParaRPr lang="en-US" sz="6000">
              <a:solidFill>
                <a:srgbClr val="FF0000"/>
              </a:solidFill>
            </a:endParaRPr>
          </a:p>
        </p:txBody>
      </p:sp>
      <p:sp>
        <p:nvSpPr>
          <p:cNvPr id="119"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151"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2298991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p:cNvSpPr>
            <a:spLocks noChangeArrowheads="1"/>
          </p:cNvSpPr>
          <p:nvPr/>
        </p:nvSpPr>
        <p:spPr bwMode="auto">
          <a:xfrm>
            <a:off x="381000" y="2286000"/>
            <a:ext cx="3200400" cy="1981200"/>
          </a:xfrm>
          <a:prstGeom prst="rect">
            <a:avLst/>
          </a:prstGeom>
          <a:solidFill>
            <a:srgbClr val="72BFC5">
              <a:alpha val="18039"/>
            </a:srgbClr>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63" name="Rectangle 162"/>
          <p:cNvSpPr>
            <a:spLocks noChangeArrowheads="1"/>
          </p:cNvSpPr>
          <p:nvPr/>
        </p:nvSpPr>
        <p:spPr bwMode="auto">
          <a:xfrm>
            <a:off x="3962400" y="2438400"/>
            <a:ext cx="3200400" cy="1981200"/>
          </a:xfrm>
          <a:prstGeom prst="rect">
            <a:avLst/>
          </a:prstGeom>
          <a:solidFill>
            <a:srgbClr val="72BFC5">
              <a:alpha val="18039"/>
            </a:srgbClr>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64" name="Rectangle 163"/>
          <p:cNvSpPr>
            <a:spLocks noChangeArrowheads="1"/>
          </p:cNvSpPr>
          <p:nvPr/>
        </p:nvSpPr>
        <p:spPr bwMode="auto">
          <a:xfrm>
            <a:off x="2971800" y="4648200"/>
            <a:ext cx="3200400" cy="1981200"/>
          </a:xfrm>
          <a:prstGeom prst="rect">
            <a:avLst/>
          </a:prstGeom>
          <a:solidFill>
            <a:srgbClr val="72BFC5">
              <a:alpha val="18039"/>
            </a:srgbClr>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9941" name="Title 1"/>
          <p:cNvSpPr>
            <a:spLocks noGrp="1"/>
          </p:cNvSpPr>
          <p:nvPr>
            <p:ph type="title"/>
          </p:nvPr>
        </p:nvSpPr>
        <p:spPr>
          <a:xfrm>
            <a:off x="457200" y="274638"/>
            <a:ext cx="8229600"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Connect buildings hierarchically</a:t>
            </a:r>
          </a:p>
        </p:txBody>
      </p:sp>
      <p:grpSp>
        <p:nvGrpSpPr>
          <p:cNvPr id="39942" name="Group 15"/>
          <p:cNvGrpSpPr>
            <a:grpSpLocks/>
          </p:cNvGrpSpPr>
          <p:nvPr/>
        </p:nvGrpSpPr>
        <p:grpSpPr bwMode="auto">
          <a:xfrm>
            <a:off x="457200" y="2514600"/>
            <a:ext cx="2971800" cy="1295400"/>
            <a:chOff x="609600" y="3124200"/>
            <a:chExt cx="7467600" cy="2667000"/>
          </a:xfrm>
        </p:grpSpPr>
        <p:sp>
          <p:nvSpPr>
            <p:cNvPr id="17" name="Rectangle 16"/>
            <p:cNvSpPr>
              <a:spLocks noChangeArrowheads="1"/>
            </p:cNvSpPr>
            <p:nvPr/>
          </p:nvSpPr>
          <p:spPr bwMode="auto">
            <a:xfrm>
              <a:off x="3733069" y="3124200"/>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400">
                <a:solidFill>
                  <a:srgbClr val="FFFFFF"/>
                </a:solidFill>
              </a:endParaRPr>
            </a:p>
          </p:txBody>
        </p:sp>
        <p:cxnSp>
          <p:nvCxnSpPr>
            <p:cNvPr id="18" name="Straight Connector 17"/>
            <p:cNvCxnSpPr>
              <a:cxnSpLocks noChangeShapeType="1"/>
              <a:stCxn id="21" idx="0"/>
            </p:cNvCxnSpPr>
            <p:nvPr/>
          </p:nvCxnSpPr>
          <p:spPr bwMode="auto">
            <a:xfrm rot="5400000" flipH="1" flipV="1">
              <a:off x="3467674" y="3619788"/>
              <a:ext cx="686360"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 name="Straight Connector 18"/>
            <p:cNvCxnSpPr>
              <a:cxnSpLocks noChangeShapeType="1"/>
              <a:stCxn id="23" idx="0"/>
              <a:endCxn id="17" idx="2"/>
            </p:cNvCxnSpPr>
            <p:nvPr/>
          </p:nvCxnSpPr>
          <p:spPr bwMode="auto">
            <a:xfrm rot="5400000" flipH="1" flipV="1">
              <a:off x="3828999" y="3944589"/>
              <a:ext cx="761534" cy="35903"/>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0" name="Straight Connector 19"/>
            <p:cNvCxnSpPr>
              <a:cxnSpLocks noChangeShapeType="1"/>
              <a:stCxn id="22" idx="0"/>
            </p:cNvCxnSpPr>
            <p:nvPr/>
          </p:nvCxnSpPr>
          <p:spPr bwMode="auto">
            <a:xfrm rot="16200000" flipV="1">
              <a:off x="4267800" y="3657374"/>
              <a:ext cx="761534"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1" name="Rectangle 20"/>
            <p:cNvSpPr>
              <a:spLocks noChangeArrowheads="1"/>
            </p:cNvSpPr>
            <p:nvPr/>
          </p:nvSpPr>
          <p:spPr bwMode="auto">
            <a:xfrm>
              <a:off x="3354103" y="4268134"/>
              <a:ext cx="303172" cy="303961"/>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2" name="Rectangle 21"/>
            <p:cNvSpPr>
              <a:spLocks noChangeArrowheads="1"/>
            </p:cNvSpPr>
            <p:nvPr/>
          </p:nvSpPr>
          <p:spPr bwMode="auto">
            <a:xfrm>
              <a:off x="480214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23" name="Rectangle 22"/>
            <p:cNvSpPr>
              <a:spLocks noChangeArrowheads="1"/>
            </p:cNvSpPr>
            <p:nvPr/>
          </p:nvSpPr>
          <p:spPr bwMode="auto">
            <a:xfrm>
              <a:off x="404022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24" name="Straight Connector 23"/>
            <p:cNvCxnSpPr>
              <a:cxnSpLocks noChangeShapeType="1"/>
              <a:stCxn id="38" idx="0"/>
            </p:cNvCxnSpPr>
            <p:nvPr/>
          </p:nvCxnSpPr>
          <p:spPr bwMode="auto">
            <a:xfrm rot="16200000" flipV="1">
              <a:off x="5238836" y="2913718"/>
              <a:ext cx="686360" cy="202247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Connector 24"/>
            <p:cNvCxnSpPr>
              <a:cxnSpLocks noChangeShapeType="1"/>
              <a:stCxn id="27" idx="0"/>
            </p:cNvCxnSpPr>
            <p:nvPr/>
          </p:nvCxnSpPr>
          <p:spPr bwMode="auto">
            <a:xfrm rot="5400000" flipH="1" flipV="1">
              <a:off x="2685810" y="3069292"/>
              <a:ext cx="686360" cy="1711326"/>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1674692"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28" name="Straight Connector 27"/>
            <p:cNvCxnSpPr>
              <a:cxnSpLocks noChangeShapeType="1"/>
              <a:stCxn id="31" idx="0"/>
            </p:cNvCxnSpPr>
            <p:nvPr/>
          </p:nvCxnSpPr>
          <p:spPr bwMode="auto">
            <a:xfrm rot="5400000" flipH="1" flipV="1">
              <a:off x="1335140"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 name="Straight Connector 28"/>
            <p:cNvCxnSpPr>
              <a:cxnSpLocks noChangeShapeType="1"/>
              <a:stCxn id="33" idx="0"/>
            </p:cNvCxnSpPr>
            <p:nvPr/>
          </p:nvCxnSpPr>
          <p:spPr bwMode="auto">
            <a:xfrm rot="5400000" flipH="1" flipV="1">
              <a:off x="1694830"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a:stCxn id="32" idx="0"/>
            </p:cNvCxnSpPr>
            <p:nvPr/>
          </p:nvCxnSpPr>
          <p:spPr bwMode="auto">
            <a:xfrm rot="16200000" flipV="1">
              <a:off x="2285217"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 name="Rectangle 30"/>
            <p:cNvSpPr>
              <a:spLocks noChangeArrowheads="1"/>
            </p:cNvSpPr>
            <p:nvPr/>
          </p:nvSpPr>
          <p:spPr bwMode="auto">
            <a:xfrm>
              <a:off x="1219934"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2" name="Rectangle 31"/>
            <p:cNvSpPr>
              <a:spLocks noChangeArrowheads="1"/>
            </p:cNvSpPr>
            <p:nvPr/>
          </p:nvSpPr>
          <p:spPr bwMode="auto">
            <a:xfrm>
              <a:off x="2819563"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3" name="Rectangle 32"/>
            <p:cNvSpPr>
              <a:spLocks noChangeArrowheads="1"/>
            </p:cNvSpPr>
            <p:nvPr/>
          </p:nvSpPr>
          <p:spPr bwMode="auto">
            <a:xfrm>
              <a:off x="1906060"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4" name="Straight Connector 33"/>
            <p:cNvCxnSpPr>
              <a:cxnSpLocks noChangeShapeType="1"/>
              <a:stCxn id="35" idx="0"/>
            </p:cNvCxnSpPr>
            <p:nvPr/>
          </p:nvCxnSpPr>
          <p:spPr bwMode="auto">
            <a:xfrm rot="16200000" flipV="1">
              <a:off x="274466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3354103"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6" name="Straight Connector 35"/>
            <p:cNvCxnSpPr>
              <a:cxnSpLocks noChangeShapeType="1"/>
              <a:stCxn id="37" idx="0"/>
            </p:cNvCxnSpPr>
            <p:nvPr/>
          </p:nvCxnSpPr>
          <p:spPr bwMode="auto">
            <a:xfrm rot="5400000" flipH="1" flipV="1">
              <a:off x="991455" y="4495438"/>
              <a:ext cx="532747" cy="9932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7" name="Rectangle 36"/>
            <p:cNvSpPr>
              <a:spLocks noChangeArrowheads="1"/>
            </p:cNvSpPr>
            <p:nvPr/>
          </p:nvSpPr>
          <p:spPr bwMode="auto">
            <a:xfrm>
              <a:off x="609600"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38" name="Rectangle 37"/>
            <p:cNvSpPr>
              <a:spLocks noChangeArrowheads="1"/>
            </p:cNvSpPr>
            <p:nvPr/>
          </p:nvSpPr>
          <p:spPr bwMode="auto">
            <a:xfrm>
              <a:off x="6094617"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39" name="Straight Connector 38"/>
            <p:cNvCxnSpPr>
              <a:cxnSpLocks noChangeShapeType="1"/>
              <a:stCxn id="42" idx="0"/>
            </p:cNvCxnSpPr>
            <p:nvPr/>
          </p:nvCxnSpPr>
          <p:spPr bwMode="auto">
            <a:xfrm rot="5400000" flipH="1" flipV="1">
              <a:off x="5755066"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Connector 39"/>
            <p:cNvCxnSpPr>
              <a:cxnSpLocks noChangeShapeType="1"/>
              <a:stCxn id="44" idx="0"/>
            </p:cNvCxnSpPr>
            <p:nvPr/>
          </p:nvCxnSpPr>
          <p:spPr bwMode="auto">
            <a:xfrm rot="5400000" flipH="1" flipV="1">
              <a:off x="6114756"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Straight Connector 40"/>
            <p:cNvCxnSpPr>
              <a:cxnSpLocks noChangeShapeType="1"/>
              <a:stCxn id="43" idx="0"/>
            </p:cNvCxnSpPr>
            <p:nvPr/>
          </p:nvCxnSpPr>
          <p:spPr bwMode="auto">
            <a:xfrm rot="16200000" flipV="1">
              <a:off x="6705143"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2" name="Rectangle 41"/>
            <p:cNvSpPr>
              <a:spLocks noChangeArrowheads="1"/>
            </p:cNvSpPr>
            <p:nvPr/>
          </p:nvSpPr>
          <p:spPr bwMode="auto">
            <a:xfrm>
              <a:off x="5639860"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3" name="Rectangle 42"/>
            <p:cNvSpPr>
              <a:spLocks noChangeArrowheads="1"/>
            </p:cNvSpPr>
            <p:nvPr/>
          </p:nvSpPr>
          <p:spPr bwMode="auto">
            <a:xfrm>
              <a:off x="7239488"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44" name="Rectangle 43"/>
            <p:cNvSpPr>
              <a:spLocks noChangeArrowheads="1"/>
            </p:cNvSpPr>
            <p:nvPr/>
          </p:nvSpPr>
          <p:spPr bwMode="auto">
            <a:xfrm>
              <a:off x="6325985"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45" name="Straight Connector 44"/>
            <p:cNvCxnSpPr>
              <a:cxnSpLocks noChangeShapeType="1"/>
              <a:stCxn id="46" idx="0"/>
            </p:cNvCxnSpPr>
            <p:nvPr/>
          </p:nvCxnSpPr>
          <p:spPr bwMode="auto">
            <a:xfrm rot="16200000" flipV="1">
              <a:off x="7162598" y="4495438"/>
              <a:ext cx="532747" cy="99328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6" name="Rectangle 45"/>
            <p:cNvSpPr>
              <a:spLocks noChangeArrowheads="1"/>
            </p:cNvSpPr>
            <p:nvPr/>
          </p:nvSpPr>
          <p:spPr bwMode="auto">
            <a:xfrm>
              <a:off x="7774028"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47" name="Straight Connector 46"/>
            <p:cNvCxnSpPr>
              <a:cxnSpLocks noChangeShapeType="1"/>
              <a:stCxn id="48" idx="0"/>
            </p:cNvCxnSpPr>
            <p:nvPr/>
          </p:nvCxnSpPr>
          <p:spPr bwMode="auto">
            <a:xfrm rot="5400000" flipH="1" flipV="1">
              <a:off x="540938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8" name="Rectangle 47"/>
            <p:cNvSpPr>
              <a:spLocks noChangeArrowheads="1"/>
            </p:cNvSpPr>
            <p:nvPr/>
          </p:nvSpPr>
          <p:spPr bwMode="auto">
            <a:xfrm>
              <a:off x="5029526"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grpSp>
      <p:grpSp>
        <p:nvGrpSpPr>
          <p:cNvPr id="39943" name="Group 86"/>
          <p:cNvGrpSpPr>
            <a:grpSpLocks/>
          </p:cNvGrpSpPr>
          <p:nvPr/>
        </p:nvGrpSpPr>
        <p:grpSpPr bwMode="auto">
          <a:xfrm>
            <a:off x="4114800" y="2743200"/>
            <a:ext cx="2971800" cy="1295400"/>
            <a:chOff x="609600" y="3124200"/>
            <a:chExt cx="7467600" cy="2667000"/>
          </a:xfrm>
        </p:grpSpPr>
        <p:sp>
          <p:nvSpPr>
            <p:cNvPr id="88" name="Rectangle 87"/>
            <p:cNvSpPr>
              <a:spLocks noChangeArrowheads="1"/>
            </p:cNvSpPr>
            <p:nvPr/>
          </p:nvSpPr>
          <p:spPr bwMode="auto">
            <a:xfrm>
              <a:off x="3733069" y="3124200"/>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400">
                <a:solidFill>
                  <a:srgbClr val="FFFFFF"/>
                </a:solidFill>
              </a:endParaRPr>
            </a:p>
          </p:txBody>
        </p:sp>
        <p:cxnSp>
          <p:nvCxnSpPr>
            <p:cNvPr id="89" name="Straight Connector 88"/>
            <p:cNvCxnSpPr>
              <a:cxnSpLocks noChangeShapeType="1"/>
              <a:stCxn id="92" idx="0"/>
            </p:cNvCxnSpPr>
            <p:nvPr/>
          </p:nvCxnSpPr>
          <p:spPr bwMode="auto">
            <a:xfrm rot="5400000" flipH="1" flipV="1">
              <a:off x="3467674" y="3619788"/>
              <a:ext cx="686360"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0" name="Straight Connector 89"/>
            <p:cNvCxnSpPr>
              <a:cxnSpLocks noChangeShapeType="1"/>
              <a:stCxn id="94" idx="0"/>
              <a:endCxn id="88" idx="2"/>
            </p:cNvCxnSpPr>
            <p:nvPr/>
          </p:nvCxnSpPr>
          <p:spPr bwMode="auto">
            <a:xfrm rot="5400000" flipH="1" flipV="1">
              <a:off x="3828999" y="3944589"/>
              <a:ext cx="761534" cy="35903"/>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1" name="Straight Connector 90"/>
            <p:cNvCxnSpPr>
              <a:cxnSpLocks noChangeShapeType="1"/>
              <a:stCxn id="93" idx="0"/>
            </p:cNvCxnSpPr>
            <p:nvPr/>
          </p:nvCxnSpPr>
          <p:spPr bwMode="auto">
            <a:xfrm rot="16200000" flipV="1">
              <a:off x="4267800" y="3657374"/>
              <a:ext cx="761534"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2" name="Rectangle 91"/>
            <p:cNvSpPr>
              <a:spLocks noChangeArrowheads="1"/>
            </p:cNvSpPr>
            <p:nvPr/>
          </p:nvSpPr>
          <p:spPr bwMode="auto">
            <a:xfrm>
              <a:off x="3354103" y="4268134"/>
              <a:ext cx="303172" cy="303961"/>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93" name="Rectangle 92"/>
            <p:cNvSpPr>
              <a:spLocks noChangeArrowheads="1"/>
            </p:cNvSpPr>
            <p:nvPr/>
          </p:nvSpPr>
          <p:spPr bwMode="auto">
            <a:xfrm>
              <a:off x="480214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94" name="Rectangle 93"/>
            <p:cNvSpPr>
              <a:spLocks noChangeArrowheads="1"/>
            </p:cNvSpPr>
            <p:nvPr/>
          </p:nvSpPr>
          <p:spPr bwMode="auto">
            <a:xfrm>
              <a:off x="404022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95" name="Straight Connector 94"/>
            <p:cNvCxnSpPr>
              <a:cxnSpLocks noChangeShapeType="1"/>
              <a:stCxn id="108" idx="0"/>
            </p:cNvCxnSpPr>
            <p:nvPr/>
          </p:nvCxnSpPr>
          <p:spPr bwMode="auto">
            <a:xfrm rot="16200000" flipV="1">
              <a:off x="5238836" y="2913718"/>
              <a:ext cx="686360" cy="202247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6" name="Straight Connector 95"/>
            <p:cNvCxnSpPr>
              <a:cxnSpLocks noChangeShapeType="1"/>
              <a:stCxn id="97" idx="0"/>
            </p:cNvCxnSpPr>
            <p:nvPr/>
          </p:nvCxnSpPr>
          <p:spPr bwMode="auto">
            <a:xfrm rot="5400000" flipH="1" flipV="1">
              <a:off x="2685810" y="3069292"/>
              <a:ext cx="686360" cy="1711326"/>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7" name="Rectangle 96"/>
            <p:cNvSpPr>
              <a:spLocks noChangeArrowheads="1"/>
            </p:cNvSpPr>
            <p:nvPr/>
          </p:nvSpPr>
          <p:spPr bwMode="auto">
            <a:xfrm>
              <a:off x="1674692"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98" name="Straight Connector 97"/>
            <p:cNvCxnSpPr>
              <a:cxnSpLocks noChangeShapeType="1"/>
              <a:stCxn id="101" idx="0"/>
            </p:cNvCxnSpPr>
            <p:nvPr/>
          </p:nvCxnSpPr>
          <p:spPr bwMode="auto">
            <a:xfrm rot="5400000" flipH="1" flipV="1">
              <a:off x="1335140"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9" name="Straight Connector 98"/>
            <p:cNvCxnSpPr>
              <a:cxnSpLocks noChangeShapeType="1"/>
              <a:stCxn id="103" idx="0"/>
            </p:cNvCxnSpPr>
            <p:nvPr/>
          </p:nvCxnSpPr>
          <p:spPr bwMode="auto">
            <a:xfrm rot="5400000" flipH="1" flipV="1">
              <a:off x="1694830"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0" name="Straight Connector 99"/>
            <p:cNvCxnSpPr>
              <a:cxnSpLocks noChangeShapeType="1"/>
              <a:stCxn id="102" idx="0"/>
            </p:cNvCxnSpPr>
            <p:nvPr/>
          </p:nvCxnSpPr>
          <p:spPr bwMode="auto">
            <a:xfrm rot="16200000" flipV="1">
              <a:off x="2285217"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1" name="Rectangle 100"/>
            <p:cNvSpPr>
              <a:spLocks noChangeArrowheads="1"/>
            </p:cNvSpPr>
            <p:nvPr/>
          </p:nvSpPr>
          <p:spPr bwMode="auto">
            <a:xfrm>
              <a:off x="1219934"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02" name="Rectangle 101"/>
            <p:cNvSpPr>
              <a:spLocks noChangeArrowheads="1"/>
            </p:cNvSpPr>
            <p:nvPr/>
          </p:nvSpPr>
          <p:spPr bwMode="auto">
            <a:xfrm>
              <a:off x="2819563"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03" name="Rectangle 102"/>
            <p:cNvSpPr>
              <a:spLocks noChangeArrowheads="1"/>
            </p:cNvSpPr>
            <p:nvPr/>
          </p:nvSpPr>
          <p:spPr bwMode="auto">
            <a:xfrm>
              <a:off x="1906060"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04" name="Straight Connector 103"/>
            <p:cNvCxnSpPr>
              <a:cxnSpLocks noChangeShapeType="1"/>
              <a:stCxn id="105" idx="0"/>
            </p:cNvCxnSpPr>
            <p:nvPr/>
          </p:nvCxnSpPr>
          <p:spPr bwMode="auto">
            <a:xfrm rot="16200000" flipV="1">
              <a:off x="274466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5" name="Rectangle 104"/>
            <p:cNvSpPr>
              <a:spLocks noChangeArrowheads="1"/>
            </p:cNvSpPr>
            <p:nvPr/>
          </p:nvSpPr>
          <p:spPr bwMode="auto">
            <a:xfrm>
              <a:off x="3354103"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06" name="Straight Connector 105"/>
            <p:cNvCxnSpPr>
              <a:cxnSpLocks noChangeShapeType="1"/>
              <a:stCxn id="107" idx="0"/>
            </p:cNvCxnSpPr>
            <p:nvPr/>
          </p:nvCxnSpPr>
          <p:spPr bwMode="auto">
            <a:xfrm rot="5400000" flipH="1" flipV="1">
              <a:off x="991455" y="4495438"/>
              <a:ext cx="532747" cy="9932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7" name="Rectangle 106"/>
            <p:cNvSpPr>
              <a:spLocks noChangeArrowheads="1"/>
            </p:cNvSpPr>
            <p:nvPr/>
          </p:nvSpPr>
          <p:spPr bwMode="auto">
            <a:xfrm>
              <a:off x="609600"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08" name="Rectangle 107"/>
            <p:cNvSpPr>
              <a:spLocks noChangeArrowheads="1"/>
            </p:cNvSpPr>
            <p:nvPr/>
          </p:nvSpPr>
          <p:spPr bwMode="auto">
            <a:xfrm>
              <a:off x="6094617"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09" name="Straight Connector 108"/>
            <p:cNvCxnSpPr>
              <a:cxnSpLocks noChangeShapeType="1"/>
              <a:stCxn id="112" idx="0"/>
            </p:cNvCxnSpPr>
            <p:nvPr/>
          </p:nvCxnSpPr>
          <p:spPr bwMode="auto">
            <a:xfrm rot="5400000" flipH="1" flipV="1">
              <a:off x="5755066"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0" name="Straight Connector 109"/>
            <p:cNvCxnSpPr>
              <a:cxnSpLocks noChangeShapeType="1"/>
              <a:stCxn id="114" idx="0"/>
            </p:cNvCxnSpPr>
            <p:nvPr/>
          </p:nvCxnSpPr>
          <p:spPr bwMode="auto">
            <a:xfrm rot="5400000" flipH="1" flipV="1">
              <a:off x="6114756"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1" name="Straight Connector 110"/>
            <p:cNvCxnSpPr>
              <a:cxnSpLocks noChangeShapeType="1"/>
              <a:stCxn id="113" idx="0"/>
            </p:cNvCxnSpPr>
            <p:nvPr/>
          </p:nvCxnSpPr>
          <p:spPr bwMode="auto">
            <a:xfrm rot="16200000" flipV="1">
              <a:off x="6705143"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2" name="Rectangle 111"/>
            <p:cNvSpPr>
              <a:spLocks noChangeArrowheads="1"/>
            </p:cNvSpPr>
            <p:nvPr/>
          </p:nvSpPr>
          <p:spPr bwMode="auto">
            <a:xfrm>
              <a:off x="5639860"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13" name="Rectangle 112"/>
            <p:cNvSpPr>
              <a:spLocks noChangeArrowheads="1"/>
            </p:cNvSpPr>
            <p:nvPr/>
          </p:nvSpPr>
          <p:spPr bwMode="auto">
            <a:xfrm>
              <a:off x="7239488"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14" name="Rectangle 113"/>
            <p:cNvSpPr>
              <a:spLocks noChangeArrowheads="1"/>
            </p:cNvSpPr>
            <p:nvPr/>
          </p:nvSpPr>
          <p:spPr bwMode="auto">
            <a:xfrm>
              <a:off x="6325985"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15" name="Straight Connector 114"/>
            <p:cNvCxnSpPr>
              <a:cxnSpLocks noChangeShapeType="1"/>
              <a:stCxn id="116" idx="0"/>
            </p:cNvCxnSpPr>
            <p:nvPr/>
          </p:nvCxnSpPr>
          <p:spPr bwMode="auto">
            <a:xfrm rot="16200000" flipV="1">
              <a:off x="7162598" y="4495438"/>
              <a:ext cx="532747" cy="99328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6" name="Rectangle 115"/>
            <p:cNvSpPr>
              <a:spLocks noChangeArrowheads="1"/>
            </p:cNvSpPr>
            <p:nvPr/>
          </p:nvSpPr>
          <p:spPr bwMode="auto">
            <a:xfrm>
              <a:off x="7774028"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17" name="Straight Connector 116"/>
            <p:cNvCxnSpPr>
              <a:cxnSpLocks noChangeShapeType="1"/>
              <a:stCxn id="118" idx="0"/>
            </p:cNvCxnSpPr>
            <p:nvPr/>
          </p:nvCxnSpPr>
          <p:spPr bwMode="auto">
            <a:xfrm rot="5400000" flipH="1" flipV="1">
              <a:off x="540938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8" name="Rectangle 117"/>
            <p:cNvSpPr>
              <a:spLocks noChangeArrowheads="1"/>
            </p:cNvSpPr>
            <p:nvPr/>
          </p:nvSpPr>
          <p:spPr bwMode="auto">
            <a:xfrm>
              <a:off x="5029526"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grpSp>
      <p:grpSp>
        <p:nvGrpSpPr>
          <p:cNvPr id="39944" name="Group 118"/>
          <p:cNvGrpSpPr>
            <a:grpSpLocks/>
          </p:cNvGrpSpPr>
          <p:nvPr/>
        </p:nvGrpSpPr>
        <p:grpSpPr bwMode="auto">
          <a:xfrm>
            <a:off x="3048000" y="4800600"/>
            <a:ext cx="2971800" cy="1295400"/>
            <a:chOff x="609600" y="3124200"/>
            <a:chExt cx="7467600" cy="2667000"/>
          </a:xfrm>
        </p:grpSpPr>
        <p:sp>
          <p:nvSpPr>
            <p:cNvPr id="120" name="Rectangle 119"/>
            <p:cNvSpPr>
              <a:spLocks noChangeArrowheads="1"/>
            </p:cNvSpPr>
            <p:nvPr/>
          </p:nvSpPr>
          <p:spPr bwMode="auto">
            <a:xfrm>
              <a:off x="3733069" y="3124200"/>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400">
                <a:solidFill>
                  <a:srgbClr val="FFFFFF"/>
                </a:solidFill>
              </a:endParaRPr>
            </a:p>
          </p:txBody>
        </p:sp>
        <p:cxnSp>
          <p:nvCxnSpPr>
            <p:cNvPr id="121" name="Straight Connector 120"/>
            <p:cNvCxnSpPr>
              <a:cxnSpLocks noChangeShapeType="1"/>
              <a:stCxn id="124" idx="0"/>
            </p:cNvCxnSpPr>
            <p:nvPr/>
          </p:nvCxnSpPr>
          <p:spPr bwMode="auto">
            <a:xfrm rot="5400000" flipH="1" flipV="1">
              <a:off x="3467674" y="3619788"/>
              <a:ext cx="686360"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2" name="Straight Connector 121"/>
            <p:cNvCxnSpPr>
              <a:cxnSpLocks noChangeShapeType="1"/>
              <a:stCxn id="126" idx="0"/>
              <a:endCxn id="120" idx="2"/>
            </p:cNvCxnSpPr>
            <p:nvPr/>
          </p:nvCxnSpPr>
          <p:spPr bwMode="auto">
            <a:xfrm rot="5400000" flipH="1" flipV="1">
              <a:off x="3828999" y="3944589"/>
              <a:ext cx="761534" cy="35903"/>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3" name="Straight Connector 122"/>
            <p:cNvCxnSpPr>
              <a:cxnSpLocks noChangeShapeType="1"/>
              <a:stCxn id="125" idx="0"/>
            </p:cNvCxnSpPr>
            <p:nvPr/>
          </p:nvCxnSpPr>
          <p:spPr bwMode="auto">
            <a:xfrm rot="16200000" flipV="1">
              <a:off x="4267800" y="3657374"/>
              <a:ext cx="761534" cy="61033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4" name="Rectangle 123"/>
            <p:cNvSpPr>
              <a:spLocks noChangeArrowheads="1"/>
            </p:cNvSpPr>
            <p:nvPr/>
          </p:nvSpPr>
          <p:spPr bwMode="auto">
            <a:xfrm>
              <a:off x="3354103" y="4268134"/>
              <a:ext cx="303172" cy="303961"/>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25" name="Rectangle 124"/>
            <p:cNvSpPr>
              <a:spLocks noChangeArrowheads="1"/>
            </p:cNvSpPr>
            <p:nvPr/>
          </p:nvSpPr>
          <p:spPr bwMode="auto">
            <a:xfrm>
              <a:off x="480214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26" name="Rectangle 125"/>
            <p:cNvSpPr>
              <a:spLocks noChangeArrowheads="1"/>
            </p:cNvSpPr>
            <p:nvPr/>
          </p:nvSpPr>
          <p:spPr bwMode="auto">
            <a:xfrm>
              <a:off x="4040228" y="4343308"/>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27" name="Straight Connector 126"/>
            <p:cNvCxnSpPr>
              <a:cxnSpLocks noChangeShapeType="1"/>
              <a:stCxn id="140" idx="0"/>
            </p:cNvCxnSpPr>
            <p:nvPr/>
          </p:nvCxnSpPr>
          <p:spPr bwMode="auto">
            <a:xfrm rot="16200000" flipV="1">
              <a:off x="5238836" y="2913718"/>
              <a:ext cx="686360" cy="2022474"/>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8" name="Straight Connector 127"/>
            <p:cNvCxnSpPr>
              <a:cxnSpLocks noChangeShapeType="1"/>
              <a:stCxn id="129" idx="0"/>
            </p:cNvCxnSpPr>
            <p:nvPr/>
          </p:nvCxnSpPr>
          <p:spPr bwMode="auto">
            <a:xfrm rot="5400000" flipH="1" flipV="1">
              <a:off x="2685810" y="3069292"/>
              <a:ext cx="686360" cy="1711326"/>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9" name="Rectangle 128"/>
            <p:cNvSpPr>
              <a:spLocks noChangeArrowheads="1"/>
            </p:cNvSpPr>
            <p:nvPr/>
          </p:nvSpPr>
          <p:spPr bwMode="auto">
            <a:xfrm>
              <a:off x="1674692"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30" name="Straight Connector 129"/>
            <p:cNvCxnSpPr>
              <a:cxnSpLocks noChangeShapeType="1"/>
              <a:stCxn id="133" idx="0"/>
            </p:cNvCxnSpPr>
            <p:nvPr/>
          </p:nvCxnSpPr>
          <p:spPr bwMode="auto">
            <a:xfrm rot="5400000" flipH="1" flipV="1">
              <a:off x="1335140"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1" name="Straight Connector 130"/>
            <p:cNvCxnSpPr>
              <a:cxnSpLocks noChangeShapeType="1"/>
              <a:stCxn id="135" idx="0"/>
            </p:cNvCxnSpPr>
            <p:nvPr/>
          </p:nvCxnSpPr>
          <p:spPr bwMode="auto">
            <a:xfrm rot="5400000" flipH="1" flipV="1">
              <a:off x="1694830"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2" name="Straight Connector 131"/>
            <p:cNvCxnSpPr>
              <a:cxnSpLocks noChangeShapeType="1"/>
              <a:stCxn id="134" idx="0"/>
            </p:cNvCxnSpPr>
            <p:nvPr/>
          </p:nvCxnSpPr>
          <p:spPr bwMode="auto">
            <a:xfrm rot="16200000" flipV="1">
              <a:off x="2285217"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3" name="Rectangle 132"/>
            <p:cNvSpPr>
              <a:spLocks noChangeArrowheads="1"/>
            </p:cNvSpPr>
            <p:nvPr/>
          </p:nvSpPr>
          <p:spPr bwMode="auto">
            <a:xfrm>
              <a:off x="1219934"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34" name="Rectangle 133"/>
            <p:cNvSpPr>
              <a:spLocks noChangeArrowheads="1"/>
            </p:cNvSpPr>
            <p:nvPr/>
          </p:nvSpPr>
          <p:spPr bwMode="auto">
            <a:xfrm>
              <a:off x="2819563"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35" name="Rectangle 134"/>
            <p:cNvSpPr>
              <a:spLocks noChangeArrowheads="1"/>
            </p:cNvSpPr>
            <p:nvPr/>
          </p:nvSpPr>
          <p:spPr bwMode="auto">
            <a:xfrm>
              <a:off x="1906060"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36" name="Straight Connector 135"/>
            <p:cNvCxnSpPr>
              <a:cxnSpLocks noChangeShapeType="1"/>
              <a:stCxn id="137" idx="0"/>
            </p:cNvCxnSpPr>
            <p:nvPr/>
          </p:nvCxnSpPr>
          <p:spPr bwMode="auto">
            <a:xfrm rot="16200000" flipV="1">
              <a:off x="274466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7" name="Rectangle 136"/>
            <p:cNvSpPr>
              <a:spLocks noChangeArrowheads="1"/>
            </p:cNvSpPr>
            <p:nvPr/>
          </p:nvSpPr>
          <p:spPr bwMode="auto">
            <a:xfrm>
              <a:off x="3354103"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38" name="Straight Connector 137"/>
            <p:cNvCxnSpPr>
              <a:cxnSpLocks noChangeShapeType="1"/>
              <a:stCxn id="139" idx="0"/>
            </p:cNvCxnSpPr>
            <p:nvPr/>
          </p:nvCxnSpPr>
          <p:spPr bwMode="auto">
            <a:xfrm rot="5400000" flipH="1" flipV="1">
              <a:off x="991455" y="4495438"/>
              <a:ext cx="532747" cy="993288"/>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9" name="Rectangle 138"/>
            <p:cNvSpPr>
              <a:spLocks noChangeArrowheads="1"/>
            </p:cNvSpPr>
            <p:nvPr/>
          </p:nvSpPr>
          <p:spPr bwMode="auto">
            <a:xfrm>
              <a:off x="609600"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40" name="Rectangle 139"/>
            <p:cNvSpPr>
              <a:spLocks noChangeArrowheads="1"/>
            </p:cNvSpPr>
            <p:nvPr/>
          </p:nvSpPr>
          <p:spPr bwMode="auto">
            <a:xfrm>
              <a:off x="6094617" y="4268134"/>
              <a:ext cx="993285" cy="457574"/>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41" name="Straight Connector 140"/>
            <p:cNvCxnSpPr>
              <a:cxnSpLocks noChangeShapeType="1"/>
              <a:stCxn id="144" idx="0"/>
            </p:cNvCxnSpPr>
            <p:nvPr/>
          </p:nvCxnSpPr>
          <p:spPr bwMode="auto">
            <a:xfrm rot="5400000" flipH="1" flipV="1">
              <a:off x="5755066" y="4762087"/>
              <a:ext cx="683093"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2" name="Straight Connector 141"/>
            <p:cNvCxnSpPr>
              <a:cxnSpLocks noChangeShapeType="1"/>
              <a:stCxn id="146" idx="0"/>
            </p:cNvCxnSpPr>
            <p:nvPr/>
          </p:nvCxnSpPr>
          <p:spPr bwMode="auto">
            <a:xfrm rot="5400000" flipH="1" flipV="1">
              <a:off x="6114756" y="5088523"/>
              <a:ext cx="761534" cy="3590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3" name="Straight Connector 142"/>
            <p:cNvCxnSpPr>
              <a:cxnSpLocks noChangeShapeType="1"/>
              <a:stCxn id="145" idx="0"/>
            </p:cNvCxnSpPr>
            <p:nvPr/>
          </p:nvCxnSpPr>
          <p:spPr bwMode="auto">
            <a:xfrm rot="16200000" flipV="1">
              <a:off x="6705143" y="4801308"/>
              <a:ext cx="761534" cy="610331"/>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4" name="Rectangle 143"/>
            <p:cNvSpPr>
              <a:spLocks noChangeArrowheads="1"/>
            </p:cNvSpPr>
            <p:nvPr/>
          </p:nvSpPr>
          <p:spPr bwMode="auto">
            <a:xfrm>
              <a:off x="5639860" y="5408800"/>
              <a:ext cx="303172" cy="307228"/>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45" name="Rectangle 144"/>
            <p:cNvSpPr>
              <a:spLocks noChangeArrowheads="1"/>
            </p:cNvSpPr>
            <p:nvPr/>
          </p:nvSpPr>
          <p:spPr bwMode="auto">
            <a:xfrm>
              <a:off x="7239488"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sp>
          <p:nvSpPr>
            <p:cNvPr id="146" name="Rectangle 145"/>
            <p:cNvSpPr>
              <a:spLocks noChangeArrowheads="1"/>
            </p:cNvSpPr>
            <p:nvPr/>
          </p:nvSpPr>
          <p:spPr bwMode="auto">
            <a:xfrm>
              <a:off x="6325985" y="5487241"/>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47" name="Straight Connector 146"/>
            <p:cNvCxnSpPr>
              <a:cxnSpLocks noChangeShapeType="1"/>
              <a:stCxn id="148" idx="0"/>
            </p:cNvCxnSpPr>
            <p:nvPr/>
          </p:nvCxnSpPr>
          <p:spPr bwMode="auto">
            <a:xfrm rot="16200000" flipV="1">
              <a:off x="7162598" y="4495438"/>
              <a:ext cx="532747" cy="993285"/>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8" name="Rectangle 147"/>
            <p:cNvSpPr>
              <a:spLocks noChangeArrowheads="1"/>
            </p:cNvSpPr>
            <p:nvPr/>
          </p:nvSpPr>
          <p:spPr bwMode="auto">
            <a:xfrm>
              <a:off x="7774028"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cxnSp>
          <p:nvCxnSpPr>
            <p:cNvPr id="149" name="Straight Connector 148"/>
            <p:cNvCxnSpPr>
              <a:cxnSpLocks noChangeShapeType="1"/>
              <a:stCxn id="150" idx="0"/>
            </p:cNvCxnSpPr>
            <p:nvPr/>
          </p:nvCxnSpPr>
          <p:spPr bwMode="auto">
            <a:xfrm rot="5400000" flipH="1" flipV="1">
              <a:off x="5409385" y="4497433"/>
              <a:ext cx="532747" cy="989297"/>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0" name="Rectangle 149"/>
            <p:cNvSpPr>
              <a:spLocks noChangeArrowheads="1"/>
            </p:cNvSpPr>
            <p:nvPr/>
          </p:nvSpPr>
          <p:spPr bwMode="auto">
            <a:xfrm>
              <a:off x="5029526" y="5258455"/>
              <a:ext cx="303172" cy="303959"/>
            </a:xfrm>
            <a:prstGeom prst="rect">
              <a:avLst/>
            </a:prstGeom>
            <a:solidFill>
              <a:srgbClr val="FF6600"/>
            </a:solidFill>
            <a:ln w="9525">
              <a:solidFill>
                <a:srgbClr val="B6DCDF"/>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800">
                <a:solidFill>
                  <a:srgbClr val="FFFFFF"/>
                </a:solidFill>
              </a:endParaRPr>
            </a:p>
          </p:txBody>
        </p:sp>
      </p:grpSp>
      <p:sp>
        <p:nvSpPr>
          <p:cNvPr id="119" name="Oval 118"/>
          <p:cNvSpPr>
            <a:spLocks noChangeArrowheads="1"/>
          </p:cNvSpPr>
          <p:nvPr/>
        </p:nvSpPr>
        <p:spPr bwMode="auto">
          <a:xfrm>
            <a:off x="3505200" y="1447800"/>
            <a:ext cx="685800" cy="609600"/>
          </a:xfrm>
          <a:prstGeom prst="ellipse">
            <a:avLst/>
          </a:prstGeom>
          <a:solidFill>
            <a:srgbClr val="3366FF"/>
          </a:solidFill>
          <a:ln w="9525">
            <a:solidFill>
              <a:srgbClr val="B6DCDF"/>
            </a:solidFill>
            <a:round/>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s-ES_tradnl" sz="1200">
              <a:solidFill>
                <a:srgbClr val="FFFFFF"/>
              </a:solidFill>
            </a:endParaRPr>
          </a:p>
        </p:txBody>
      </p:sp>
      <p:cxnSp>
        <p:nvCxnSpPr>
          <p:cNvPr id="154" name="Straight Connector 153"/>
          <p:cNvCxnSpPr>
            <a:cxnSpLocks noChangeShapeType="1"/>
            <a:stCxn id="119" idx="2"/>
          </p:cNvCxnSpPr>
          <p:nvPr/>
        </p:nvCxnSpPr>
        <p:spPr bwMode="auto">
          <a:xfrm rot="10800000" flipV="1">
            <a:off x="1905000" y="1752600"/>
            <a:ext cx="1600200" cy="7620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7" name="Straight Connector 156"/>
          <p:cNvCxnSpPr>
            <a:cxnSpLocks noChangeShapeType="1"/>
            <a:stCxn id="119" idx="6"/>
          </p:cNvCxnSpPr>
          <p:nvPr/>
        </p:nvCxnSpPr>
        <p:spPr bwMode="auto">
          <a:xfrm>
            <a:off x="4191000" y="1752600"/>
            <a:ext cx="1371600" cy="9906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0" name="Straight Connector 159"/>
          <p:cNvCxnSpPr>
            <a:cxnSpLocks noChangeShapeType="1"/>
            <a:stCxn id="119" idx="4"/>
          </p:cNvCxnSpPr>
          <p:nvPr/>
        </p:nvCxnSpPr>
        <p:spPr bwMode="auto">
          <a:xfrm rot="16200000" flipH="1">
            <a:off x="2800350" y="3105150"/>
            <a:ext cx="2743200" cy="647700"/>
          </a:xfrm>
          <a:prstGeom prst="line">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9949" name="Rectangle 73"/>
          <p:cNvSpPr>
            <a:spLocks noChangeArrowheads="1"/>
          </p:cNvSpPr>
          <p:nvPr/>
        </p:nvSpPr>
        <p:spPr bwMode="auto">
          <a:xfrm>
            <a:off x="7772400" y="2438400"/>
            <a:ext cx="769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5400">
                <a:solidFill>
                  <a:srgbClr val="008000"/>
                </a:solidFill>
                <a:latin typeface="Zapf Dingbats" charset="2"/>
              </a:rPr>
              <a:t>✔</a:t>
            </a:r>
            <a:endParaRPr lang="en-US" sz="5400">
              <a:solidFill>
                <a:srgbClr val="008000"/>
              </a:solidFill>
            </a:endParaRPr>
          </a:p>
        </p:txBody>
      </p:sp>
      <p:sp>
        <p:nvSpPr>
          <p:cNvPr id="151"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152"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549250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381000"/>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A local area network (LAN)</a:t>
            </a:r>
          </a:p>
        </p:txBody>
      </p:sp>
      <p:sp>
        <p:nvSpPr>
          <p:cNvPr id="3" name="Text Placeholder 2"/>
          <p:cNvSpPr>
            <a:spLocks noGrp="1"/>
          </p:cNvSpPr>
          <p:nvPr>
            <p:ph type="body" idx="1"/>
          </p:nvPr>
        </p:nvSpPr>
        <p:spPr>
          <a:xfrm>
            <a:off x="591312" y="1828800"/>
            <a:ext cx="7961375" cy="1846659"/>
          </a:xfrm>
        </p:spPr>
        <p:txBody>
          <a:bodyPr/>
          <a:lstStyle/>
          <a:p>
            <a:pPr algn="just"/>
            <a:r>
              <a:rPr lang="en-US" sz="2400" b="0" dirty="0">
                <a:latin typeface="Times New Roman" panose="02020603050405020304" pitchFamily="18" charset="0"/>
                <a:cs typeface="Times New Roman" panose="02020603050405020304" pitchFamily="18" charset="0"/>
              </a:rPr>
              <a:t>A local area network (LAN) is a collection of devices connected together in one physical location, such as a building, office, or home. A LAN can be small or large, ranging from a home network with one user to an enterprise network with thousands of users and devices in an office or school.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3643614"/>
            <a:ext cx="6248400" cy="3170158"/>
          </a:xfrm>
          <a:prstGeom prst="rect">
            <a:avLst/>
          </a:prstGeom>
        </p:spPr>
      </p:pic>
      <p:sp>
        <p:nvSpPr>
          <p:cNvPr id="5" name="object 4"/>
          <p:cNvSpPr/>
          <p:nvPr/>
        </p:nvSpPr>
        <p:spPr>
          <a:xfrm rot="16200000">
            <a:off x="8573084" y="6253753"/>
            <a:ext cx="1024441"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6" name="object 5"/>
          <p:cNvSpPr/>
          <p:nvPr/>
        </p:nvSpPr>
        <p:spPr>
          <a:xfrm>
            <a:off x="2382909" y="6813772"/>
            <a:ext cx="6784975" cy="98347"/>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4105599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61224" cy="1244600"/>
          </a:xfrm>
        </p:spPr>
        <p:txBody>
          <a:bodyPr/>
          <a:lstStyle/>
          <a:p>
            <a:r>
              <a:rPr lang="en-US" dirty="0">
                <a:solidFill>
                  <a:srgbClr val="7030A0"/>
                </a:solidFill>
                <a:latin typeface="Times New Roman" panose="02020603050405020304" pitchFamily="18" charset="0"/>
                <a:cs typeface="Times New Roman" panose="02020603050405020304" pitchFamily="18" charset="0"/>
              </a:rPr>
              <a:t>What are the benefits of a LAN?</a:t>
            </a:r>
            <a:br>
              <a:rPr lang="en-US" dirty="0">
                <a:solidFill>
                  <a:srgbClr val="7030A0"/>
                </a:solidFill>
                <a:latin typeface="Times New Roman" panose="02020603050405020304" pitchFamily="18" charset="0"/>
                <a:cs typeface="Times New Roman" panose="02020603050405020304" pitchFamily="18" charset="0"/>
              </a:rPr>
            </a:b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981200"/>
            <a:ext cx="7961375" cy="4770537"/>
          </a:xfrm>
        </p:spPr>
        <p:txBody>
          <a:bodyPr/>
          <a:lstStyle/>
          <a:p>
            <a:pPr fontAlgn="base"/>
            <a:r>
              <a:rPr lang="en-US" sz="2400" b="0" dirty="0">
                <a:latin typeface="Times New Roman" panose="02020603050405020304" pitchFamily="18" charset="0"/>
                <a:cs typeface="Times New Roman" panose="02020603050405020304" pitchFamily="18" charset="0"/>
              </a:rPr>
              <a:t>The advantages of a LAN are the same as those for any group of devices networked together. The devices can use a single Internet connection, share files with one another, print to shared printers, and be accessed and even controlled by one another.</a:t>
            </a:r>
          </a:p>
          <a:p>
            <a:pPr fontAlgn="base"/>
            <a:endParaRPr lang="en-US" sz="2400" b="0" dirty="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Easy Sharing </a:t>
            </a:r>
          </a:p>
          <a:p>
            <a:pPr marL="342900" indent="-342900" fontAlgn="base">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Easy to setup</a:t>
            </a:r>
          </a:p>
          <a:p>
            <a:pPr marL="342900" indent="-342900" fontAlgn="base">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Security </a:t>
            </a:r>
          </a:p>
          <a:p>
            <a:pPr marL="342900" indent="-342900" fontAlgn="base">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management </a:t>
            </a:r>
          </a:p>
          <a:p>
            <a:pPr marL="342900" indent="-342900" fontAlgn="base">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Communication </a:t>
            </a:r>
          </a:p>
          <a:p>
            <a:pPr marL="342900" indent="-342900" fontAlgn="base">
              <a:buFont typeface="Wingdings" panose="05000000000000000000" pitchFamily="2" charset="2"/>
              <a:buChar char="§"/>
            </a:pPr>
            <a:r>
              <a:rPr lang="en-US" sz="2400" b="0" dirty="0">
                <a:latin typeface="Times New Roman" panose="02020603050405020304" pitchFamily="18" charset="0"/>
                <a:cs typeface="Times New Roman" panose="02020603050405020304" pitchFamily="18" charset="0"/>
              </a:rPr>
              <a:t>Flexibility </a:t>
            </a:r>
          </a:p>
          <a:p>
            <a:pPr fontAlgn="base"/>
            <a:endParaRPr lang="en-US" sz="2400" b="0" dirty="0">
              <a:latin typeface="Times New Roman" panose="02020603050405020304" pitchFamily="18" charset="0"/>
              <a:cs typeface="Times New Roman" panose="02020603050405020304" pitchFamily="18" charset="0"/>
            </a:endParaRPr>
          </a:p>
          <a:p>
            <a:endParaRPr lang="en-US" dirty="0"/>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2637021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57400" y="2438400"/>
            <a:ext cx="4514088" cy="2554545"/>
          </a:xfrm>
        </p:spPr>
        <p:txBody>
          <a:bodyPr/>
          <a:lstStyle/>
          <a:p>
            <a:r>
              <a:rPr lang="en-US" sz="16600" dirty="0"/>
              <a:t>END</a:t>
            </a:r>
          </a:p>
        </p:txBody>
      </p:sp>
    </p:spTree>
    <p:extLst>
      <p:ext uri="{BB962C8B-B14F-4D97-AF65-F5344CB8AC3E}">
        <p14:creationId xmlns:p14="http://schemas.microsoft.com/office/powerpoint/2010/main" val="1942014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453850"/>
            <a:ext cx="7761224" cy="1107996"/>
          </a:xfrm>
        </p:spPr>
        <p:txBody>
          <a:bodyPr/>
          <a:lstStyle/>
          <a:p>
            <a:pPr algn="ctr"/>
            <a:r>
              <a:rPr lang="en-US" sz="3600" dirty="0">
                <a:solidFill>
                  <a:srgbClr val="7030A0"/>
                </a:solidFill>
                <a:latin typeface="Times New Roman" panose="02020603050405020304" pitchFamily="18" charset="0"/>
                <a:cs typeface="Times New Roman" panose="02020603050405020304" pitchFamily="18" charset="0"/>
              </a:rPr>
              <a:t>What is a “campus” network anyway?</a:t>
            </a:r>
            <a:br>
              <a:rPr lang="en-US" sz="3600" dirty="0">
                <a:solidFill>
                  <a:srgbClr val="7030A0"/>
                </a:solidFill>
                <a:latin typeface="Times New Roman" panose="02020603050405020304" pitchFamily="18" charset="0"/>
                <a:cs typeface="Times New Roman" panose="02020603050405020304" pitchFamily="18" charset="0"/>
              </a:rPr>
            </a:br>
            <a:endParaRPr lang="en-US" sz="3600"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71854" y="1828800"/>
            <a:ext cx="8400289" cy="4401205"/>
          </a:xfrm>
        </p:spPr>
        <p:txBody>
          <a:bodyPr/>
          <a:lstStyle/>
          <a:p>
            <a:r>
              <a:rPr lang="en-US" sz="2400" b="0" dirty="0">
                <a:latin typeface="Times New Roman" panose="02020603050405020304" pitchFamily="18" charset="0"/>
                <a:cs typeface="Times New Roman" panose="02020603050405020304" pitchFamily="18" charset="0"/>
              </a:rPr>
              <a:t>A campus network is an enterprise network (hundreds or thousands of users) where we have one or more LANs in one or multiple buildings. Everything is geographically close to each other so we typically use Ethernet and Wireless for connectivity. </a:t>
            </a:r>
          </a:p>
          <a:p>
            <a:endParaRPr lang="en-US" sz="2400" b="0" dirty="0">
              <a:latin typeface="Times New Roman" panose="02020603050405020304" pitchFamily="18" charset="0"/>
              <a:cs typeface="Times New Roman" panose="02020603050405020304" pitchFamily="18" charset="0"/>
            </a:endParaRPr>
          </a:p>
          <a:p>
            <a:pPr algn="just"/>
            <a:r>
              <a:rPr lang="en-US" sz="2400" b="0" dirty="0">
                <a:latin typeface="Times New Roman" panose="02020603050405020304" pitchFamily="18" charset="0"/>
                <a:cs typeface="Times New Roman" panose="02020603050405020304" pitchFamily="18" charset="0"/>
              </a:rPr>
              <a:t>Typically the company owns everything on the campus including hardware, computers and cabling, etc. To support this many users we require a lot of switchports which means a lot of switches. </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We need a physical design to connect these switches to each other and also a good logical design to make it work.</a:t>
            </a:r>
          </a:p>
          <a:p>
            <a:endParaRPr lang="en-US" dirty="0"/>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3138657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72470"/>
            <a:ext cx="7463155" cy="629018"/>
          </a:xfrm>
          <a:prstGeom prst="rect">
            <a:avLst/>
          </a:prstGeom>
        </p:spPr>
        <p:txBody>
          <a:bodyPr vert="horz" wrap="square" lIns="0" tIns="13335" rIns="0" bIns="0" rtlCol="0">
            <a:spAutoFit/>
          </a:bodyPr>
          <a:lstStyle/>
          <a:p>
            <a:pPr marL="12700" algn="ctr">
              <a:lnSpc>
                <a:spcPct val="100000"/>
              </a:lnSpc>
              <a:spcBef>
                <a:spcPts val="105"/>
              </a:spcBef>
            </a:pPr>
            <a:r>
              <a:rPr lang="en-US" dirty="0">
                <a:solidFill>
                  <a:srgbClr val="7030A0"/>
                </a:solidFill>
                <a:latin typeface="Times New Roman" panose="02020603050405020304" pitchFamily="18" charset="0"/>
                <a:cs typeface="Times New Roman" panose="02020603050405020304" pitchFamily="18" charset="0"/>
              </a:rPr>
              <a:t>Campus Network Design</a:t>
            </a:r>
            <a:endParaRPr dirty="0">
              <a:solidFill>
                <a:srgbClr val="7030A0"/>
              </a:solidFill>
              <a:latin typeface="Times New Roman" panose="02020603050405020304" pitchFamily="18" charset="0"/>
              <a:cs typeface="Times New Roman" panose="02020603050405020304" pitchFamily="18" charset="0"/>
            </a:endParaRPr>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
        <p:nvSpPr>
          <p:cNvPr id="6" name="Rectangle 5"/>
          <p:cNvSpPr/>
          <p:nvPr/>
        </p:nvSpPr>
        <p:spPr>
          <a:xfrm>
            <a:off x="264477" y="1828800"/>
            <a:ext cx="8458200"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This chapter presents a logical design process that you can use to build a new switched campus network or to modify and improve an existing network.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Networks can be designed in layers using a set of building blocks that can organize and update even a large, complex campus network.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These building blocks can then be placed using several campus design models to provide maximum efficiency, functionality, and scalability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87" y="304800"/>
            <a:ext cx="7761224" cy="615553"/>
          </a:xfrm>
        </p:spPr>
        <p:txBody>
          <a:bodyPr/>
          <a:lstStyle/>
          <a:p>
            <a:pPr algn="ctr"/>
            <a:r>
              <a:rPr lang="en-US" dirty="0">
                <a:solidFill>
                  <a:srgbClr val="7030A0"/>
                </a:solidFill>
                <a:latin typeface="Times New Roman" panose="02020603050405020304" pitchFamily="18" charset="0"/>
                <a:cs typeface="Times New Roman" panose="02020603050405020304" pitchFamily="18" charset="0"/>
              </a:rPr>
              <a:t>Hierarchical Network Design</a:t>
            </a:r>
          </a:p>
        </p:txBody>
      </p:sp>
      <p:sp>
        <p:nvSpPr>
          <p:cNvPr id="3" name="Text Placeholder 2"/>
          <p:cNvSpPr>
            <a:spLocks noGrp="1"/>
          </p:cNvSpPr>
          <p:nvPr>
            <p:ph type="body" idx="1"/>
          </p:nvPr>
        </p:nvSpPr>
        <p:spPr>
          <a:xfrm>
            <a:off x="371855" y="1524000"/>
            <a:ext cx="8400288" cy="4801314"/>
          </a:xfrm>
        </p:spPr>
        <p:txBody>
          <a:bodyPr/>
          <a:lstStyle/>
          <a:p>
            <a:r>
              <a:rPr lang="en-US" sz="2400" b="0" dirty="0">
                <a:latin typeface="Times New Roman" panose="02020603050405020304" pitchFamily="18" charset="0"/>
                <a:cs typeface="Times New Roman" panose="02020603050405020304" pitchFamily="18" charset="0"/>
              </a:rPr>
              <a:t>A campus network is an enterprise network consisting of many LANs in one or more buildings, all connected and all usually in the same geographic area. A company typically owns the entire campus network and the physical wiring. Campus networks commonly consist of wired Ethernet LANs and shared wireless LANs.</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An understanding of traffic flow is a vital part of the campus network design. You might be able to leverage high-speed LAN technologies and “throw </a:t>
            </a:r>
            <a:r>
              <a:rPr lang="en-US" sz="2400" b="0" dirty="0">
                <a:solidFill>
                  <a:srgbClr val="FF0000"/>
                </a:solidFill>
                <a:latin typeface="Times New Roman" panose="02020603050405020304" pitchFamily="18" charset="0"/>
                <a:cs typeface="Times New Roman" panose="02020603050405020304" pitchFamily="18" charset="0"/>
              </a:rPr>
              <a:t>bandwidth</a:t>
            </a:r>
            <a:r>
              <a:rPr lang="en-US" sz="2400" b="0" dirty="0">
                <a:latin typeface="Times New Roman" panose="02020603050405020304" pitchFamily="18" charset="0"/>
                <a:cs typeface="Times New Roman" panose="02020603050405020304" pitchFamily="18" charset="0"/>
              </a:rPr>
              <a:t>” at a network to improve traffic movement. </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The network traffic can then be effectively moved and managed, and you can balance the campus network to support future needs.</a:t>
            </a:r>
            <a:endParaRPr lang="en-US" sz="2400" dirty="0">
              <a:latin typeface="Times New Roman" panose="02020603050405020304" pitchFamily="18" charset="0"/>
              <a:cs typeface="Times New Roman" panose="02020603050405020304" pitchFamily="18" charset="0"/>
            </a:endParaRPr>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400322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24000"/>
            <a:ext cx="7961375" cy="3293209"/>
          </a:xfrm>
        </p:spPr>
        <p:txBody>
          <a:bodyPr/>
          <a:lstStyle/>
          <a:p>
            <a:r>
              <a:rPr lang="en-US" sz="2400" b="0" dirty="0">
                <a:latin typeface="Times New Roman" panose="02020603050405020304" pitchFamily="18" charset="0"/>
                <a:cs typeface="Times New Roman" panose="02020603050405020304" pitchFamily="18" charset="0"/>
              </a:rPr>
              <a:t>To support this many users we require a lot of switchports which means a lot of switches. We need a physical design to connect these switches to each other and also a good logical design to make it work. </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Let’s take a look at some networks to see how they “grow” and some design issues that we will face. Let’s start with a simple example:</a:t>
            </a:r>
          </a:p>
          <a:p>
            <a:endParaRPr lang="en-US" dirty="0"/>
          </a:p>
        </p:txBody>
      </p:sp>
      <p:pic>
        <p:nvPicPr>
          <p:cNvPr id="4" name="Picture 3"/>
          <p:cNvPicPr>
            <a:picLocks noChangeAspect="1"/>
          </p:cNvPicPr>
          <p:nvPr/>
        </p:nvPicPr>
        <p:blipFill>
          <a:blip r:embed="rId2"/>
          <a:stretch>
            <a:fillRect/>
          </a:stretch>
        </p:blipFill>
        <p:spPr>
          <a:xfrm>
            <a:off x="1524000" y="4267200"/>
            <a:ext cx="6496050" cy="2428875"/>
          </a:xfrm>
          <a:prstGeom prst="rect">
            <a:avLst/>
          </a:prstGeom>
        </p:spPr>
      </p:pic>
      <p:sp>
        <p:nvSpPr>
          <p:cNvPr id="5" name="object 4"/>
          <p:cNvSpPr/>
          <p:nvPr/>
        </p:nvSpPr>
        <p:spPr>
          <a:xfrm rot="16200000">
            <a:off x="8037101" y="57636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6" name="object 5"/>
          <p:cNvSpPr/>
          <p:nvPr/>
        </p:nvSpPr>
        <p:spPr>
          <a:xfrm>
            <a:off x="2359151" y="67375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
        <p:nvSpPr>
          <p:cNvPr id="9" name="TextBox 8"/>
          <p:cNvSpPr txBox="1"/>
          <p:nvPr/>
        </p:nvSpPr>
        <p:spPr>
          <a:xfrm flipH="1">
            <a:off x="5334000" y="6301515"/>
            <a:ext cx="1097281" cy="369332"/>
          </a:xfrm>
          <a:prstGeom prst="rect">
            <a:avLst/>
          </a:prstGeom>
          <a:noFill/>
        </p:spPr>
        <p:txBody>
          <a:bodyPr wrap="square" rtlCol="0">
            <a:spAutoFit/>
          </a:bodyPr>
          <a:lstStyle/>
          <a:p>
            <a:r>
              <a:rPr lang="en-US" dirty="0"/>
              <a:t>HUB</a:t>
            </a:r>
          </a:p>
        </p:txBody>
      </p:sp>
    </p:spTree>
    <p:extLst>
      <p:ext uri="{BB962C8B-B14F-4D97-AF65-F5344CB8AC3E}">
        <p14:creationId xmlns:p14="http://schemas.microsoft.com/office/powerpoint/2010/main" val="1373181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254" y="1981200"/>
            <a:ext cx="8314945" cy="4062651"/>
          </a:xfrm>
        </p:spPr>
        <p:txBody>
          <a:bodyPr/>
          <a:lstStyle/>
          <a:p>
            <a:r>
              <a:rPr lang="en-US" sz="2400" b="0" dirty="0">
                <a:latin typeface="Times New Roman" panose="02020603050405020304" pitchFamily="18" charset="0"/>
                <a:cs typeface="Times New Roman" panose="02020603050405020304" pitchFamily="18" charset="0"/>
              </a:rPr>
              <a:t>Old days we used to have Hubs so we had half-duplex networks. When one host would transmit something, the others had to wait.. </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Everything that is connected to the hub is a single collision domain. Also, whenever a host sends a broadcast everyone will receive it. There’s only one broadcast domain</a:t>
            </a:r>
          </a:p>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In this example there are only 5 hosts so it’s no problem </a:t>
            </a:r>
            <a:r>
              <a:rPr lang="en-US" sz="2400" b="0" dirty="0">
                <a:solidFill>
                  <a:srgbClr val="FF0000"/>
                </a:solidFill>
                <a:latin typeface="Times New Roman" panose="02020603050405020304" pitchFamily="18" charset="0"/>
                <a:cs typeface="Times New Roman" panose="02020603050405020304" pitchFamily="18" charset="0"/>
              </a:rPr>
              <a:t>but</a:t>
            </a:r>
            <a:r>
              <a:rPr lang="en-US" sz="2400" b="0" dirty="0">
                <a:latin typeface="Times New Roman" panose="02020603050405020304" pitchFamily="18" charset="0"/>
                <a:cs typeface="Times New Roman" panose="02020603050405020304" pitchFamily="18" charset="0"/>
              </a:rPr>
              <a:t> when you have hundreds of hosts the collisions and broadcasts will have a serious impact on the available bandwidth. </a:t>
            </a:r>
          </a:p>
          <a:p>
            <a:endParaRPr lang="en-US" sz="2400" b="0" dirty="0">
              <a:latin typeface="Times New Roman" panose="02020603050405020304" pitchFamily="18" charset="0"/>
              <a:cs typeface="Times New Roman" panose="02020603050405020304" pitchFamily="18" charset="0"/>
            </a:endParaRPr>
          </a:p>
        </p:txBody>
      </p:sp>
      <p:sp>
        <p:nvSpPr>
          <p:cNvPr id="4"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5" name="object 5"/>
          <p:cNvSpPr/>
          <p:nvPr/>
        </p:nvSpPr>
        <p:spPr>
          <a:xfrm>
            <a:off x="2359151" y="6661305"/>
            <a:ext cx="6784975" cy="196695"/>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Tree>
    <p:extLst>
      <p:ext uri="{BB962C8B-B14F-4D97-AF65-F5344CB8AC3E}">
        <p14:creationId xmlns:p14="http://schemas.microsoft.com/office/powerpoint/2010/main" val="165026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3581400"/>
            <a:ext cx="6905625" cy="2756280"/>
          </a:xfrm>
          <a:prstGeom prst="rect">
            <a:avLst/>
          </a:prstGeom>
        </p:spPr>
      </p:pic>
      <p:sp>
        <p:nvSpPr>
          <p:cNvPr id="3" name="Text Placeholder 2"/>
          <p:cNvSpPr>
            <a:spLocks noGrp="1"/>
          </p:cNvSpPr>
          <p:nvPr>
            <p:ph type="body" idx="1"/>
          </p:nvPr>
        </p:nvSpPr>
        <p:spPr>
          <a:xfrm>
            <a:off x="503744" y="1524000"/>
            <a:ext cx="8411656" cy="1477328"/>
          </a:xfrm>
        </p:spPr>
        <p:txBody>
          <a:bodyPr/>
          <a:lstStyle/>
          <a:p>
            <a:endParaRPr lang="en-US" sz="2400" b="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To reduce the size of the collision domain we started using </a:t>
            </a:r>
            <a:r>
              <a:rPr lang="en-US" sz="2400" b="0" dirty="0">
                <a:solidFill>
                  <a:srgbClr val="0070C0"/>
                </a:solidFill>
                <a:latin typeface="Times New Roman" panose="02020603050405020304" pitchFamily="18" charset="0"/>
                <a:cs typeface="Times New Roman" panose="02020603050405020304" pitchFamily="18" charset="0"/>
              </a:rPr>
              <a:t>bridges</a:t>
            </a:r>
            <a:r>
              <a:rPr lang="en-US" sz="2400" b="0" dirty="0">
                <a:latin typeface="Times New Roman" panose="02020603050405020304" pitchFamily="18" charset="0"/>
                <a:cs typeface="Times New Roman" panose="02020603050405020304" pitchFamily="18" charset="0"/>
              </a:rPr>
              <a:t> and then </a:t>
            </a:r>
            <a:r>
              <a:rPr lang="en-US" sz="2400" b="0" dirty="0">
                <a:solidFill>
                  <a:srgbClr val="0070C0"/>
                </a:solidFill>
                <a:latin typeface="Times New Roman" panose="02020603050405020304" pitchFamily="18" charset="0"/>
                <a:cs typeface="Times New Roman" panose="02020603050405020304" pitchFamily="18" charset="0"/>
              </a:rPr>
              <a:t>switches</a:t>
            </a:r>
            <a:r>
              <a:rPr lang="en-US" sz="2400" b="0" dirty="0">
                <a:latin typeface="Times New Roman" panose="02020603050405020304" pitchFamily="18" charset="0"/>
                <a:cs typeface="Times New Roman" panose="02020603050405020304" pitchFamily="18" charset="0"/>
              </a:rPr>
              <a:t>. The broadcast domains can be reduced by using VLANs. Here’s an example:</a:t>
            </a:r>
          </a:p>
        </p:txBody>
      </p:sp>
      <p:sp>
        <p:nvSpPr>
          <p:cNvPr id="5" name="object 4"/>
          <p:cNvSpPr/>
          <p:nvPr/>
        </p:nvSpPr>
        <p:spPr>
          <a:xfrm rot="16200000">
            <a:off x="8037101" y="5687408"/>
            <a:ext cx="2048892" cy="13989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A1F28"/>
          </a:solidFill>
        </p:spPr>
        <p:txBody>
          <a:bodyPr wrap="square" lIns="0" tIns="0" rIns="0" bIns="0" rtlCol="0"/>
          <a:lstStyle/>
          <a:p>
            <a:endParaRPr/>
          </a:p>
        </p:txBody>
      </p:sp>
      <p:sp>
        <p:nvSpPr>
          <p:cNvPr id="6" name="object 5"/>
          <p:cNvSpPr/>
          <p:nvPr/>
        </p:nvSpPr>
        <p:spPr>
          <a:xfrm>
            <a:off x="2359151" y="6705600"/>
            <a:ext cx="6784975" cy="152400"/>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2CA1BE"/>
          </a:solidFill>
        </p:spPr>
        <p:txBody>
          <a:bodyPr wrap="square" lIns="0" tIns="0" rIns="0" bIns="0" rtlCol="0"/>
          <a:lstStyle/>
          <a:p>
            <a:endParaRPr/>
          </a:p>
        </p:txBody>
      </p:sp>
      <p:sp>
        <p:nvSpPr>
          <p:cNvPr id="7" name="TextBox 6"/>
          <p:cNvSpPr txBox="1"/>
          <p:nvPr/>
        </p:nvSpPr>
        <p:spPr>
          <a:xfrm flipH="1">
            <a:off x="4160931" y="6336268"/>
            <a:ext cx="1097281" cy="369332"/>
          </a:xfrm>
          <a:prstGeom prst="rect">
            <a:avLst/>
          </a:prstGeom>
          <a:noFill/>
        </p:spPr>
        <p:txBody>
          <a:bodyPr wrap="square" rtlCol="0">
            <a:spAutoFit/>
          </a:bodyPr>
          <a:lstStyle/>
          <a:p>
            <a:r>
              <a:rPr lang="en-US" dirty="0"/>
              <a:t>SWITCH</a:t>
            </a:r>
          </a:p>
        </p:txBody>
      </p:sp>
    </p:spTree>
    <p:extLst>
      <p:ext uri="{BB962C8B-B14F-4D97-AF65-F5344CB8AC3E}">
        <p14:creationId xmlns:p14="http://schemas.microsoft.com/office/powerpoint/2010/main" val="53996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2177</TotalTime>
  <Words>1661</Words>
  <Application>Microsoft Office PowerPoint</Application>
  <PresentationFormat>On-screen Show (4:3)</PresentationFormat>
  <Paragraphs>137</Paragraphs>
  <Slides>35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ＭＳ Ｐゴシック</vt:lpstr>
      <vt:lpstr>Arial</vt:lpstr>
      <vt:lpstr>Berlin Sans FB Demi</vt:lpstr>
      <vt:lpstr>Calibri</vt:lpstr>
      <vt:lpstr>Cisco-Bold</vt:lpstr>
      <vt:lpstr>CiscoSerif-Italic-Regular</vt:lpstr>
      <vt:lpstr>Open Sans</vt:lpstr>
      <vt:lpstr>StarSymbol</vt:lpstr>
      <vt:lpstr>Times</vt:lpstr>
      <vt:lpstr>Times New Roman</vt:lpstr>
      <vt:lpstr>Wingdings</vt:lpstr>
      <vt:lpstr>Zapf Dingbats</vt:lpstr>
      <vt:lpstr>Office Theme</vt:lpstr>
      <vt:lpstr>  Lecturer: Eng. Mahdi Obsiyeh </vt:lpstr>
      <vt:lpstr>Design and Building Campus Network                        Chapter 1</vt:lpstr>
      <vt:lpstr>INDEX</vt:lpstr>
      <vt:lpstr>What is a “campus” network anyway? </vt:lpstr>
      <vt:lpstr>Campus Network Design</vt:lpstr>
      <vt:lpstr>Hierarchical Network Design</vt:lpstr>
      <vt:lpstr>PowerPoint Presentation</vt:lpstr>
      <vt:lpstr>PowerPoint Presentation</vt:lpstr>
      <vt:lpstr>PowerPoint Presentation</vt:lpstr>
      <vt:lpstr>PowerPoint Presentation</vt:lpstr>
      <vt:lpstr>PowerPoint Presentation</vt:lpstr>
      <vt:lpstr>PowerPoint Presentation</vt:lpstr>
      <vt:lpstr>Figure 1-8</vt:lpstr>
      <vt:lpstr>Access Layer </vt:lpstr>
      <vt:lpstr>Distribution Layer </vt:lpstr>
      <vt:lpstr>Core Layer </vt:lpstr>
      <vt:lpstr>Modular Network Design</vt:lpstr>
      <vt:lpstr>PowerPoint Presentation</vt:lpstr>
      <vt:lpstr>PowerPoint Presentation</vt:lpstr>
      <vt:lpstr>PowerPoint Presentation</vt:lpstr>
      <vt:lpstr>PowerPoint Presentation</vt:lpstr>
      <vt:lpstr>PowerPoint Presentation</vt:lpstr>
      <vt:lpstr>PowerPoint Presentation</vt:lpstr>
      <vt:lpstr>Layer 2 Network Design Guidelines</vt:lpstr>
      <vt:lpstr>Building Network</vt:lpstr>
      <vt:lpstr>Minimize Path Between Elements</vt:lpstr>
      <vt:lpstr>Build Incrementally</vt:lpstr>
      <vt:lpstr>Build Incrementally</vt:lpstr>
      <vt:lpstr>Build Incrementally</vt:lpstr>
      <vt:lpstr>Build Incrementally</vt:lpstr>
      <vt:lpstr>Do not daisy-chain</vt:lpstr>
      <vt:lpstr>Connect buildings hierarchically</vt:lpstr>
      <vt:lpstr>A local area network (LAN)</vt:lpstr>
      <vt:lpstr>What are the benefits of a LAN?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NETWORK</dc:title>
  <dc:creator>Mahdi</dc:creator>
  <cp:lastModifiedBy>MRD</cp:lastModifiedBy>
  <cp:revision>260</cp:revision>
  <dcterms:created xsi:type="dcterms:W3CDTF">2019-02-10T18:30:18Z</dcterms:created>
  <dcterms:modified xsi:type="dcterms:W3CDTF">2025-02-16T21:17:50Z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2014-04-22T00:00:00Z</vt:filetime>
  </property>
  <property fmtid="{D5CDD505-2E9C-101B-9397-08002B2CF9AE}" pid="3" name="Creator">
    <vt:lpwstr>Microsoft® Office PowerPoint® 2007</vt:lpwstr>
  </property>
  <property fmtid="{D5CDD505-2E9C-101B-9397-08002B2CF9AE}" pid="4" name="LastSaved">
    <vt:filetime>2019-02-10T00:00:00Z</vt:filetime>
  </property>
</Properties>
</file>