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3.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70" r:id="rId2"/>
    <p:sldId id="289" r:id="rId3"/>
    <p:sldId id="257" r:id="rId4"/>
    <p:sldId id="291" r:id="rId5"/>
    <p:sldId id="290" r:id="rId6"/>
    <p:sldId id="292" r:id="rId7"/>
    <p:sldId id="293" r:id="rId8"/>
    <p:sldId id="294" r:id="rId9"/>
    <p:sldId id="295" r:id="rId10"/>
    <p:sldId id="296" r:id="rId11"/>
    <p:sldId id="297" r:id="rId12"/>
    <p:sldId id="298" r:id="rId13"/>
    <p:sldId id="299" r:id="rId14"/>
    <p:sldId id="300" r:id="rId15"/>
    <p:sldId id="301" r:id="rId16"/>
    <p:sldId id="302" r:id="rId17"/>
    <p:sldId id="305" r:id="rId18"/>
    <p:sldId id="306" r:id="rId19"/>
    <p:sldId id="329" r:id="rId20"/>
    <p:sldId id="330" r:id="rId21"/>
    <p:sldId id="331" r:id="rId22"/>
    <p:sldId id="332" r:id="rId23"/>
    <p:sldId id="307" r:id="rId24"/>
    <p:sldId id="308" r:id="rId25"/>
    <p:sldId id="309" r:id="rId26"/>
    <p:sldId id="310" r:id="rId27"/>
    <p:sldId id="311" r:id="rId28"/>
    <p:sldId id="312" r:id="rId29"/>
    <p:sldId id="313" r:id="rId30"/>
    <p:sldId id="314" r:id="rId31"/>
    <p:sldId id="321" r:id="rId32"/>
    <p:sldId id="323" r:id="rId33"/>
    <p:sldId id="324" r:id="rId34"/>
    <p:sldId id="32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71" r:id="rId52"/>
    <p:sldId id="282" r:id="rId5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064373A-6C60-4153-BEF1-886794F601D2}" type="datetimeFigureOut">
              <a:rPr lang="en-US" smtClean="0"/>
              <a:t>2/16/2025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9ADE887-D993-4990-9C63-503065250F6F}" type="slidenum">
              <a:rPr lang="en-US" smtClean="0"/>
              <a:t>‹#›</a:t>
            </a:fld>
            <a:endParaRPr lang="en-US"/>
          </a:p>
        </p:txBody>
      </p:sp>
    </p:spTree>
    <p:extLst>
      <p:ext uri="{BB962C8B-B14F-4D97-AF65-F5344CB8AC3E}">
        <p14:creationId xmlns:p14="http://schemas.microsoft.com/office/powerpoint/2010/main" val="424054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ADE887-D993-4990-9C63-503065250F6F}" type="slidenum">
              <a:rPr lang="en-US" smtClean="0"/>
              <a:t>2</a:t>
            </a:fld>
            <a:endParaRPr lang="en-US"/>
          </a:p>
        </p:txBody>
      </p:sp>
    </p:spTree>
    <p:extLst>
      <p:ext uri="{BB962C8B-B14F-4D97-AF65-F5344CB8AC3E}">
        <p14:creationId xmlns:p14="http://schemas.microsoft.com/office/powerpoint/2010/main" val="232084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ADE887-D993-4990-9C63-503065250F6F}" type="slidenum">
              <a:rPr lang="en-US" smtClean="0"/>
              <a:t>50</a:t>
            </a:fld>
            <a:endParaRPr lang="en-US"/>
          </a:p>
        </p:txBody>
      </p:sp>
    </p:spTree>
    <p:extLst>
      <p:ext uri="{BB962C8B-B14F-4D97-AF65-F5344CB8AC3E}">
        <p14:creationId xmlns:p14="http://schemas.microsoft.com/office/powerpoint/2010/main" val="236374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Berlin Sans FB Demi"/>
                <a:cs typeface="Berlin Sans FB Dem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997322" y="1537895"/>
            <a:ext cx="3556634" cy="3773170"/>
          </a:xfrm>
          <a:prstGeom prst="rect">
            <a:avLst/>
          </a:prstGeom>
        </p:spPr>
        <p:txBody>
          <a:bodyPr wrap="square" lIns="0" tIns="0" rIns="0" bIns="0">
            <a:spAutoFit/>
          </a:bodyPr>
          <a:lstStyle>
            <a:lvl1pPr>
              <a:defRPr sz="2800" b="1" i="0" u="heavy">
                <a:solidFill>
                  <a:schemeClr val="tx1"/>
                </a:solidFill>
                <a:latin typeface="Berlin Sans FB Demi"/>
                <a:cs typeface="Berlin Sans FB Dem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8556" y="991554"/>
            <a:ext cx="7552623" cy="503707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A1F28"/>
          </a:solidFill>
        </p:spPr>
        <p:txBody>
          <a:bodyPr wrap="square" lIns="0" tIns="0" rIns="0" bIns="0" rtlCol="0"/>
          <a:lstStyle/>
          <a:p>
            <a:endParaRPr/>
          </a:p>
        </p:txBody>
      </p:sp>
      <p:sp>
        <p:nvSpPr>
          <p:cNvPr id="17" name="bk object 17"/>
          <p:cNvSpPr/>
          <p:nvPr/>
        </p:nvSpPr>
        <p:spPr>
          <a:xfrm>
            <a:off x="590550" y="1280160"/>
            <a:ext cx="8553450" cy="228600"/>
          </a:xfrm>
          <a:custGeom>
            <a:avLst/>
            <a:gdLst/>
            <a:ahLst/>
            <a:cxnLst/>
            <a:rect l="l" t="t" r="r" b="b"/>
            <a:pathLst>
              <a:path w="8553450" h="228600">
                <a:moveTo>
                  <a:pt x="0" y="228600"/>
                </a:moveTo>
                <a:lnTo>
                  <a:pt x="8553450" y="228600"/>
                </a:lnTo>
                <a:lnTo>
                  <a:pt x="8553450" y="0"/>
                </a:lnTo>
                <a:lnTo>
                  <a:pt x="0" y="0"/>
                </a:lnTo>
                <a:lnTo>
                  <a:pt x="0" y="228600"/>
                </a:lnTo>
                <a:close/>
              </a:path>
            </a:pathLst>
          </a:custGeom>
          <a:solidFill>
            <a:srgbClr val="2CA1BE"/>
          </a:solidFill>
        </p:spPr>
        <p:txBody>
          <a:bodyPr wrap="square" lIns="0" tIns="0" rIns="0" bIns="0" rtlCol="0"/>
          <a:lstStyle/>
          <a:p>
            <a:endParaRPr/>
          </a:p>
        </p:txBody>
      </p:sp>
      <p:sp>
        <p:nvSpPr>
          <p:cNvPr id="2" name="Holder 2"/>
          <p:cNvSpPr>
            <a:spLocks noGrp="1"/>
          </p:cNvSpPr>
          <p:nvPr>
            <p:ph type="title"/>
          </p:nvPr>
        </p:nvSpPr>
        <p:spPr>
          <a:xfrm>
            <a:off x="691387" y="92455"/>
            <a:ext cx="7761224" cy="1244600"/>
          </a:xfrm>
          <a:prstGeom prst="rect">
            <a:avLst/>
          </a:prstGeom>
        </p:spPr>
        <p:txBody>
          <a:bodyPr wrap="square" lIns="0" tIns="0" rIns="0" bIns="0">
            <a:spAutoFit/>
          </a:bodyPr>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type="body" idx="1"/>
          </p:nvPr>
        </p:nvSpPr>
        <p:spPr>
          <a:xfrm>
            <a:off x="591312" y="1561846"/>
            <a:ext cx="7961375" cy="4471670"/>
          </a:xfrm>
          <a:prstGeom prst="rect">
            <a:avLst/>
          </a:prstGeom>
        </p:spPr>
        <p:txBody>
          <a:bodyPr wrap="square" lIns="0" tIns="0" rIns="0" bIns="0">
            <a:spAutoFit/>
          </a:bodyPr>
          <a:lstStyle>
            <a:lvl1pPr>
              <a:defRPr sz="2200" b="1" i="0">
                <a:solidFill>
                  <a:schemeClr val="tx1"/>
                </a:solidFill>
                <a:latin typeface="Berlin Sans FB Demi"/>
                <a:cs typeface="Berlin Sans FB Dem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lprocus.com/data-processing-types-and-its-appl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464646"/>
          </a:solidFill>
        </p:spPr>
        <p:txBody>
          <a:bodyPr wrap="square" lIns="0" tIns="0" rIns="0" bIns="0" rtlCol="0"/>
          <a:lstStyle/>
          <a:p>
            <a:endParaRPr/>
          </a:p>
        </p:txBody>
      </p:sp>
      <p:sp>
        <p:nvSpPr>
          <p:cNvPr id="3" name="object 3"/>
          <p:cNvSpPr/>
          <p:nvPr/>
        </p:nvSpPr>
        <p:spPr>
          <a:xfrm>
            <a:off x="0" y="5971032"/>
            <a:ext cx="9144000" cy="887094"/>
          </a:xfrm>
          <a:custGeom>
            <a:avLst/>
            <a:gdLst/>
            <a:ahLst/>
            <a:cxnLst/>
            <a:rect l="l" t="t" r="r" b="b"/>
            <a:pathLst>
              <a:path w="9144000" h="887095">
                <a:moveTo>
                  <a:pt x="0" y="886968"/>
                </a:moveTo>
                <a:lnTo>
                  <a:pt x="9144000" y="886968"/>
                </a:lnTo>
                <a:lnTo>
                  <a:pt x="9144000" y="0"/>
                </a:lnTo>
                <a:lnTo>
                  <a:pt x="0" y="0"/>
                </a:lnTo>
                <a:lnTo>
                  <a:pt x="0" y="886968"/>
                </a:lnTo>
                <a:close/>
              </a:path>
            </a:pathLst>
          </a:custGeom>
          <a:solidFill>
            <a:srgbClr val="FFFFFF"/>
          </a:solidFill>
        </p:spPr>
        <p:txBody>
          <a:bodyPr wrap="square" lIns="0" tIns="0" rIns="0" bIns="0" rtlCol="0"/>
          <a:lstStyle/>
          <a:p>
            <a:endParaRPr/>
          </a:p>
        </p:txBody>
      </p:sp>
      <p:sp>
        <p:nvSpPr>
          <p:cNvPr id="4" name="object 4"/>
          <p:cNvSpPr/>
          <p:nvPr/>
        </p:nvSpPr>
        <p:spPr>
          <a:xfrm>
            <a:off x="0" y="6053328"/>
            <a:ext cx="2240280" cy="71374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044184"/>
            <a:ext cx="6784975" cy="71374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6" name="object 6"/>
          <p:cNvSpPr txBox="1">
            <a:spLocks noGrp="1"/>
          </p:cNvSpPr>
          <p:nvPr>
            <p:ph type="title"/>
          </p:nvPr>
        </p:nvSpPr>
        <p:spPr>
          <a:xfrm>
            <a:off x="85654" y="1274785"/>
            <a:ext cx="8915400" cy="1222451"/>
          </a:xfrm>
          <a:prstGeom prst="rect">
            <a:avLst/>
          </a:prstGeom>
        </p:spPr>
        <p:txBody>
          <a:bodyPr vert="horz" wrap="square" lIns="0" tIns="12700" rIns="0" bIns="0" rtlCol="0">
            <a:spAutoFit/>
          </a:bodyPr>
          <a:lstStyle/>
          <a:p>
            <a:pPr algn="ctr" defTabSz="457200">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800" kern="1200" dirty="0">
                <a:solidFill>
                  <a:schemeClr val="bg1"/>
                </a:solidFill>
              </a:rPr>
              <a:t>  </a:t>
            </a:r>
            <a:r>
              <a:rPr lang="en-US" sz="2400" kern="1200" dirty="0">
                <a:solidFill>
                  <a:schemeClr val="bg1"/>
                </a:solidFill>
                <a:latin typeface="Times New Roman" panose="02020603050405020304" pitchFamily="18" charset="0"/>
                <a:cs typeface="Times New Roman" panose="02020603050405020304" pitchFamily="18" charset="0"/>
              </a:rPr>
              <a:t>Lecturer: Eng. Mahdi </a:t>
            </a:r>
            <a:r>
              <a:rPr lang="en-US" sz="2400" kern="1200" dirty="0" err="1">
                <a:solidFill>
                  <a:schemeClr val="bg1"/>
                </a:solidFill>
                <a:latin typeface="Times New Roman" panose="02020603050405020304" pitchFamily="18" charset="0"/>
                <a:cs typeface="Times New Roman" panose="02020603050405020304" pitchFamily="18" charset="0"/>
              </a:rPr>
              <a:t>Obsiyeh</a:t>
            </a:r>
            <a:r>
              <a:rPr lang="en-US" sz="2800" kern="1200" dirty="0">
                <a:solidFill>
                  <a:schemeClr val="bg1"/>
                </a:solidFill>
              </a:rPr>
              <a:t/>
            </a:r>
            <a:br>
              <a:rPr lang="en-US" sz="2800" kern="1200" dirty="0">
                <a:solidFill>
                  <a:schemeClr val="bg1"/>
                </a:solidFill>
              </a:rPr>
            </a:br>
            <a:endParaRPr sz="2800" dirty="0">
              <a:solidFill>
                <a:schemeClr val="bg1"/>
              </a:solidFill>
            </a:endParaRPr>
          </a:p>
        </p:txBody>
      </p:sp>
      <p:sp>
        <p:nvSpPr>
          <p:cNvPr id="7" name="Rectangle 2"/>
          <p:cNvSpPr txBox="1">
            <a:spLocks noChangeArrowheads="1"/>
          </p:cNvSpPr>
          <p:nvPr/>
        </p:nvSpPr>
        <p:spPr>
          <a:xfrm>
            <a:off x="1924131" y="360162"/>
            <a:ext cx="5275261" cy="643253"/>
          </a:xfrm>
          <a:prstGeom prst="rect">
            <a:avLst/>
          </a:prstGeom>
        </p:spPr>
        <p:txBody>
          <a:bodyPr wrap="square" lIns="0" tIns="0" rIns="0" bIns="0">
            <a:spAutoFit/>
          </a:bodyPr>
          <a:lstStyle>
            <a:lvl1pPr>
              <a:defRPr sz="4000" b="1" i="0">
                <a:solidFill>
                  <a:srgbClr val="464646"/>
                </a:solidFill>
                <a:latin typeface="Berlin Sans FB Demi"/>
                <a:ea typeface="+mj-ea"/>
                <a:cs typeface="Berlin Sans FB Demi"/>
              </a:defRPr>
            </a:lvl1pPr>
          </a:lstStyle>
          <a:p>
            <a:pPr marL="1185863" defTabSz="414338">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4400" kern="0" dirty="0">
                <a:solidFill>
                  <a:srgbClr val="00B0F0"/>
                </a:solidFill>
                <a:latin typeface="Times New Roman" panose="02020603050405020304" pitchFamily="18" charset="0"/>
                <a:cs typeface="Times New Roman" panose="02020603050405020304" pitchFamily="18" charset="0"/>
              </a:rPr>
              <a:t>      CCNP</a:t>
            </a:r>
          </a:p>
        </p:txBody>
      </p:sp>
      <p:sp>
        <p:nvSpPr>
          <p:cNvPr id="9" name="Rectangle 9"/>
          <p:cNvSpPr>
            <a:spLocks noChangeArrowheads="1"/>
          </p:cNvSpPr>
          <p:nvPr/>
        </p:nvSpPr>
        <p:spPr bwMode="auto">
          <a:xfrm>
            <a:off x="658100" y="4995034"/>
            <a:ext cx="78073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3200">
                <a:solidFill>
                  <a:schemeClr val="tx1"/>
                </a:solidFill>
                <a:latin typeface="Arial" panose="020B0604020202020204" pitchFamily="34" charset="0"/>
              </a:defRPr>
            </a:lvl1pPr>
            <a:lvl2pPr marL="742950" indent="-28575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chemeClr val="tx1"/>
                </a:solidFill>
                <a:latin typeface="Arial" panose="020B0604020202020204" pitchFamily="34" charset="0"/>
              </a:defRPr>
            </a:lvl2pPr>
            <a:lvl3pPr marL="11430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defRPr>
            </a:lvl3pPr>
            <a:lvl4pPr marL="16002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4pPr>
            <a:lvl5pPr marL="20574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9pPr>
          </a:lstStyle>
          <a:p>
            <a:pPr algn="ctr" eaLnBrk="1" hangingPunct="1">
              <a:lnSpc>
                <a:spcPct val="75000"/>
              </a:lnSpc>
              <a:buFontTx/>
              <a:buNone/>
            </a:pPr>
            <a:r>
              <a:rPr lang="en-GB" sz="2000" b="1" dirty="0" err="1">
                <a:solidFill>
                  <a:srgbClr val="00B050"/>
                </a:solidFill>
              </a:rPr>
              <a:t>Eelo</a:t>
            </a:r>
            <a:r>
              <a:rPr lang="en-GB" sz="2000" b="1" dirty="0">
                <a:solidFill>
                  <a:srgbClr val="00B050"/>
                </a:solidFill>
              </a:rPr>
              <a:t> University </a:t>
            </a:r>
          </a:p>
          <a:p>
            <a:pPr algn="ctr" eaLnBrk="1" hangingPunct="1">
              <a:lnSpc>
                <a:spcPct val="75000"/>
              </a:lnSpc>
              <a:buFontTx/>
              <a:buNone/>
            </a:pPr>
            <a:r>
              <a:rPr lang="en-GB" sz="2000" b="1" dirty="0">
                <a:solidFill>
                  <a:srgbClr val="00B050"/>
                </a:solidFill>
              </a:rPr>
              <a:t>Faculty of IT, TE, BIT</a:t>
            </a:r>
          </a:p>
          <a:p>
            <a:pPr algn="ctr" eaLnBrk="1" hangingPunct="1">
              <a:lnSpc>
                <a:spcPct val="75000"/>
              </a:lnSpc>
              <a:buFontTx/>
              <a:buNone/>
            </a:pPr>
            <a:r>
              <a:rPr lang="en-GB" sz="2000" b="1" dirty="0" err="1">
                <a:solidFill>
                  <a:srgbClr val="00B050"/>
                </a:solidFill>
              </a:rPr>
              <a:t>Borama</a:t>
            </a:r>
            <a:r>
              <a:rPr lang="en-GB" sz="2000" b="1" dirty="0">
                <a:solidFill>
                  <a:srgbClr val="00B050"/>
                </a:solidFill>
              </a:rPr>
              <a:t>, Somaliland </a:t>
            </a:r>
          </a:p>
          <a:p>
            <a:pPr algn="ctr" eaLnBrk="1" hangingPunct="1">
              <a:lnSpc>
                <a:spcPct val="75000"/>
              </a:lnSpc>
              <a:buFontTx/>
              <a:buNone/>
            </a:pPr>
            <a:endParaRPr lang="en-GB" sz="2400" b="1" dirty="0">
              <a:solidFill>
                <a:srgbClr val="00B050"/>
              </a:solidFill>
              <a:latin typeface="Times" panose="02020603050405020304" pitchFamily="18" charset="0"/>
            </a:endParaRPr>
          </a:p>
        </p:txBody>
      </p:sp>
      <p:pic>
        <p:nvPicPr>
          <p:cNvPr id="10" name="Picture 9" descr="Eelo University">
            <a:extLst>
              <a:ext uri="{FF2B5EF4-FFF2-40B4-BE49-F238E27FC236}">
                <a16:creationId xmlns:a16="http://schemas.microsoft.com/office/drawing/2014/main" id="{5DD41B12-8D70-2EA0-B4EC-70F47CBC6E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1213" y="2176691"/>
            <a:ext cx="2130425" cy="2130425"/>
          </a:xfrm>
          <a:prstGeom prst="rect">
            <a:avLst/>
          </a:prstGeom>
          <a:noFill/>
          <a:ln>
            <a:noFill/>
          </a:ln>
        </p:spPr>
      </p:pic>
    </p:spTree>
    <p:extLst>
      <p:ext uri="{BB962C8B-B14F-4D97-AF65-F5344CB8AC3E}">
        <p14:creationId xmlns:p14="http://schemas.microsoft.com/office/powerpoint/2010/main" val="357326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457199"/>
            <a:ext cx="7761224" cy="879855"/>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Repeater</a:t>
            </a:r>
            <a:r>
              <a:rPr lang="en-US" dirty="0"/>
              <a:t/>
            </a:r>
            <a:br>
              <a:rPr lang="en-US" dirty="0"/>
            </a:br>
            <a:endParaRPr lang="en-US" dirty="0"/>
          </a:p>
        </p:txBody>
      </p:sp>
      <p:sp>
        <p:nvSpPr>
          <p:cNvPr id="3" name="Text Placeholder 2"/>
          <p:cNvSpPr>
            <a:spLocks noGrp="1"/>
          </p:cNvSpPr>
          <p:nvPr>
            <p:ph type="body" idx="1"/>
          </p:nvPr>
        </p:nvSpPr>
        <p:spPr>
          <a:xfrm>
            <a:off x="591312" y="1561846"/>
            <a:ext cx="7961375" cy="3139321"/>
          </a:xfrm>
        </p:spPr>
        <p:txBody>
          <a:bodyPr/>
          <a:lstStyle/>
          <a:p>
            <a:pPr fontAlgn="base"/>
            <a:r>
              <a:rPr lang="en-US" sz="2600" b="0" dirty="0">
                <a:latin typeface="Times New Roman" panose="02020603050405020304" pitchFamily="18" charset="0"/>
                <a:cs typeface="Times New Roman" panose="02020603050405020304" pitchFamily="18" charset="0"/>
              </a:rPr>
              <a:t>The operating of a repeater can be done at the physical layer. The main function of this device is to reproduce the signal on a similar network before the signal gets weak otherwise damaged. </a:t>
            </a:r>
          </a:p>
          <a:p>
            <a:pPr fontAlgn="base"/>
            <a:endParaRPr lang="en-US" sz="2600" b="0" dirty="0">
              <a:latin typeface="Times New Roman" panose="02020603050405020304" pitchFamily="18" charset="0"/>
              <a:cs typeface="Times New Roman" panose="02020603050405020304" pitchFamily="18" charset="0"/>
            </a:endParaRPr>
          </a:p>
          <a:p>
            <a:pPr fontAlgn="base"/>
            <a:r>
              <a:rPr lang="en-US" sz="2600" b="0" dirty="0">
                <a:latin typeface="Times New Roman" panose="02020603050405020304" pitchFamily="18" charset="0"/>
                <a:cs typeface="Times New Roman" panose="02020603050405020304" pitchFamily="18" charset="0"/>
              </a:rPr>
              <a:t>Whenever the signal gets weak, then they reproduce it at the actual strength. A repeater is a two-port device.</a:t>
            </a:r>
          </a:p>
          <a:p>
            <a:endParaRPr lang="en-US" dirty="0"/>
          </a:p>
        </p:txBody>
      </p:sp>
      <p:pic>
        <p:nvPicPr>
          <p:cNvPr id="4" name="Picture 3"/>
          <p:cNvPicPr>
            <a:picLocks noChangeAspect="1"/>
          </p:cNvPicPr>
          <p:nvPr/>
        </p:nvPicPr>
        <p:blipFill>
          <a:blip r:embed="rId2"/>
          <a:stretch>
            <a:fillRect/>
          </a:stretch>
        </p:blipFill>
        <p:spPr>
          <a:xfrm>
            <a:off x="1905000" y="4495800"/>
            <a:ext cx="4286250" cy="2113017"/>
          </a:xfrm>
          <a:prstGeom prst="rect">
            <a:avLst/>
          </a:prstGeom>
        </p:spPr>
      </p:pic>
      <p:pic>
        <p:nvPicPr>
          <p:cNvPr id="5" name="Picture 4">
            <a:extLst>
              <a:ext uri="{FF2B5EF4-FFF2-40B4-BE49-F238E27FC236}">
                <a16:creationId xmlns:a16="http://schemas.microsoft.com/office/drawing/2014/main" id="{F57C1C16-35CA-5CC9-1180-FF879EF6AD5D}"/>
              </a:ext>
            </a:extLst>
          </p:cNvPr>
          <p:cNvPicPr>
            <a:picLocks noChangeAspect="1"/>
          </p:cNvPicPr>
          <p:nvPr/>
        </p:nvPicPr>
        <p:blipFill>
          <a:blip r:embed="rId2"/>
          <a:stretch>
            <a:fillRect/>
          </a:stretch>
        </p:blipFill>
        <p:spPr>
          <a:xfrm>
            <a:off x="7239000" y="363867"/>
            <a:ext cx="1503963" cy="741417"/>
          </a:xfrm>
          <a:prstGeom prst="rect">
            <a:avLst/>
          </a:prstGeom>
        </p:spPr>
      </p:pic>
    </p:spTree>
    <p:extLst>
      <p:ext uri="{BB962C8B-B14F-4D97-AF65-F5344CB8AC3E}">
        <p14:creationId xmlns:p14="http://schemas.microsoft.com/office/powerpoint/2010/main" val="181313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80999"/>
            <a:ext cx="7761224" cy="956055"/>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Access Point</a:t>
            </a:r>
            <a:r>
              <a:rPr lang="en-US" dirty="0"/>
              <a:t/>
            </a:r>
            <a:br>
              <a:rPr lang="en-US" dirty="0"/>
            </a:br>
            <a:endParaRPr lang="en-US" dirty="0"/>
          </a:p>
        </p:txBody>
      </p:sp>
      <p:sp>
        <p:nvSpPr>
          <p:cNvPr id="3" name="Text Placeholder 2"/>
          <p:cNvSpPr>
            <a:spLocks noGrp="1"/>
          </p:cNvSpPr>
          <p:nvPr>
            <p:ph type="body" idx="1"/>
          </p:nvPr>
        </p:nvSpPr>
        <p:spPr>
          <a:xfrm>
            <a:off x="591312" y="1561846"/>
            <a:ext cx="7961375" cy="3939540"/>
          </a:xfrm>
        </p:spPr>
        <p:txBody>
          <a:bodyPr/>
          <a:lstStyle/>
          <a:p>
            <a:r>
              <a:rPr lang="en-US" sz="2600" b="0" dirty="0">
                <a:latin typeface="Times New Roman" panose="02020603050405020304" pitchFamily="18" charset="0"/>
                <a:cs typeface="Times New Roman" panose="02020603050405020304" pitchFamily="18" charset="0"/>
              </a:rPr>
              <a:t>While an access point (AP) can technically involve either a wired or wireless connection, it commonly means a wireless device. </a:t>
            </a:r>
          </a:p>
          <a:p>
            <a:endParaRPr lang="en-US" sz="2600" b="0" dirty="0">
              <a:latin typeface="Times New Roman" panose="02020603050405020304" pitchFamily="18" charset="0"/>
              <a:cs typeface="Times New Roman" panose="02020603050405020304" pitchFamily="18" charset="0"/>
            </a:endParaRPr>
          </a:p>
          <a:p>
            <a:r>
              <a:rPr lang="en-US" sz="2600" b="0" dirty="0">
                <a:latin typeface="Times New Roman" panose="02020603050405020304" pitchFamily="18" charset="0"/>
                <a:cs typeface="Times New Roman" panose="02020603050405020304" pitchFamily="18" charset="0"/>
              </a:rPr>
              <a:t>An AP works at the second OSI layer, the Data Link layer, and it can operate either as a bridge connecting a standard wired network to wireless devices or as a router passing data transmissions from one access point to another.</a:t>
            </a:r>
          </a:p>
          <a:p>
            <a:endParaRPr lang="en-US" sz="2600" b="0"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E6F7694A-909F-D5B0-9DFE-5BE7E28FB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724400"/>
            <a:ext cx="3252787" cy="2133600"/>
          </a:xfrm>
          <a:prstGeom prst="rect">
            <a:avLst/>
          </a:prstGeom>
        </p:spPr>
      </p:pic>
      <p:pic>
        <p:nvPicPr>
          <p:cNvPr id="7" name="Picture 6">
            <a:extLst>
              <a:ext uri="{FF2B5EF4-FFF2-40B4-BE49-F238E27FC236}">
                <a16:creationId xmlns:a16="http://schemas.microsoft.com/office/drawing/2014/main" id="{59E33DCE-44E7-F13A-3864-E2C609C406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133738"/>
            <a:ext cx="1518411" cy="995971"/>
          </a:xfrm>
          <a:prstGeom prst="rect">
            <a:avLst/>
          </a:prstGeom>
        </p:spPr>
      </p:pic>
    </p:spTree>
    <p:extLst>
      <p:ext uri="{BB962C8B-B14F-4D97-AF65-F5344CB8AC3E}">
        <p14:creationId xmlns:p14="http://schemas.microsoft.com/office/powerpoint/2010/main" val="271610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36" y="304800"/>
            <a:ext cx="7761224" cy="1244600"/>
          </a:xfrm>
        </p:spPr>
        <p:txBody>
          <a:bodyPr wrap="square" lIns="0" tIns="0" rIns="0" bIns="0">
            <a:spAutoFit/>
          </a:bodyPr>
          <a:lstStyle/>
          <a:p>
            <a:pPr algn="ctr"/>
            <a:r>
              <a:rPr lang="en-US" dirty="0">
                <a:solidFill>
                  <a:srgbClr val="7030A0"/>
                </a:solidFill>
                <a:latin typeface="Times New Roman" panose="02020603050405020304" pitchFamily="18" charset="0"/>
                <a:cs typeface="Times New Roman" panose="02020603050405020304" pitchFamily="18" charset="0"/>
              </a:rPr>
              <a:t>Server </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91236" y="1676400"/>
            <a:ext cx="7961375" cy="2400657"/>
          </a:xfrm>
        </p:spPr>
        <p:txBody>
          <a:bodyPr/>
          <a:lstStyle/>
          <a:p>
            <a:pPr algn="l"/>
            <a:r>
              <a:rPr lang="en-GB" sz="2600" b="0" dirty="0">
                <a:latin typeface="Times New Roman" panose="02020603050405020304" pitchFamily="18" charset="0"/>
                <a:cs typeface="Times New Roman" panose="02020603050405020304" pitchFamily="18" charset="0"/>
              </a:rPr>
              <a:t>In computing, a server is a piece of computer </a:t>
            </a:r>
            <a:r>
              <a:rPr lang="en-GB" sz="2000" b="0" i="0" dirty="0">
                <a:solidFill>
                  <a:srgbClr val="202122"/>
                </a:solidFill>
                <a:effectLst/>
                <a:latin typeface="Arial" panose="020B0604020202020204" pitchFamily="34" charset="0"/>
              </a:rPr>
              <a:t>hardware or software (</a:t>
            </a:r>
            <a:r>
              <a:rPr lang="en-GB" sz="2600" b="0" dirty="0">
                <a:latin typeface="Times New Roman" panose="02020603050405020304" pitchFamily="18" charset="0"/>
                <a:cs typeface="Times New Roman" panose="02020603050405020304" pitchFamily="18" charset="0"/>
              </a:rPr>
              <a:t>computer program) that provides functionality for other programs or devices, called "clients".</a:t>
            </a:r>
          </a:p>
          <a:p>
            <a:pPr algn="l"/>
            <a:endParaRPr lang="en-GB" sz="2600" b="0" dirty="0">
              <a:latin typeface="Times New Roman" panose="02020603050405020304" pitchFamily="18" charset="0"/>
              <a:cs typeface="Times New Roman" panose="02020603050405020304" pitchFamily="18" charset="0"/>
            </a:endParaRPr>
          </a:p>
          <a:p>
            <a:pPr algn="l"/>
            <a:r>
              <a:rPr lang="en-GB" sz="2600" b="0" dirty="0">
                <a:latin typeface="Times New Roman" panose="02020603050405020304" pitchFamily="18" charset="0"/>
                <a:cs typeface="Times New Roman" panose="02020603050405020304" pitchFamily="18" charset="0"/>
              </a:rPr>
              <a:t>This architecture is called the client–server model. Servers can provide various functionalities,</a:t>
            </a:r>
            <a:endParaRPr lang="en-US" sz="2600" b="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499561-E66D-0EB3-9A51-0932881AB7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4117824"/>
            <a:ext cx="4014723" cy="2408834"/>
          </a:xfrm>
          <a:prstGeom prst="rect">
            <a:avLst/>
          </a:prstGeom>
        </p:spPr>
      </p:pic>
    </p:spTree>
    <p:extLst>
      <p:ext uri="{BB962C8B-B14F-4D97-AF65-F5344CB8AC3E}">
        <p14:creationId xmlns:p14="http://schemas.microsoft.com/office/powerpoint/2010/main" val="176693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457199"/>
            <a:ext cx="7761224" cy="1231106"/>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Firewall </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1855" y="1600200"/>
            <a:ext cx="8400288" cy="2000548"/>
          </a:xfrm>
        </p:spPr>
        <p:txBody>
          <a:bodyPr/>
          <a:lstStyle/>
          <a:p>
            <a:pPr algn="just"/>
            <a:r>
              <a:rPr lang="en-GB" b="0" i="0" dirty="0">
                <a:solidFill>
                  <a:srgbClr val="202124"/>
                </a:solidFill>
                <a:effectLst/>
                <a:latin typeface="arial" panose="020B0604020202020204" pitchFamily="34" charset="0"/>
              </a:rPr>
              <a:t>A </a:t>
            </a:r>
            <a:r>
              <a:rPr lang="en-GB" sz="2600" b="0" dirty="0">
                <a:latin typeface="Times New Roman" panose="02020603050405020304" pitchFamily="18" charset="0"/>
                <a:cs typeface="Times New Roman" panose="02020603050405020304" pitchFamily="18" charset="0"/>
              </a:rPr>
              <a:t>Firewall is a network security device that monitors and filters incoming and outgoing network traffic based on an organization's previously established security policies. At its most basic, a firewall is essentially the barrier that sits between a private internal network and the public Internet.</a:t>
            </a:r>
            <a:endParaRPr lang="en-US" sz="2600" b="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EBC9A66-DE89-83D4-65CC-FC1EBFC67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886200"/>
            <a:ext cx="5216525" cy="2514601"/>
          </a:xfrm>
          <a:prstGeom prst="rect">
            <a:avLst/>
          </a:prstGeom>
        </p:spPr>
      </p:pic>
      <p:pic>
        <p:nvPicPr>
          <p:cNvPr id="8" name="Picture 7">
            <a:extLst>
              <a:ext uri="{FF2B5EF4-FFF2-40B4-BE49-F238E27FC236}">
                <a16:creationId xmlns:a16="http://schemas.microsoft.com/office/drawing/2014/main" id="{F2B3921D-F9C7-5378-8DD1-B9AEBB0C3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980" y="225562"/>
            <a:ext cx="1300163" cy="876300"/>
          </a:xfrm>
          <a:prstGeom prst="rect">
            <a:avLst/>
          </a:prstGeom>
        </p:spPr>
      </p:pic>
    </p:spTree>
    <p:extLst>
      <p:ext uri="{BB962C8B-B14F-4D97-AF65-F5344CB8AC3E}">
        <p14:creationId xmlns:p14="http://schemas.microsoft.com/office/powerpoint/2010/main" val="138021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04800"/>
            <a:ext cx="7761224" cy="40320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VLANs and Trunks</a:t>
            </a:r>
          </a:p>
        </p:txBody>
      </p:sp>
      <p:sp>
        <p:nvSpPr>
          <p:cNvPr id="3" name="Text Placeholder 2"/>
          <p:cNvSpPr>
            <a:spLocks noGrp="1"/>
          </p:cNvSpPr>
          <p:nvPr>
            <p:ph type="body" idx="1"/>
          </p:nvPr>
        </p:nvSpPr>
        <p:spPr>
          <a:xfrm>
            <a:off x="591312" y="1561846"/>
            <a:ext cx="7961375" cy="5139869"/>
          </a:xfrm>
        </p:spPr>
        <p:txBody>
          <a:bodyPr/>
          <a:lstStyle/>
          <a:p>
            <a:r>
              <a:rPr lang="en-US" sz="2400" dirty="0">
                <a:solidFill>
                  <a:srgbClr val="FF0000"/>
                </a:solidFill>
                <a:latin typeface="Times New Roman" panose="02020603050405020304" pitchFamily="18" charset="0"/>
                <a:cs typeface="Times New Roman" panose="02020603050405020304" pitchFamily="18" charset="0"/>
              </a:rPr>
              <a:t>Virtual LANs</a:t>
            </a:r>
          </a:p>
          <a:p>
            <a:pPr algn="just"/>
            <a:r>
              <a:rPr lang="en-US" sz="2600" b="0" dirty="0">
                <a:latin typeface="Times New Roman" panose="02020603050405020304" pitchFamily="18" charset="0"/>
                <a:cs typeface="Times New Roman" panose="02020603050405020304" pitchFamily="18" charset="0"/>
              </a:rPr>
              <a:t>Consider a network design that consists of Layer 2 devices only. For example, this design could be a single Ethernet segment, an Ethernet switch with many ports, or a network</a:t>
            </a:r>
          </a:p>
          <a:p>
            <a:pPr algn="just"/>
            <a:r>
              <a:rPr lang="en-US" sz="2600" b="0" dirty="0">
                <a:latin typeface="Times New Roman" panose="02020603050405020304" pitchFamily="18" charset="0"/>
                <a:cs typeface="Times New Roman" panose="02020603050405020304" pitchFamily="18" charset="0"/>
              </a:rPr>
              <a:t>with several interconnected Ethernet switches. A full Layer 2-only switched network is referred to as a flat network topology . </a:t>
            </a:r>
          </a:p>
          <a:p>
            <a:endParaRPr lang="en-US" sz="2600" b="0" dirty="0">
              <a:latin typeface="Times New Roman" panose="02020603050405020304" pitchFamily="18" charset="0"/>
              <a:cs typeface="Times New Roman" panose="02020603050405020304" pitchFamily="18" charset="0"/>
            </a:endParaRPr>
          </a:p>
          <a:p>
            <a:pPr algn="just"/>
            <a:r>
              <a:rPr lang="en-US" sz="2600" b="0" dirty="0">
                <a:latin typeface="Times New Roman" panose="02020603050405020304" pitchFamily="18" charset="0"/>
                <a:cs typeface="Times New Roman" panose="02020603050405020304" pitchFamily="18" charset="0"/>
              </a:rPr>
              <a:t>A flat network is a single broadcast domain, </a:t>
            </a:r>
            <a:r>
              <a:rPr lang="en-US" sz="2600" b="0" dirty="0" smtClean="0">
                <a:latin typeface="Times New Roman" panose="02020603050405020304" pitchFamily="18" charset="0"/>
                <a:cs typeface="Times New Roman" panose="02020603050405020304" pitchFamily="18" charset="0"/>
              </a:rPr>
              <a:t>such</a:t>
            </a:r>
          </a:p>
          <a:p>
            <a:pPr algn="just"/>
            <a:r>
              <a:rPr lang="en-US" sz="2600" b="0" dirty="0" smtClean="0">
                <a:latin typeface="Times New Roman" panose="02020603050405020304" pitchFamily="18" charset="0"/>
                <a:cs typeface="Times New Roman" panose="02020603050405020304" pitchFamily="18" charset="0"/>
              </a:rPr>
              <a:t>that every connected device sees every broadcast packet that is transmitted anywhere in the network. As the number of stations on the network increases, so does the number of</a:t>
            </a:r>
          </a:p>
          <a:p>
            <a:pPr algn="just"/>
            <a:r>
              <a:rPr lang="en-US" sz="2600" b="0" dirty="0" smtClean="0">
                <a:latin typeface="Times New Roman" panose="02020603050405020304" pitchFamily="18" charset="0"/>
                <a:cs typeface="Times New Roman" panose="02020603050405020304" pitchFamily="18" charset="0"/>
              </a:rPr>
              <a:t>broadcasts</a:t>
            </a:r>
            <a:r>
              <a:rPr lang="en-US" sz="2600"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005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1236" y="1600200"/>
            <a:ext cx="7961375" cy="4401205"/>
          </a:xfrm>
        </p:spPr>
        <p:txBody>
          <a:bodyPr/>
          <a:lstStyle/>
          <a:p>
            <a:r>
              <a:rPr lang="en-US" sz="2600" b="0" dirty="0">
                <a:latin typeface="Times New Roman" panose="02020603050405020304" pitchFamily="18" charset="0"/>
                <a:cs typeface="Times New Roman" panose="02020603050405020304" pitchFamily="18" charset="0"/>
              </a:rPr>
              <a:t>A VLAN consists of hosts defined as members, communicating as a logical network segment. In contrast, a physical segment consists of devices that must be connected to a physical cable segment. </a:t>
            </a:r>
          </a:p>
          <a:p>
            <a:endParaRPr lang="en-US" sz="2600" b="0" dirty="0">
              <a:latin typeface="Times New Roman" panose="02020603050405020304" pitchFamily="18" charset="0"/>
              <a:cs typeface="Times New Roman" panose="02020603050405020304" pitchFamily="18" charset="0"/>
            </a:endParaRPr>
          </a:p>
          <a:p>
            <a:r>
              <a:rPr lang="en-US" sz="2600" b="0" dirty="0">
                <a:latin typeface="Times New Roman" panose="02020603050405020304" pitchFamily="18" charset="0"/>
                <a:cs typeface="Times New Roman" panose="02020603050405020304" pitchFamily="18" charset="0"/>
              </a:rPr>
              <a:t>A VLAN can have connected members located anywhere in the campus network, as long as VLAN connectivity is provided among all members. </a:t>
            </a:r>
          </a:p>
          <a:p>
            <a:endParaRPr lang="en-US" sz="2600" b="0" dirty="0">
              <a:latin typeface="Times New Roman" panose="02020603050405020304" pitchFamily="18" charset="0"/>
              <a:cs typeface="Times New Roman" panose="02020603050405020304" pitchFamily="18" charset="0"/>
            </a:endParaRPr>
          </a:p>
          <a:p>
            <a:r>
              <a:rPr lang="en-US" sz="2600" b="0" dirty="0">
                <a:latin typeface="Times New Roman" panose="02020603050405020304" pitchFamily="18" charset="0"/>
                <a:cs typeface="Times New Roman" panose="02020603050405020304" pitchFamily="18" charset="0"/>
              </a:rPr>
              <a:t>Layer 2 switches are configured with a VLAN mapping and provide the logical connectivity among the VLAN members</a:t>
            </a:r>
          </a:p>
        </p:txBody>
      </p:sp>
    </p:spTree>
    <p:extLst>
      <p:ext uri="{BB962C8B-B14F-4D97-AF65-F5344CB8AC3E}">
        <p14:creationId xmlns:p14="http://schemas.microsoft.com/office/powerpoint/2010/main" val="396710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2" y="1561846"/>
            <a:ext cx="8171688" cy="2000548"/>
          </a:xfrm>
        </p:spPr>
        <p:txBody>
          <a:bodyPr/>
          <a:lstStyle/>
          <a:p>
            <a:pPr algn="just"/>
            <a:r>
              <a:rPr lang="en-US" sz="2600" b="0" dirty="0">
                <a:latin typeface="Times New Roman" panose="02020603050405020304" pitchFamily="18" charset="0"/>
                <a:cs typeface="Times New Roman" panose="02020603050405020304" pitchFamily="18" charset="0"/>
              </a:rPr>
              <a:t>Figure 4-1 shows how a VLAN can provide logical connectivity between switch ports. Two workstations on the left Catalyst switch are assigned to VLAN 1, whereas a third workstation is assigned to VLAN 100. In this example, no communication can occur between VLAN 1 and VLAN 100.</a:t>
            </a:r>
          </a:p>
        </p:txBody>
      </p:sp>
      <p:pic>
        <p:nvPicPr>
          <p:cNvPr id="4" name="Picture 3"/>
          <p:cNvPicPr>
            <a:picLocks noChangeAspect="1"/>
          </p:cNvPicPr>
          <p:nvPr/>
        </p:nvPicPr>
        <p:blipFill>
          <a:blip r:embed="rId2"/>
          <a:stretch>
            <a:fillRect/>
          </a:stretch>
        </p:blipFill>
        <p:spPr>
          <a:xfrm>
            <a:off x="914400" y="3579454"/>
            <a:ext cx="6781800" cy="3069609"/>
          </a:xfrm>
          <a:prstGeom prst="rect">
            <a:avLst/>
          </a:prstGeom>
        </p:spPr>
      </p:pic>
    </p:spTree>
    <p:extLst>
      <p:ext uri="{BB962C8B-B14F-4D97-AF65-F5344CB8AC3E}">
        <p14:creationId xmlns:p14="http://schemas.microsoft.com/office/powerpoint/2010/main" val="79024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Trunks</a:t>
            </a:r>
          </a:p>
        </p:txBody>
      </p:sp>
      <p:sp>
        <p:nvSpPr>
          <p:cNvPr id="3" name="Text Placeholder 2"/>
          <p:cNvSpPr>
            <a:spLocks noGrp="1"/>
          </p:cNvSpPr>
          <p:nvPr>
            <p:ph type="body" idx="1"/>
          </p:nvPr>
        </p:nvSpPr>
        <p:spPr>
          <a:xfrm>
            <a:off x="457200" y="1718131"/>
            <a:ext cx="7961375" cy="5139869"/>
          </a:xfrm>
        </p:spPr>
        <p:txBody>
          <a:bodyPr/>
          <a:lstStyle/>
          <a:p>
            <a:pPr marL="457200" indent="-457200">
              <a:buFont typeface="Wingdings" panose="05000000000000000000" pitchFamily="2" charset="2"/>
              <a:buChar char="q"/>
            </a:pPr>
            <a:r>
              <a:rPr lang="en-US" sz="2600" b="0" dirty="0">
                <a:latin typeface="Times New Roman" panose="02020603050405020304" pitchFamily="18" charset="0"/>
                <a:cs typeface="Times New Roman" panose="02020603050405020304" pitchFamily="18" charset="0"/>
              </a:rPr>
              <a:t>VLANs are local to each switch's database, and VLAN information is not passed between switches. </a:t>
            </a:r>
          </a:p>
          <a:p>
            <a:pPr marL="457200" indent="-457200">
              <a:buFont typeface="Wingdings" panose="05000000000000000000" pitchFamily="2" charset="2"/>
              <a:buChar char="q"/>
            </a:pPr>
            <a:endParaRPr lang="en-US" sz="2600" b="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600" b="0" dirty="0">
                <a:latin typeface="Times New Roman" panose="02020603050405020304" pitchFamily="18" charset="0"/>
                <a:cs typeface="Times New Roman" panose="02020603050405020304" pitchFamily="18" charset="0"/>
              </a:rPr>
              <a:t>Trunk links provide VLAN identification for frames traveling between switches.</a:t>
            </a:r>
          </a:p>
          <a:p>
            <a:pPr marL="457200" indent="-457200">
              <a:buFont typeface="Wingdings" panose="05000000000000000000" pitchFamily="2" charset="2"/>
              <a:buChar char="q"/>
            </a:pPr>
            <a:endParaRPr lang="en-US" sz="2600" b="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600" b="0" dirty="0">
                <a:latin typeface="Times New Roman" panose="02020603050405020304" pitchFamily="18" charset="0"/>
                <a:cs typeface="Times New Roman" panose="02020603050405020304" pitchFamily="18" charset="0"/>
              </a:rPr>
              <a:t>Trunks carry traffic from all VLANs to and from the switch by default but can be configured to carry only specified VLAN traffic.</a:t>
            </a:r>
          </a:p>
          <a:p>
            <a:pPr marL="457200" indent="-457200">
              <a:buFont typeface="Wingdings" panose="05000000000000000000" pitchFamily="2" charset="2"/>
              <a:buChar char="q"/>
            </a:pPr>
            <a:endParaRPr lang="en-US" sz="2600" b="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600" b="0" dirty="0">
                <a:latin typeface="Times New Roman" panose="02020603050405020304" pitchFamily="18" charset="0"/>
                <a:cs typeface="Times New Roman" panose="02020603050405020304" pitchFamily="18" charset="0"/>
              </a:rPr>
              <a:t>Trunk links must be configured to allow </a:t>
            </a:r>
            <a:r>
              <a:rPr lang="en-US" sz="2600" b="0" dirty="0" err="1">
                <a:latin typeface="Times New Roman" panose="02020603050405020304" pitchFamily="18" charset="0"/>
                <a:cs typeface="Times New Roman" panose="02020603050405020304" pitchFamily="18" charset="0"/>
              </a:rPr>
              <a:t>trunking</a:t>
            </a:r>
            <a:r>
              <a:rPr lang="en-US" sz="2600" b="0" dirty="0">
                <a:latin typeface="Times New Roman" panose="02020603050405020304" pitchFamily="18" charset="0"/>
                <a:cs typeface="Times New Roman" panose="02020603050405020304" pitchFamily="18" charset="0"/>
              </a:rPr>
              <a:t> on each end of the link</a:t>
            </a:r>
          </a:p>
          <a:p>
            <a:endParaRPr lang="en-US" dirty="0"/>
          </a:p>
        </p:txBody>
      </p:sp>
    </p:spTree>
    <p:extLst>
      <p:ext uri="{BB962C8B-B14F-4D97-AF65-F5344CB8AC3E}">
        <p14:creationId xmlns:p14="http://schemas.microsoft.com/office/powerpoint/2010/main" val="409661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905000"/>
            <a:ext cx="8077200" cy="4267200"/>
          </a:xfrm>
          <a:prstGeom prst="rect">
            <a:avLst/>
          </a:prstGeom>
        </p:spPr>
      </p:pic>
    </p:spTree>
    <p:extLst>
      <p:ext uri="{BB962C8B-B14F-4D97-AF65-F5344CB8AC3E}">
        <p14:creationId xmlns:p14="http://schemas.microsoft.com/office/powerpoint/2010/main" val="283453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Inter-VLAN routing</a:t>
            </a:r>
            <a:r>
              <a:rPr lang="en-US" dirty="0"/>
              <a:t/>
            </a:r>
            <a:br>
              <a:rPr lang="en-US" dirty="0"/>
            </a:br>
            <a:endParaRPr lang="en-US" dirty="0"/>
          </a:p>
        </p:txBody>
      </p:sp>
      <p:sp>
        <p:nvSpPr>
          <p:cNvPr id="3" name="Text Placeholder 2"/>
          <p:cNvSpPr>
            <a:spLocks noGrp="1"/>
          </p:cNvSpPr>
          <p:nvPr>
            <p:ph type="body" idx="1"/>
          </p:nvPr>
        </p:nvSpPr>
        <p:spPr>
          <a:xfrm>
            <a:off x="491236" y="1676400"/>
            <a:ext cx="7961375" cy="3939540"/>
          </a:xfrm>
        </p:spPr>
        <p:txBody>
          <a:bodyPr/>
          <a:lstStyle/>
          <a:p>
            <a:r>
              <a:rPr lang="en-US" sz="2600" b="0" dirty="0">
                <a:latin typeface="Times New Roman" panose="02020603050405020304" pitchFamily="18" charset="0"/>
                <a:cs typeface="Times New Roman" panose="02020603050405020304" pitchFamily="18" charset="0"/>
              </a:rPr>
              <a:t>Inter-VLAN routing is the ability to route, or send, traffic between VLANs that are normally blocked by default.</a:t>
            </a:r>
          </a:p>
          <a:p>
            <a:r>
              <a:rPr lang="en-US" sz="2600" b="0" dirty="0">
                <a:latin typeface="Times New Roman" panose="02020603050405020304" pitchFamily="18" charset="0"/>
                <a:cs typeface="Times New Roman" panose="02020603050405020304" pitchFamily="18" charset="0"/>
              </a:rPr>
              <a:t>Switches and VLANs work at the MAC address Layer (Layer 2). </a:t>
            </a:r>
          </a:p>
          <a:p>
            <a:endParaRPr lang="en-US" sz="2600" b="0" dirty="0">
              <a:latin typeface="Times New Roman" panose="02020603050405020304" pitchFamily="18" charset="0"/>
              <a:cs typeface="Times New Roman" panose="02020603050405020304" pitchFamily="18" charset="0"/>
            </a:endParaRPr>
          </a:p>
          <a:p>
            <a:r>
              <a:rPr lang="en-US" sz="2600" b="0" dirty="0">
                <a:latin typeface="Times New Roman" panose="02020603050405020304" pitchFamily="18" charset="0"/>
                <a:cs typeface="Times New Roman" panose="02020603050405020304" pitchFamily="18" charset="0"/>
              </a:rPr>
              <a:t>Traffic can’t be routed between VLANs at Layer 2 based on MAC addresses. Therefore, </a:t>
            </a:r>
            <a:r>
              <a:rPr lang="en-US" sz="2600" dirty="0">
                <a:latin typeface="Times New Roman" panose="02020603050405020304" pitchFamily="18" charset="0"/>
                <a:cs typeface="Times New Roman" panose="02020603050405020304" pitchFamily="18" charset="0"/>
              </a:rPr>
              <a:t>Routers or (Layer 3 switches) </a:t>
            </a:r>
            <a:r>
              <a:rPr lang="en-US" sz="2600" b="0" dirty="0">
                <a:latin typeface="Times New Roman" panose="02020603050405020304" pitchFamily="18" charset="0"/>
                <a:cs typeface="Times New Roman" panose="02020603050405020304" pitchFamily="18" charset="0"/>
              </a:rPr>
              <a:t>that use IP addresses (Layer 3) are required for inter-VLAN routing.</a:t>
            </a:r>
          </a:p>
          <a:p>
            <a:endParaRPr lang="en-US" dirty="0"/>
          </a:p>
        </p:txBody>
      </p:sp>
    </p:spTree>
    <p:extLst>
      <p:ext uri="{BB962C8B-B14F-4D97-AF65-F5344CB8AC3E}">
        <p14:creationId xmlns:p14="http://schemas.microsoft.com/office/powerpoint/2010/main" val="267952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570" y="81788"/>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464646"/>
          </a:solidFill>
        </p:spPr>
        <p:txBody>
          <a:bodyPr wrap="square" lIns="0" tIns="0" rIns="0" bIns="0" rtlCol="0"/>
          <a:lstStyle/>
          <a:p>
            <a:endParaRPr/>
          </a:p>
        </p:txBody>
      </p:sp>
      <p:sp>
        <p:nvSpPr>
          <p:cNvPr id="3" name="object 3"/>
          <p:cNvSpPr/>
          <p:nvPr/>
        </p:nvSpPr>
        <p:spPr>
          <a:xfrm>
            <a:off x="0" y="5971032"/>
            <a:ext cx="9144000" cy="887094"/>
          </a:xfrm>
          <a:custGeom>
            <a:avLst/>
            <a:gdLst/>
            <a:ahLst/>
            <a:cxnLst/>
            <a:rect l="l" t="t" r="r" b="b"/>
            <a:pathLst>
              <a:path w="9144000" h="887095">
                <a:moveTo>
                  <a:pt x="0" y="886968"/>
                </a:moveTo>
                <a:lnTo>
                  <a:pt x="9144000" y="886968"/>
                </a:lnTo>
                <a:lnTo>
                  <a:pt x="9144000" y="0"/>
                </a:lnTo>
                <a:lnTo>
                  <a:pt x="0" y="0"/>
                </a:lnTo>
                <a:lnTo>
                  <a:pt x="0" y="886968"/>
                </a:lnTo>
                <a:close/>
              </a:path>
            </a:pathLst>
          </a:custGeom>
          <a:solidFill>
            <a:srgbClr val="FFFFFF"/>
          </a:solidFill>
        </p:spPr>
        <p:txBody>
          <a:bodyPr wrap="square" lIns="0" tIns="0" rIns="0" bIns="0" rtlCol="0"/>
          <a:lstStyle/>
          <a:p>
            <a:endParaRPr/>
          </a:p>
        </p:txBody>
      </p:sp>
      <p:sp>
        <p:nvSpPr>
          <p:cNvPr id="4" name="object 4"/>
          <p:cNvSpPr/>
          <p:nvPr/>
        </p:nvSpPr>
        <p:spPr>
          <a:xfrm>
            <a:off x="0" y="6053328"/>
            <a:ext cx="2240280" cy="71374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044184"/>
            <a:ext cx="6784975" cy="71374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6" name="object 6"/>
          <p:cNvSpPr txBox="1">
            <a:spLocks noGrp="1"/>
          </p:cNvSpPr>
          <p:nvPr>
            <p:ph type="title"/>
          </p:nvPr>
        </p:nvSpPr>
        <p:spPr>
          <a:xfrm>
            <a:off x="612140" y="2105990"/>
            <a:ext cx="7888605" cy="2475037"/>
          </a:xfrm>
          <a:prstGeom prst="rect">
            <a:avLst/>
          </a:prstGeom>
        </p:spPr>
        <p:txBody>
          <a:bodyPr vert="horz" wrap="square" lIns="0" tIns="12700" rIns="0" bIns="0" rtlCol="0">
            <a:spAutoFit/>
          </a:bodyPr>
          <a:lstStyle/>
          <a:p>
            <a:pPr marL="12700" marR="5080" algn="ctr">
              <a:lnSpc>
                <a:spcPct val="100000"/>
              </a:lnSpc>
              <a:spcBef>
                <a:spcPts val="100"/>
              </a:spcBef>
            </a:pPr>
            <a:r>
              <a:rPr lang="en-US" dirty="0">
                <a:solidFill>
                  <a:schemeClr val="bg1"/>
                </a:solidFill>
              </a:rPr>
              <a:t>Layer 2 Infrastructure Technologies </a:t>
            </a:r>
            <a:r>
              <a:rPr lang="en-US" spc="-5" dirty="0">
                <a:solidFill>
                  <a:srgbClr val="DEF5F9"/>
                </a:solidFill>
              </a:rPr>
              <a:t/>
            </a:r>
            <a:br>
              <a:rPr lang="en-US" spc="-5" dirty="0">
                <a:solidFill>
                  <a:srgbClr val="DEF5F9"/>
                </a:solidFill>
              </a:rPr>
            </a:br>
            <a:r>
              <a:rPr lang="en-US" spc="-5" dirty="0">
                <a:solidFill>
                  <a:srgbClr val="DEF5F9"/>
                </a:solidFill>
              </a:rPr>
              <a:t/>
            </a:r>
            <a:br>
              <a:rPr lang="en-US" spc="-5" dirty="0">
                <a:solidFill>
                  <a:srgbClr val="DEF5F9"/>
                </a:solidFill>
              </a:rPr>
            </a:br>
            <a:r>
              <a:rPr lang="en-US" spc="-5" dirty="0">
                <a:solidFill>
                  <a:srgbClr val="DEF5F9"/>
                </a:solidFill>
              </a:rPr>
              <a:t>                      Chapter 2</a:t>
            </a:r>
            <a:endParaRPr dirty="0"/>
          </a:p>
        </p:txBody>
      </p:sp>
      <p:pic>
        <p:nvPicPr>
          <p:cNvPr id="7" name="Picture 6"/>
          <p:cNvPicPr>
            <a:picLocks noChangeAspect="1"/>
          </p:cNvPicPr>
          <p:nvPr/>
        </p:nvPicPr>
        <p:blipFill>
          <a:blip r:embed="rId3"/>
          <a:stretch>
            <a:fillRect/>
          </a:stretch>
        </p:blipFill>
        <p:spPr>
          <a:xfrm>
            <a:off x="6172200" y="266069"/>
            <a:ext cx="2592613" cy="1573853"/>
          </a:xfrm>
          <a:prstGeom prst="rect">
            <a:avLst/>
          </a:prstGeom>
        </p:spPr>
      </p:pic>
    </p:spTree>
    <p:extLst>
      <p:ext uri="{BB962C8B-B14F-4D97-AF65-F5344CB8AC3E}">
        <p14:creationId xmlns:p14="http://schemas.microsoft.com/office/powerpoint/2010/main" val="356355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How to Route Between VLANs</a:t>
            </a:r>
            <a:r>
              <a:rPr lang="en-US" dirty="0"/>
              <a:t/>
            </a:r>
            <a:br>
              <a:rPr lang="en-US" dirty="0"/>
            </a:br>
            <a:endParaRPr lang="en-US" dirty="0"/>
          </a:p>
        </p:txBody>
      </p:sp>
      <p:sp>
        <p:nvSpPr>
          <p:cNvPr id="3" name="Text Placeholder 2"/>
          <p:cNvSpPr>
            <a:spLocks noGrp="1"/>
          </p:cNvSpPr>
          <p:nvPr>
            <p:ph type="body" idx="1"/>
          </p:nvPr>
        </p:nvSpPr>
        <p:spPr>
          <a:xfrm>
            <a:off x="591312" y="1561846"/>
            <a:ext cx="8247888" cy="5539978"/>
          </a:xfrm>
        </p:spPr>
        <p:txBody>
          <a:bodyPr/>
          <a:lstStyle/>
          <a:p>
            <a:r>
              <a:rPr lang="en-US" sz="2600" b="0" dirty="0">
                <a:latin typeface="Times New Roman" panose="02020603050405020304" pitchFamily="18" charset="0"/>
                <a:cs typeface="Times New Roman" panose="02020603050405020304" pitchFamily="18" charset="0"/>
              </a:rPr>
              <a:t>There are two main ways to accomplish inter-VLAN routing: the </a:t>
            </a:r>
            <a:r>
              <a:rPr lang="en-US" sz="2600" dirty="0">
                <a:latin typeface="Times New Roman" panose="02020603050405020304" pitchFamily="18" charset="0"/>
                <a:cs typeface="Times New Roman" panose="02020603050405020304" pitchFamily="18" charset="0"/>
              </a:rPr>
              <a:t>router on a stick </a:t>
            </a:r>
            <a:r>
              <a:rPr lang="en-US" sz="2600" b="0" dirty="0">
                <a:latin typeface="Times New Roman" panose="02020603050405020304" pitchFamily="18" charset="0"/>
                <a:cs typeface="Times New Roman" panose="02020603050405020304" pitchFamily="18" charset="0"/>
              </a:rPr>
              <a:t>model or </a:t>
            </a:r>
            <a:r>
              <a:rPr lang="en-US" sz="2600" dirty="0">
                <a:latin typeface="Times New Roman" panose="02020603050405020304" pitchFamily="18" charset="0"/>
                <a:cs typeface="Times New Roman" panose="02020603050405020304" pitchFamily="18" charset="0"/>
              </a:rPr>
              <a:t>Layer 3 switch inter-VLAN </a:t>
            </a:r>
            <a:r>
              <a:rPr lang="en-US" sz="2600" b="0" dirty="0">
                <a:latin typeface="Times New Roman" panose="02020603050405020304" pitchFamily="18" charset="0"/>
                <a:cs typeface="Times New Roman" panose="02020603050405020304" pitchFamily="18" charset="0"/>
              </a:rPr>
              <a:t>routing.</a:t>
            </a:r>
          </a:p>
          <a:p>
            <a:endParaRPr lang="en-US" sz="2600" b="0" dirty="0">
              <a:latin typeface="Times New Roman" panose="02020603050405020304" pitchFamily="18" charset="0"/>
              <a:cs typeface="Times New Roman" panose="02020603050405020304" pitchFamily="18" charset="0"/>
            </a:endParaRPr>
          </a:p>
          <a:p>
            <a:r>
              <a:rPr lang="en-US" sz="2600" b="0" dirty="0">
                <a:latin typeface="Times New Roman" panose="02020603050405020304" pitchFamily="18" charset="0"/>
                <a:cs typeface="Times New Roman" panose="02020603050405020304" pitchFamily="18" charset="0"/>
              </a:rPr>
              <a:t>Generally, a Layer 3 switch will have better performance and less latency than the router on a stick. This is because the routing is handled in hardware instead of software with the Layer 3 switch vs. the Router.</a:t>
            </a:r>
          </a:p>
          <a:p>
            <a:endParaRPr lang="en-US" sz="2600" b="0" dirty="0">
              <a:latin typeface="Times New Roman" panose="02020603050405020304" pitchFamily="18" charset="0"/>
              <a:cs typeface="Times New Roman" panose="02020603050405020304" pitchFamily="18" charset="0"/>
            </a:endParaRPr>
          </a:p>
          <a:p>
            <a:r>
              <a:rPr lang="en-US" sz="2600" b="0" dirty="0">
                <a:latin typeface="Times New Roman" panose="02020603050405020304" pitchFamily="18" charset="0"/>
                <a:cs typeface="Times New Roman" panose="02020603050405020304" pitchFamily="18" charset="0"/>
              </a:rPr>
              <a:t>The inter-VLAN routing method chosen will largely depend on what hardware is available to the network administrator on the given network, so it is important to understand both concepts.</a:t>
            </a:r>
          </a:p>
          <a:p>
            <a:endParaRPr lang="en-US" dirty="0"/>
          </a:p>
        </p:txBody>
      </p:sp>
    </p:spTree>
    <p:extLst>
      <p:ext uri="{BB962C8B-B14F-4D97-AF65-F5344CB8AC3E}">
        <p14:creationId xmlns:p14="http://schemas.microsoft.com/office/powerpoint/2010/main" val="212778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3581400"/>
            <a:ext cx="6777625" cy="3276600"/>
          </a:xfrm>
          <a:prstGeom prst="rect">
            <a:avLst/>
          </a:prstGeom>
        </p:spPr>
      </p:pic>
      <p:sp>
        <p:nvSpPr>
          <p:cNvPr id="2" name="Title 1"/>
          <p:cNvSpPr>
            <a:spLocks noGrp="1"/>
          </p:cNvSpPr>
          <p:nvPr>
            <p:ph type="title"/>
          </p:nvPr>
        </p:nvSpPr>
        <p:spPr>
          <a:xfrm>
            <a:off x="691387" y="92455"/>
            <a:ext cx="7761224" cy="1477328"/>
          </a:xfrm>
        </p:spPr>
        <p:txBody>
          <a:bodyPr/>
          <a:lstStyle/>
          <a:p>
            <a:pPr algn="ctr"/>
            <a:r>
              <a:rPr lang="en-US" sz="3200" dirty="0">
                <a:solidFill>
                  <a:srgbClr val="7030A0"/>
                </a:solidFill>
                <a:latin typeface="Times New Roman" panose="02020603050405020304" pitchFamily="18" charset="0"/>
                <a:cs typeface="Times New Roman" panose="02020603050405020304" pitchFamily="18" charset="0"/>
              </a:rPr>
              <a:t>How to configure router on a stick inter-VLAN Routing</a:t>
            </a:r>
            <a:br>
              <a:rPr lang="en-US" sz="3200" dirty="0">
                <a:solidFill>
                  <a:srgbClr val="7030A0"/>
                </a:solidFill>
                <a:latin typeface="Times New Roman" panose="02020603050405020304" pitchFamily="18" charset="0"/>
                <a:cs typeface="Times New Roman" panose="02020603050405020304" pitchFamily="18" charset="0"/>
              </a:rPr>
            </a:b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1312" y="1561846"/>
            <a:ext cx="7961375" cy="2739211"/>
          </a:xfrm>
        </p:spPr>
        <p:txBody>
          <a:bodyPr/>
          <a:lstStyle/>
          <a:p>
            <a:r>
              <a:rPr lang="en-US" sz="2600" b="0" dirty="0">
                <a:latin typeface="Times New Roman" panose="02020603050405020304" pitchFamily="18" charset="0"/>
                <a:cs typeface="Times New Roman" panose="02020603050405020304" pitchFamily="18" charset="0"/>
              </a:rPr>
              <a:t>We’ll use the router on a stick model for our first example. In this model, switches with multiple VLANs uplink to a single router. Although there is one physical uplink, the router uses virtual </a:t>
            </a:r>
            <a:r>
              <a:rPr lang="en-US" sz="2600" dirty="0">
                <a:latin typeface="Times New Roman" panose="02020603050405020304" pitchFamily="18" charset="0"/>
                <a:cs typeface="Times New Roman" panose="02020603050405020304" pitchFamily="18" charset="0"/>
              </a:rPr>
              <a:t>sub-interfaces</a:t>
            </a:r>
            <a:r>
              <a:rPr lang="en-US" sz="2600" b="0" dirty="0">
                <a:latin typeface="Times New Roman" panose="02020603050405020304" pitchFamily="18" charset="0"/>
                <a:cs typeface="Times New Roman" panose="02020603050405020304" pitchFamily="18" charset="0"/>
              </a:rPr>
              <a:t>. One sub-interface per VLAN is used and the router is configured to route traffic between the VLANs.</a:t>
            </a:r>
          </a:p>
          <a:p>
            <a:endParaRPr lang="en-US" dirty="0"/>
          </a:p>
        </p:txBody>
      </p:sp>
    </p:spTree>
    <p:extLst>
      <p:ext uri="{BB962C8B-B14F-4D97-AF65-F5344CB8AC3E}">
        <p14:creationId xmlns:p14="http://schemas.microsoft.com/office/powerpoint/2010/main" val="276256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92455"/>
            <a:ext cx="7761224" cy="1477328"/>
          </a:xfrm>
        </p:spPr>
        <p:txBody>
          <a:bodyPr/>
          <a:lstStyle/>
          <a:p>
            <a:pPr algn="ctr"/>
            <a:r>
              <a:rPr lang="en-US" sz="3200" dirty="0">
                <a:solidFill>
                  <a:srgbClr val="7030A0"/>
                </a:solidFill>
                <a:latin typeface="Times New Roman" panose="02020603050405020304" pitchFamily="18" charset="0"/>
                <a:cs typeface="Times New Roman" panose="02020603050405020304" pitchFamily="18" charset="0"/>
              </a:rPr>
              <a:t>How to configure inter-VLAN routing with a Layer 3 switch</a:t>
            </a:r>
            <a:br>
              <a:rPr lang="en-US" sz="3200" dirty="0">
                <a:solidFill>
                  <a:srgbClr val="7030A0"/>
                </a:solidFill>
                <a:latin typeface="Times New Roman" panose="02020603050405020304" pitchFamily="18" charset="0"/>
                <a:cs typeface="Times New Roman" panose="02020603050405020304" pitchFamily="18" charset="0"/>
              </a:rPr>
            </a:b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1312" y="1561846"/>
            <a:ext cx="7961375" cy="2739211"/>
          </a:xfrm>
        </p:spPr>
        <p:txBody>
          <a:bodyPr/>
          <a:lstStyle/>
          <a:p>
            <a:pPr algn="l"/>
            <a:r>
              <a:rPr lang="en-US" sz="2600" b="0" dirty="0">
                <a:latin typeface="Times New Roman" panose="02020603050405020304" pitchFamily="18" charset="0"/>
                <a:cs typeface="Times New Roman" panose="02020603050405020304" pitchFamily="18" charset="0"/>
              </a:rPr>
              <a:t>In addition to forwarding based on Layer 2 MAC addresses, Layer 3 switches can forward traffic based on IP address. Layer 3 switches introduce the ability to create Switch Virtual Interfaces (SVIs). SVIs are logical Layer 3 interfaces that allow the forwarding of traffic based on Layer 3 IP addresses.</a:t>
            </a:r>
          </a:p>
          <a:p>
            <a:endParaRPr lang="en-US" dirty="0"/>
          </a:p>
        </p:txBody>
      </p:sp>
      <p:pic>
        <p:nvPicPr>
          <p:cNvPr id="4" name="Picture 3"/>
          <p:cNvPicPr>
            <a:picLocks noChangeAspect="1"/>
          </p:cNvPicPr>
          <p:nvPr/>
        </p:nvPicPr>
        <p:blipFill>
          <a:blip r:embed="rId2"/>
          <a:stretch>
            <a:fillRect/>
          </a:stretch>
        </p:blipFill>
        <p:spPr>
          <a:xfrm>
            <a:off x="914400" y="3962400"/>
            <a:ext cx="6172200" cy="2743200"/>
          </a:xfrm>
          <a:prstGeom prst="rect">
            <a:avLst/>
          </a:prstGeom>
        </p:spPr>
      </p:pic>
    </p:spTree>
    <p:extLst>
      <p:ext uri="{BB962C8B-B14F-4D97-AF65-F5344CB8AC3E}">
        <p14:creationId xmlns:p14="http://schemas.microsoft.com/office/powerpoint/2010/main" val="3290122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75" y="3048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“Virtual </a:t>
            </a:r>
            <a:r>
              <a:rPr lang="en-US" dirty="0" err="1">
                <a:solidFill>
                  <a:srgbClr val="7030A0"/>
                </a:solidFill>
                <a:latin typeface="Times New Roman" panose="02020603050405020304" pitchFamily="18" charset="0"/>
                <a:cs typeface="Times New Roman" panose="02020603050405020304" pitchFamily="18" charset="0"/>
              </a:rPr>
              <a:t>Trunking</a:t>
            </a:r>
            <a:r>
              <a:rPr lang="en-US" dirty="0">
                <a:solidFill>
                  <a:srgbClr val="7030A0"/>
                </a:solidFill>
                <a:latin typeface="Times New Roman" panose="02020603050405020304" pitchFamily="18" charset="0"/>
                <a:cs typeface="Times New Roman" panose="02020603050405020304" pitchFamily="18" charset="0"/>
              </a:rPr>
              <a:t> Protocol “</a:t>
            </a:r>
          </a:p>
        </p:txBody>
      </p:sp>
      <p:sp>
        <p:nvSpPr>
          <p:cNvPr id="3" name="Text Placeholder 2"/>
          <p:cNvSpPr>
            <a:spLocks noGrp="1"/>
          </p:cNvSpPr>
          <p:nvPr>
            <p:ph type="body" idx="1"/>
          </p:nvPr>
        </p:nvSpPr>
        <p:spPr>
          <a:xfrm>
            <a:off x="381000" y="1600200"/>
            <a:ext cx="7961375" cy="5570756"/>
          </a:xfrm>
        </p:spPr>
        <p:txBody>
          <a:bodyPr/>
          <a:lstStyle/>
          <a:p>
            <a:pPr marL="342900" indent="-342900">
              <a:buFont typeface="Wingdings" panose="05000000000000000000" pitchFamily="2" charset="2"/>
              <a:buChar char="q"/>
            </a:pPr>
            <a:r>
              <a:rPr lang="en-US" b="0" dirty="0"/>
              <a:t> </a:t>
            </a:r>
            <a:r>
              <a:rPr lang="en-US" sz="2600" b="0" dirty="0">
                <a:latin typeface="Times New Roman" panose="02020603050405020304" pitchFamily="18" charset="0"/>
                <a:cs typeface="Times New Roman" panose="02020603050405020304" pitchFamily="18" charset="0"/>
              </a:rPr>
              <a:t>VTP allows a network manager to configure a switch so that it will propagate VLAN configurations to other switches in the network. </a:t>
            </a:r>
          </a:p>
          <a:p>
            <a:pPr marL="457200" indent="-457200">
              <a:buFont typeface="Wingdings" panose="05000000000000000000" pitchFamily="2" charset="2"/>
              <a:buChar char="q"/>
            </a:pPr>
            <a:endParaRPr lang="en-US" sz="2600" b="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600" b="0" dirty="0">
                <a:latin typeface="Times New Roman" panose="02020603050405020304" pitchFamily="18" charset="0"/>
                <a:cs typeface="Times New Roman" panose="02020603050405020304" pitchFamily="18" charset="0"/>
              </a:rPr>
              <a:t>The switch can be configured in the role of a </a:t>
            </a:r>
            <a:r>
              <a:rPr lang="en-US" sz="2600" b="0" dirty="0">
                <a:solidFill>
                  <a:srgbClr val="7030A0"/>
                </a:solidFill>
                <a:latin typeface="Times New Roman" panose="02020603050405020304" pitchFamily="18" charset="0"/>
                <a:cs typeface="Times New Roman" panose="02020603050405020304" pitchFamily="18" charset="0"/>
              </a:rPr>
              <a:t>VTP server </a:t>
            </a:r>
            <a:r>
              <a:rPr lang="en-US" sz="2600" b="0" dirty="0">
                <a:latin typeface="Times New Roman" panose="02020603050405020304" pitchFamily="18" charset="0"/>
                <a:cs typeface="Times New Roman" panose="02020603050405020304" pitchFamily="18" charset="0"/>
              </a:rPr>
              <a:t>or a </a:t>
            </a:r>
            <a:r>
              <a:rPr lang="en-US" sz="2600" b="0" dirty="0">
                <a:solidFill>
                  <a:srgbClr val="7030A0"/>
                </a:solidFill>
                <a:latin typeface="Times New Roman" panose="02020603050405020304" pitchFamily="18" charset="0"/>
                <a:cs typeface="Times New Roman" panose="02020603050405020304" pitchFamily="18" charset="0"/>
              </a:rPr>
              <a:t>VTP client</a:t>
            </a:r>
            <a:r>
              <a:rPr lang="en-US" sz="2600" b="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endParaRPr lang="en-US" sz="2600" b="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600" b="0" dirty="0">
                <a:latin typeface="Times New Roman" panose="02020603050405020304" pitchFamily="18" charset="0"/>
                <a:cs typeface="Times New Roman" panose="02020603050405020304" pitchFamily="18" charset="0"/>
              </a:rPr>
              <a:t>VTP only learns about normal-range VLANs (VLAN IDs 1 to 1005). • Extended-range VLANs (IDs greater than 1005) are not supported by VTP.</a:t>
            </a:r>
          </a:p>
          <a:p>
            <a:endParaRPr lang="en-US" sz="2600" b="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0" dirty="0"/>
              <a:t> </a:t>
            </a:r>
            <a:r>
              <a:rPr lang="en-US" sz="2600" b="0" dirty="0">
                <a:latin typeface="Times New Roman" panose="02020603050405020304" pitchFamily="18" charset="0"/>
                <a:cs typeface="Times New Roman" panose="02020603050405020304" pitchFamily="18" charset="0"/>
              </a:rPr>
              <a:t>VTP stores VLAN configurations in the VLAN database called vlan.dat.</a:t>
            </a:r>
          </a:p>
          <a:p>
            <a:endParaRPr lang="en-US" dirty="0"/>
          </a:p>
        </p:txBody>
      </p:sp>
    </p:spTree>
    <p:extLst>
      <p:ext uri="{BB962C8B-B14F-4D97-AF65-F5344CB8AC3E}">
        <p14:creationId xmlns:p14="http://schemas.microsoft.com/office/powerpoint/2010/main" val="1536162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1530506"/>
            <a:ext cx="6815225" cy="5327494"/>
          </a:xfrm>
          <a:prstGeom prst="rect">
            <a:avLst/>
          </a:prstGeom>
        </p:spPr>
      </p:pic>
    </p:spTree>
    <p:extLst>
      <p:ext uri="{BB962C8B-B14F-4D97-AF65-F5344CB8AC3E}">
        <p14:creationId xmlns:p14="http://schemas.microsoft.com/office/powerpoint/2010/main" val="40282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6128"/>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Components (1)</a:t>
            </a:r>
          </a:p>
        </p:txBody>
      </p:sp>
      <p:sp>
        <p:nvSpPr>
          <p:cNvPr id="3" name="Text Placeholder 2"/>
          <p:cNvSpPr>
            <a:spLocks noGrp="1"/>
          </p:cNvSpPr>
          <p:nvPr>
            <p:ph type="body" idx="1"/>
          </p:nvPr>
        </p:nvSpPr>
        <p:spPr>
          <a:xfrm>
            <a:off x="591312" y="1561846"/>
            <a:ext cx="8552688" cy="1200329"/>
          </a:xfrm>
        </p:spPr>
        <p:txBody>
          <a:bodyPr/>
          <a:lstStyle/>
          <a:p>
            <a:r>
              <a:rPr lang="en-US" sz="2600" b="0" dirty="0">
                <a:latin typeface="Times New Roman" panose="02020603050405020304" pitchFamily="18" charset="0"/>
                <a:cs typeface="Times New Roman" panose="02020603050405020304" pitchFamily="18" charset="0"/>
              </a:rPr>
              <a:t>VTP Advertisements - VTP uses a hierarchy of advertisements to distribute and synchronize VLAN configurations across the network.</a:t>
            </a:r>
          </a:p>
        </p:txBody>
      </p:sp>
      <p:pic>
        <p:nvPicPr>
          <p:cNvPr id="4" name="Picture 3"/>
          <p:cNvPicPr>
            <a:picLocks noChangeAspect="1"/>
          </p:cNvPicPr>
          <p:nvPr/>
        </p:nvPicPr>
        <p:blipFill>
          <a:blip r:embed="rId2"/>
          <a:stretch>
            <a:fillRect/>
          </a:stretch>
        </p:blipFill>
        <p:spPr>
          <a:xfrm>
            <a:off x="1705356" y="2762175"/>
            <a:ext cx="6324600" cy="3773965"/>
          </a:xfrm>
          <a:prstGeom prst="rect">
            <a:avLst/>
          </a:prstGeom>
        </p:spPr>
      </p:pic>
    </p:spTree>
    <p:extLst>
      <p:ext uri="{BB962C8B-B14F-4D97-AF65-F5344CB8AC3E}">
        <p14:creationId xmlns:p14="http://schemas.microsoft.com/office/powerpoint/2010/main" val="136342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92455"/>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Components (2)</a:t>
            </a:r>
          </a:p>
        </p:txBody>
      </p:sp>
      <p:sp>
        <p:nvSpPr>
          <p:cNvPr id="3" name="Text Placeholder 2"/>
          <p:cNvSpPr>
            <a:spLocks noGrp="1"/>
          </p:cNvSpPr>
          <p:nvPr>
            <p:ph type="body" idx="1"/>
          </p:nvPr>
        </p:nvSpPr>
        <p:spPr>
          <a:xfrm>
            <a:off x="591312" y="1561846"/>
            <a:ext cx="7961375" cy="800219"/>
          </a:xfrm>
        </p:spPr>
        <p:txBody>
          <a:bodyPr/>
          <a:lstStyle/>
          <a:p>
            <a:r>
              <a:rPr lang="en-US" sz="2600" dirty="0">
                <a:solidFill>
                  <a:schemeClr val="accent2"/>
                </a:solidFill>
                <a:latin typeface="Times New Roman" panose="02020603050405020304" pitchFamily="18" charset="0"/>
                <a:cs typeface="Times New Roman" panose="02020603050405020304" pitchFamily="18" charset="0"/>
              </a:rPr>
              <a:t>VTP Modes </a:t>
            </a:r>
            <a:r>
              <a:rPr lang="en-US" sz="2600" b="0" dirty="0">
                <a:latin typeface="Times New Roman" panose="02020603050405020304" pitchFamily="18" charset="0"/>
                <a:cs typeface="Times New Roman" panose="02020603050405020304" pitchFamily="18" charset="0"/>
              </a:rPr>
              <a:t>- A switch can be configured in one of three modes: </a:t>
            </a:r>
            <a:r>
              <a:rPr lang="en-US" sz="2600" dirty="0">
                <a:solidFill>
                  <a:srgbClr val="0070C0"/>
                </a:solidFill>
                <a:latin typeface="Times New Roman" panose="02020603050405020304" pitchFamily="18" charset="0"/>
                <a:cs typeface="Times New Roman" panose="02020603050405020304" pitchFamily="18" charset="0"/>
              </a:rPr>
              <a:t>server, client, or transparent</a:t>
            </a:r>
            <a:r>
              <a:rPr lang="en-US" sz="2600" b="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838200" y="2743200"/>
            <a:ext cx="7259193" cy="3810000"/>
          </a:xfrm>
          <a:prstGeom prst="rect">
            <a:avLst/>
          </a:prstGeom>
        </p:spPr>
      </p:pic>
    </p:spTree>
    <p:extLst>
      <p:ext uri="{BB962C8B-B14F-4D97-AF65-F5344CB8AC3E}">
        <p14:creationId xmlns:p14="http://schemas.microsoft.com/office/powerpoint/2010/main" val="1526635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0200" y="3829050"/>
            <a:ext cx="5334000" cy="3028950"/>
          </a:xfrm>
          <a:prstGeom prst="rect">
            <a:avLst/>
          </a:prstGeom>
        </p:spPr>
      </p:pic>
      <p:sp>
        <p:nvSpPr>
          <p:cNvPr id="2" name="Title 1"/>
          <p:cNvSpPr>
            <a:spLocks noGrp="1"/>
          </p:cNvSpPr>
          <p:nvPr>
            <p:ph type="title"/>
          </p:nvPr>
        </p:nvSpPr>
        <p:spPr>
          <a:xfrm>
            <a:off x="591312" y="3048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Components (3)</a:t>
            </a:r>
          </a:p>
        </p:txBody>
      </p:sp>
      <p:sp>
        <p:nvSpPr>
          <p:cNvPr id="3" name="Text Placeholder 2"/>
          <p:cNvSpPr>
            <a:spLocks noGrp="1"/>
          </p:cNvSpPr>
          <p:nvPr>
            <p:ph type="body" idx="1"/>
          </p:nvPr>
        </p:nvSpPr>
        <p:spPr>
          <a:xfrm>
            <a:off x="457200" y="1447800"/>
            <a:ext cx="8324088" cy="2585323"/>
          </a:xfrm>
        </p:spPr>
        <p:txBody>
          <a:bodyPr/>
          <a:lstStyle/>
          <a:p>
            <a:pPr marL="342900" indent="-342900">
              <a:buFont typeface="Wingdings" panose="05000000000000000000" pitchFamily="2" charset="2"/>
              <a:buChar char="q"/>
            </a:pPr>
            <a:r>
              <a:rPr lang="en-US" sz="2400" b="0" dirty="0"/>
              <a:t> </a:t>
            </a:r>
            <a:r>
              <a:rPr lang="en-US" sz="2400" b="0" dirty="0">
                <a:solidFill>
                  <a:srgbClr val="FF0000"/>
                </a:solidFill>
                <a:latin typeface="Times New Roman" panose="02020603050405020304" pitchFamily="18" charset="0"/>
                <a:cs typeface="Times New Roman" panose="02020603050405020304" pitchFamily="18" charset="0"/>
              </a:rPr>
              <a:t>VTP Server </a:t>
            </a:r>
            <a:r>
              <a:rPr lang="en-US" sz="2400" b="0" dirty="0">
                <a:latin typeface="Times New Roman" panose="02020603050405020304" pitchFamily="18" charset="0"/>
                <a:cs typeface="Times New Roman" panose="02020603050405020304" pitchFamily="18" charset="0"/>
              </a:rPr>
              <a:t>- VTP servers advertise the VTP domain VLAN information to other VTP-enabled switches in the same VTP domain. </a:t>
            </a:r>
          </a:p>
          <a:p>
            <a:pPr marL="342900" indent="-342900">
              <a:buFont typeface="Wingdings" panose="05000000000000000000" pitchFamily="2" charset="2"/>
              <a:buChar char="q"/>
            </a:pPr>
            <a:r>
              <a:rPr lang="en-US" sz="2400" b="0" dirty="0">
                <a:solidFill>
                  <a:srgbClr val="FF0000"/>
                </a:solidFill>
                <a:latin typeface="Times New Roman" panose="02020603050405020304" pitchFamily="18" charset="0"/>
                <a:cs typeface="Times New Roman" panose="02020603050405020304" pitchFamily="18" charset="0"/>
              </a:rPr>
              <a:t>VTP servers </a:t>
            </a:r>
            <a:r>
              <a:rPr lang="en-US" sz="2400" b="0" dirty="0">
                <a:latin typeface="Times New Roman" panose="02020603050405020304" pitchFamily="18" charset="0"/>
                <a:cs typeface="Times New Roman" panose="02020603050405020304" pitchFamily="18" charset="0"/>
              </a:rPr>
              <a:t>store the VLAN information for the entire domain in NVRAM. </a:t>
            </a:r>
          </a:p>
          <a:p>
            <a:pPr marL="342900" indent="-342900">
              <a:buFont typeface="Wingdings" panose="05000000000000000000" pitchFamily="2" charset="2"/>
              <a:buChar char="q"/>
            </a:pPr>
            <a:r>
              <a:rPr lang="en-US" sz="2400" b="0" dirty="0">
                <a:solidFill>
                  <a:srgbClr val="FF0000"/>
                </a:solidFill>
                <a:latin typeface="Times New Roman" panose="02020603050405020304" pitchFamily="18" charset="0"/>
                <a:cs typeface="Times New Roman" panose="02020603050405020304" pitchFamily="18" charset="0"/>
              </a:rPr>
              <a:t>The server </a:t>
            </a:r>
            <a:r>
              <a:rPr lang="en-US" sz="2400" b="0" dirty="0">
                <a:latin typeface="Times New Roman" panose="02020603050405020304" pitchFamily="18" charset="0"/>
                <a:cs typeface="Times New Roman" panose="02020603050405020304" pitchFamily="18" charset="0"/>
              </a:rPr>
              <a:t>is where VLAN can created, deleted, or renamed for the domain.</a:t>
            </a:r>
          </a:p>
        </p:txBody>
      </p:sp>
    </p:spTree>
    <p:extLst>
      <p:ext uri="{BB962C8B-B14F-4D97-AF65-F5344CB8AC3E}">
        <p14:creationId xmlns:p14="http://schemas.microsoft.com/office/powerpoint/2010/main" val="190045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1089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Components (4)</a:t>
            </a:r>
            <a:endParaRPr lang="en-US" dirty="0"/>
          </a:p>
        </p:txBody>
      </p:sp>
      <p:sp>
        <p:nvSpPr>
          <p:cNvPr id="3" name="Text Placeholder 2"/>
          <p:cNvSpPr>
            <a:spLocks noGrp="1"/>
          </p:cNvSpPr>
          <p:nvPr>
            <p:ph type="body" idx="1"/>
          </p:nvPr>
        </p:nvSpPr>
        <p:spPr>
          <a:xfrm>
            <a:off x="448055" y="1601425"/>
            <a:ext cx="8247888" cy="1769715"/>
          </a:xfrm>
        </p:spPr>
        <p:txBody>
          <a:bodyPr/>
          <a:lstStyle/>
          <a:p>
            <a:pPr marL="342900" indent="-342900">
              <a:buFont typeface="Wingdings" panose="05000000000000000000" pitchFamily="2" charset="2"/>
              <a:buChar char="q"/>
            </a:pPr>
            <a:r>
              <a:rPr lang="en-US" sz="2300" b="0" dirty="0">
                <a:solidFill>
                  <a:srgbClr val="FF0000"/>
                </a:solidFill>
                <a:latin typeface="Times New Roman" panose="02020603050405020304" pitchFamily="18" charset="0"/>
                <a:cs typeface="Times New Roman" panose="02020603050405020304" pitchFamily="18" charset="0"/>
              </a:rPr>
              <a:t>VTP Client </a:t>
            </a:r>
            <a:r>
              <a:rPr lang="en-US" sz="2300" b="0" dirty="0">
                <a:latin typeface="Times New Roman" panose="02020603050405020304" pitchFamily="18" charset="0"/>
                <a:cs typeface="Times New Roman" panose="02020603050405020304" pitchFamily="18" charset="0"/>
              </a:rPr>
              <a:t>- VTP clients function the same way as VTP servers, but you cannot create, change, or delete VLANs on a VTP client. </a:t>
            </a:r>
          </a:p>
          <a:p>
            <a:pPr marL="342900" indent="-342900">
              <a:buFont typeface="Wingdings" panose="05000000000000000000" pitchFamily="2" charset="2"/>
              <a:buChar char="q"/>
            </a:pPr>
            <a:r>
              <a:rPr lang="en-US" sz="2300" b="0" dirty="0">
                <a:solidFill>
                  <a:srgbClr val="FF0000"/>
                </a:solidFill>
                <a:latin typeface="Times New Roman" panose="02020603050405020304" pitchFamily="18" charset="0"/>
                <a:cs typeface="Times New Roman" panose="02020603050405020304" pitchFamily="18" charset="0"/>
              </a:rPr>
              <a:t>A VTP client </a:t>
            </a:r>
            <a:r>
              <a:rPr lang="en-US" sz="2300" b="0" dirty="0">
                <a:latin typeface="Times New Roman" panose="02020603050405020304" pitchFamily="18" charset="0"/>
                <a:cs typeface="Times New Roman" panose="02020603050405020304" pitchFamily="18" charset="0"/>
              </a:rPr>
              <a:t>only stores the VLAN information for the entire domain while the switch is on. </a:t>
            </a:r>
          </a:p>
          <a:p>
            <a:pPr marL="342900" indent="-342900">
              <a:buFont typeface="Wingdings" panose="05000000000000000000" pitchFamily="2" charset="2"/>
              <a:buChar char="q"/>
            </a:pPr>
            <a:r>
              <a:rPr lang="en-US" sz="2300" b="0" dirty="0">
                <a:latin typeface="Times New Roman" panose="02020603050405020304" pitchFamily="18" charset="0"/>
                <a:cs typeface="Times New Roman" panose="02020603050405020304" pitchFamily="18" charset="0"/>
              </a:rPr>
              <a:t>You must configure VTP client mode on a switch.</a:t>
            </a:r>
          </a:p>
        </p:txBody>
      </p:sp>
      <p:pic>
        <p:nvPicPr>
          <p:cNvPr id="4" name="Picture 3"/>
          <p:cNvPicPr>
            <a:picLocks noChangeAspect="1"/>
          </p:cNvPicPr>
          <p:nvPr/>
        </p:nvPicPr>
        <p:blipFill>
          <a:blip r:embed="rId2"/>
          <a:stretch>
            <a:fillRect/>
          </a:stretch>
        </p:blipFill>
        <p:spPr>
          <a:xfrm>
            <a:off x="1447800" y="3505200"/>
            <a:ext cx="5867400" cy="3352800"/>
          </a:xfrm>
          <a:prstGeom prst="rect">
            <a:avLst/>
          </a:prstGeom>
        </p:spPr>
      </p:pic>
      <p:sp>
        <p:nvSpPr>
          <p:cNvPr id="5" name="Rectangle 4"/>
          <p:cNvSpPr/>
          <p:nvPr/>
        </p:nvSpPr>
        <p:spPr>
          <a:xfrm>
            <a:off x="1461550" y="1098034"/>
            <a:ext cx="24237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362384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9212"/>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Components (5)</a:t>
            </a:r>
          </a:p>
        </p:txBody>
      </p:sp>
      <p:sp>
        <p:nvSpPr>
          <p:cNvPr id="3" name="Text Placeholder 2"/>
          <p:cNvSpPr>
            <a:spLocks noGrp="1"/>
          </p:cNvSpPr>
          <p:nvPr>
            <p:ph type="body" idx="1"/>
          </p:nvPr>
        </p:nvSpPr>
        <p:spPr>
          <a:xfrm>
            <a:off x="591312" y="1561846"/>
            <a:ext cx="7961375" cy="1061829"/>
          </a:xfrm>
        </p:spPr>
        <p:txBody>
          <a:bodyPr/>
          <a:lstStyle/>
          <a:p>
            <a:pPr marL="342900" indent="-342900">
              <a:buFont typeface="Wingdings" panose="05000000000000000000" pitchFamily="2" charset="2"/>
              <a:buChar char="q"/>
            </a:pPr>
            <a:r>
              <a:rPr lang="en-US" b="0" dirty="0"/>
              <a:t> </a:t>
            </a:r>
            <a:r>
              <a:rPr lang="en-US" sz="2300" b="0" dirty="0">
                <a:solidFill>
                  <a:srgbClr val="FF0000"/>
                </a:solidFill>
                <a:latin typeface="Times New Roman" panose="02020603050405020304" pitchFamily="18" charset="0"/>
                <a:cs typeface="Times New Roman" panose="02020603050405020304" pitchFamily="18" charset="0"/>
              </a:rPr>
              <a:t>VTP Transparent - </a:t>
            </a:r>
            <a:r>
              <a:rPr lang="en-US" sz="2300" b="0" dirty="0">
                <a:latin typeface="Times New Roman" panose="02020603050405020304" pitchFamily="18" charset="0"/>
                <a:cs typeface="Times New Roman" panose="02020603050405020304" pitchFamily="18" charset="0"/>
              </a:rPr>
              <a:t>Transparent switches forward VTP advertisements to VTP clients and VTP servers</a:t>
            </a:r>
            <a:r>
              <a:rPr lang="en-US" sz="2300" b="0" dirty="0">
                <a:solidFill>
                  <a:srgbClr val="FF0000"/>
                </a:solidFill>
                <a:latin typeface="Times New Roman" panose="02020603050405020304" pitchFamily="18" charset="0"/>
                <a:cs typeface="Times New Roman" panose="02020603050405020304" pitchFamily="18" charset="0"/>
              </a:rPr>
              <a:t>. </a:t>
            </a:r>
            <a:endParaRPr lang="en-US" sz="23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300" b="0" dirty="0">
                <a:solidFill>
                  <a:srgbClr val="FF0000"/>
                </a:solidFill>
                <a:latin typeface="Times New Roman" panose="02020603050405020304" pitchFamily="18" charset="0"/>
                <a:cs typeface="Times New Roman" panose="02020603050405020304" pitchFamily="18" charset="0"/>
              </a:rPr>
              <a:t>Transparent </a:t>
            </a:r>
            <a:r>
              <a:rPr lang="en-US" sz="2300" b="0" dirty="0">
                <a:latin typeface="Times New Roman" panose="02020603050405020304" pitchFamily="18" charset="0"/>
                <a:cs typeface="Times New Roman" panose="02020603050405020304" pitchFamily="18" charset="0"/>
              </a:rPr>
              <a:t>switches do not participate in VTP. </a:t>
            </a:r>
          </a:p>
        </p:txBody>
      </p:sp>
      <p:pic>
        <p:nvPicPr>
          <p:cNvPr id="4" name="Picture 3"/>
          <p:cNvPicPr>
            <a:picLocks noChangeAspect="1"/>
          </p:cNvPicPr>
          <p:nvPr/>
        </p:nvPicPr>
        <p:blipFill>
          <a:blip r:embed="rId2"/>
          <a:stretch>
            <a:fillRect/>
          </a:stretch>
        </p:blipFill>
        <p:spPr>
          <a:xfrm>
            <a:off x="1752600" y="3331561"/>
            <a:ext cx="5848351" cy="3505200"/>
          </a:xfrm>
          <a:prstGeom prst="rect">
            <a:avLst/>
          </a:prstGeom>
        </p:spPr>
      </p:pic>
    </p:spTree>
    <p:extLst>
      <p:ext uri="{BB962C8B-B14F-4D97-AF65-F5344CB8AC3E}">
        <p14:creationId xmlns:p14="http://schemas.microsoft.com/office/powerpoint/2010/main" val="427137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5201"/>
            <a:ext cx="1669414"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7030A0"/>
                </a:solidFill>
              </a:rPr>
              <a:t>INDEX</a:t>
            </a:r>
          </a:p>
        </p:txBody>
      </p:sp>
      <p:sp>
        <p:nvSpPr>
          <p:cNvPr id="3" name="object 3"/>
          <p:cNvSpPr txBox="1"/>
          <p:nvPr/>
        </p:nvSpPr>
        <p:spPr>
          <a:xfrm>
            <a:off x="457200" y="2133600"/>
            <a:ext cx="7970520" cy="5334153"/>
          </a:xfrm>
          <a:prstGeom prst="rect">
            <a:avLst/>
          </a:prstGeom>
        </p:spPr>
        <p:txBody>
          <a:bodyPr vert="horz" wrap="square" lIns="0" tIns="100965" rIns="0" bIns="0" rtlCol="0">
            <a:spAutoFit/>
          </a:bodyPr>
          <a:lstStyle/>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Network device communication </a:t>
            </a:r>
          </a:p>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VLAN and </a:t>
            </a:r>
            <a:r>
              <a:rPr lang="en-US" sz="2800" b="1" spc="-5" dirty="0" err="1">
                <a:solidFill>
                  <a:schemeClr val="tx2"/>
                </a:solidFill>
                <a:latin typeface="Times New Roman" panose="02020603050405020304" pitchFamily="18" charset="0"/>
                <a:cs typeface="Times New Roman" panose="02020603050405020304" pitchFamily="18" charset="0"/>
              </a:rPr>
              <a:t>trunking</a:t>
            </a:r>
            <a:r>
              <a:rPr lang="en-US" sz="2800" b="1" spc="-5" dirty="0">
                <a:solidFill>
                  <a:schemeClr val="tx2"/>
                </a:solidFill>
                <a:latin typeface="Times New Roman" panose="02020603050405020304" pitchFamily="18" charset="0"/>
                <a:cs typeface="Times New Roman" panose="02020603050405020304" pitchFamily="18" charset="0"/>
              </a:rPr>
              <a:t> overview</a:t>
            </a:r>
          </a:p>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VLAN </a:t>
            </a:r>
            <a:r>
              <a:rPr lang="en-US" sz="2800" b="1" spc="-5" dirty="0" err="1">
                <a:solidFill>
                  <a:schemeClr val="tx2"/>
                </a:solidFill>
                <a:latin typeface="Times New Roman" panose="02020603050405020304" pitchFamily="18" charset="0"/>
                <a:cs typeface="Times New Roman" panose="02020603050405020304" pitchFamily="18" charset="0"/>
              </a:rPr>
              <a:t>Trunking</a:t>
            </a:r>
            <a:r>
              <a:rPr lang="en-US" sz="2800" b="1" spc="-5" dirty="0">
                <a:solidFill>
                  <a:schemeClr val="tx2"/>
                </a:solidFill>
                <a:latin typeface="Times New Roman" panose="02020603050405020304" pitchFamily="18" charset="0"/>
                <a:cs typeface="Times New Roman" panose="02020603050405020304" pitchFamily="18" charset="0"/>
              </a:rPr>
              <a:t> Protocol (VTP)</a:t>
            </a:r>
          </a:p>
          <a:p>
            <a:pPr marL="332740" indent="-320040">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Inter-VLAN Routing</a:t>
            </a:r>
          </a:p>
          <a:p>
            <a:pPr marL="332740" indent="-320040">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Spanning Tree Protocol Fundamentals</a:t>
            </a:r>
          </a:p>
          <a:p>
            <a:pPr marL="332740" indent="-320040">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STP Configuration </a:t>
            </a:r>
          </a:p>
          <a:p>
            <a:pPr marL="332740" indent="-320040">
              <a:lnSpc>
                <a:spcPct val="100000"/>
              </a:lnSpc>
              <a:spcBef>
                <a:spcPts val="795"/>
              </a:spcBef>
              <a:buClr>
                <a:srgbClr val="DA1F28"/>
              </a:buClr>
              <a:buSzPct val="60344"/>
              <a:buFont typeface="Wingdings"/>
              <a:buChar char=""/>
              <a:tabLst>
                <a:tab pos="332740" algn="l"/>
              </a:tabLst>
            </a:pPr>
            <a:endParaRPr lang="en-US" sz="2800" b="1" spc="-5" dirty="0">
              <a:solidFill>
                <a:schemeClr val="tx2"/>
              </a:solidFill>
              <a:latin typeface="Times New Roman" panose="02020603050405020304" pitchFamily="18" charset="0"/>
              <a:cs typeface="Times New Roman" panose="02020603050405020304" pitchFamily="18" charset="0"/>
            </a:endParaRPr>
          </a:p>
          <a:p>
            <a:pPr marL="12700">
              <a:lnSpc>
                <a:spcPct val="100000"/>
              </a:lnSpc>
              <a:spcBef>
                <a:spcPts val="795"/>
              </a:spcBef>
              <a:buClr>
                <a:srgbClr val="DA1F28"/>
              </a:buClr>
              <a:buSzPct val="60344"/>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 </a:t>
            </a:r>
          </a:p>
          <a:p>
            <a:pPr marL="332740" indent="-320040">
              <a:lnSpc>
                <a:spcPct val="100000"/>
              </a:lnSpc>
              <a:spcBef>
                <a:spcPts val="795"/>
              </a:spcBef>
              <a:buClr>
                <a:srgbClr val="DA1F28"/>
              </a:buClr>
              <a:buSzPct val="60344"/>
              <a:buFont typeface="Wingdings"/>
              <a:buChar char=""/>
              <a:tabLst>
                <a:tab pos="332740" algn="l"/>
              </a:tabLst>
            </a:pPr>
            <a:endParaRPr lang="en-US" sz="2800" b="1" spc="-5" dirty="0">
              <a:solidFill>
                <a:schemeClr val="tx2"/>
              </a:solidFill>
              <a:latin typeface="Times New Roman" panose="02020603050405020304" pitchFamily="18" charset="0"/>
              <a:cs typeface="Times New Roman" panose="02020603050405020304" pitchFamily="18" charset="0"/>
            </a:endParaRPr>
          </a:p>
          <a:p>
            <a:pPr marL="332740" indent="-320040">
              <a:lnSpc>
                <a:spcPct val="100000"/>
              </a:lnSpc>
              <a:spcBef>
                <a:spcPts val="795"/>
              </a:spcBef>
              <a:buClr>
                <a:srgbClr val="DA1F28"/>
              </a:buClr>
              <a:buSzPct val="60344"/>
              <a:buFont typeface="Wingdings"/>
              <a:buChar char=""/>
              <a:tabLst>
                <a:tab pos="332740" algn="l"/>
              </a:tabLst>
            </a:pPr>
            <a:endParaRPr lang="en-US" sz="2800" b="1" spc="-5"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810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VTP Components (6)</a:t>
            </a:r>
          </a:p>
        </p:txBody>
      </p:sp>
      <p:sp>
        <p:nvSpPr>
          <p:cNvPr id="3" name="Text Placeholder 2"/>
          <p:cNvSpPr>
            <a:spLocks noGrp="1"/>
          </p:cNvSpPr>
          <p:nvPr>
            <p:ph type="body" idx="1"/>
          </p:nvPr>
        </p:nvSpPr>
        <p:spPr>
          <a:xfrm>
            <a:off x="591312" y="1561846"/>
            <a:ext cx="7961375" cy="1154162"/>
          </a:xfrm>
        </p:spPr>
        <p:txBody>
          <a:bodyPr/>
          <a:lstStyle/>
          <a:p>
            <a:pPr marL="342900" indent="-342900">
              <a:buFont typeface="Wingdings" panose="05000000000000000000" pitchFamily="2" charset="2"/>
              <a:buChar char="q"/>
            </a:pPr>
            <a:r>
              <a:rPr lang="en-US" sz="2500" b="0" dirty="0">
                <a:latin typeface="Times New Roman" panose="02020603050405020304" pitchFamily="18" charset="0"/>
                <a:cs typeface="Times New Roman" panose="02020603050405020304" pitchFamily="18" charset="0"/>
              </a:rPr>
              <a:t>VTP Pruning-VTP pruning increases network available bandwidth by restricting flooded traffic to those trunk links that the traffic must use to reach the destination devices</a:t>
            </a:r>
          </a:p>
        </p:txBody>
      </p:sp>
      <p:pic>
        <p:nvPicPr>
          <p:cNvPr id="4" name="Picture 3"/>
          <p:cNvPicPr>
            <a:picLocks noChangeAspect="1"/>
          </p:cNvPicPr>
          <p:nvPr/>
        </p:nvPicPr>
        <p:blipFill>
          <a:blip r:embed="rId2"/>
          <a:stretch>
            <a:fillRect/>
          </a:stretch>
        </p:blipFill>
        <p:spPr>
          <a:xfrm>
            <a:off x="1347724" y="2819400"/>
            <a:ext cx="6248400" cy="3837192"/>
          </a:xfrm>
          <a:prstGeom prst="rect">
            <a:avLst/>
          </a:prstGeom>
        </p:spPr>
      </p:pic>
    </p:spTree>
    <p:extLst>
      <p:ext uri="{BB962C8B-B14F-4D97-AF65-F5344CB8AC3E}">
        <p14:creationId xmlns:p14="http://schemas.microsoft.com/office/powerpoint/2010/main" val="251877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04800" y="304800"/>
            <a:ext cx="8229600" cy="553998"/>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Switching Loop</a:t>
            </a:r>
          </a:p>
        </p:txBody>
      </p:sp>
      <p:sp>
        <p:nvSpPr>
          <p:cNvPr id="4" name="Rectangle 3"/>
          <p:cNvSpPr>
            <a:spLocks noChangeArrowheads="1"/>
          </p:cNvSpPr>
          <p:nvPr/>
        </p:nvSpPr>
        <p:spPr bwMode="auto">
          <a:xfrm>
            <a:off x="7620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A</a:t>
            </a:r>
          </a:p>
        </p:txBody>
      </p:sp>
      <p:sp>
        <p:nvSpPr>
          <p:cNvPr id="5" name="Rectangle 4"/>
          <p:cNvSpPr>
            <a:spLocks noChangeArrowheads="1"/>
          </p:cNvSpPr>
          <p:nvPr/>
        </p:nvSpPr>
        <p:spPr bwMode="auto">
          <a:xfrm>
            <a:off x="39624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B</a:t>
            </a:r>
          </a:p>
        </p:txBody>
      </p:sp>
      <p:sp>
        <p:nvSpPr>
          <p:cNvPr id="6" name="Rectangle 5"/>
          <p:cNvSpPr>
            <a:spLocks noChangeArrowheads="1"/>
          </p:cNvSpPr>
          <p:nvPr/>
        </p:nvSpPr>
        <p:spPr bwMode="auto">
          <a:xfrm>
            <a:off x="2438400" y="39624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Swtich C</a:t>
            </a:r>
          </a:p>
        </p:txBody>
      </p:sp>
      <p:cxnSp>
        <p:nvCxnSpPr>
          <p:cNvPr id="8" name="Straight Connector 7"/>
          <p:cNvCxnSpPr>
            <a:cxnSpLocks noChangeShapeType="1"/>
            <a:endCxn id="4" idx="2"/>
          </p:cNvCxnSpPr>
          <p:nvPr/>
        </p:nvCxnSpPr>
        <p:spPr bwMode="auto">
          <a:xfrm rot="10800000">
            <a:off x="1600200" y="2971800"/>
            <a:ext cx="12192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a:endCxn id="5" idx="2"/>
          </p:cNvCxnSpPr>
          <p:nvPr/>
        </p:nvCxnSpPr>
        <p:spPr bwMode="auto">
          <a:xfrm flipV="1">
            <a:off x="3657600" y="2971800"/>
            <a:ext cx="11430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a:stCxn id="4" idx="3"/>
            <a:endCxn id="5" idx="1"/>
          </p:cNvCxnSpPr>
          <p:nvPr/>
        </p:nvCxnSpPr>
        <p:spPr bwMode="auto">
          <a:xfrm>
            <a:off x="2438400" y="2781300"/>
            <a:ext cx="15240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8377" name="TextBox 13"/>
          <p:cNvSpPr txBox="1">
            <a:spLocks noChangeArrowheads="1"/>
          </p:cNvSpPr>
          <p:nvPr/>
        </p:nvSpPr>
        <p:spPr bwMode="auto">
          <a:xfrm>
            <a:off x="5867400" y="2286000"/>
            <a:ext cx="2895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sz="1800"/>
              <a:t> When there is more than one path between two switches</a:t>
            </a:r>
          </a:p>
          <a:p>
            <a:pPr eaLnBrk="1" hangingPunct="1">
              <a:buFont typeface="Arial" panose="020B0604020202020204" pitchFamily="34" charset="0"/>
              <a:buChar char="•"/>
            </a:pPr>
            <a:endParaRPr lang="en-US" sz="1800"/>
          </a:p>
          <a:p>
            <a:pPr eaLnBrk="1" hangingPunct="1">
              <a:buFont typeface="Arial" panose="020B0604020202020204" pitchFamily="34" charset="0"/>
              <a:buChar char="•"/>
            </a:pPr>
            <a:r>
              <a:rPr lang="en-US" sz="1800"/>
              <a:t> What are the potential problems?</a:t>
            </a:r>
          </a:p>
        </p:txBody>
      </p:sp>
    </p:spTree>
    <p:extLst>
      <p:ext uri="{BB962C8B-B14F-4D97-AF65-F5344CB8AC3E}">
        <p14:creationId xmlns:p14="http://schemas.microsoft.com/office/powerpoint/2010/main" val="176745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553998"/>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Switching Loop</a:t>
            </a:r>
          </a:p>
        </p:txBody>
      </p:sp>
      <p:sp>
        <p:nvSpPr>
          <p:cNvPr id="4" name="Rectangle 3"/>
          <p:cNvSpPr>
            <a:spLocks noChangeArrowheads="1"/>
          </p:cNvSpPr>
          <p:nvPr/>
        </p:nvSpPr>
        <p:spPr bwMode="auto">
          <a:xfrm>
            <a:off x="7620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A</a:t>
            </a:r>
          </a:p>
        </p:txBody>
      </p:sp>
      <p:sp>
        <p:nvSpPr>
          <p:cNvPr id="5" name="Rectangle 4"/>
          <p:cNvSpPr>
            <a:spLocks noChangeArrowheads="1"/>
          </p:cNvSpPr>
          <p:nvPr/>
        </p:nvSpPr>
        <p:spPr bwMode="auto">
          <a:xfrm>
            <a:off x="39624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B</a:t>
            </a:r>
          </a:p>
        </p:txBody>
      </p:sp>
      <p:sp>
        <p:nvSpPr>
          <p:cNvPr id="6" name="Rectangle 5"/>
          <p:cNvSpPr>
            <a:spLocks noChangeArrowheads="1"/>
          </p:cNvSpPr>
          <p:nvPr/>
        </p:nvSpPr>
        <p:spPr bwMode="auto">
          <a:xfrm>
            <a:off x="2438400" y="39624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Swtich C</a:t>
            </a:r>
          </a:p>
        </p:txBody>
      </p:sp>
      <p:cxnSp>
        <p:nvCxnSpPr>
          <p:cNvPr id="8" name="Straight Connector 7"/>
          <p:cNvCxnSpPr>
            <a:cxnSpLocks noChangeShapeType="1"/>
            <a:endCxn id="4" idx="2"/>
          </p:cNvCxnSpPr>
          <p:nvPr/>
        </p:nvCxnSpPr>
        <p:spPr bwMode="auto">
          <a:xfrm rot="10800000">
            <a:off x="1600200" y="2971800"/>
            <a:ext cx="12192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a:endCxn id="5" idx="2"/>
          </p:cNvCxnSpPr>
          <p:nvPr/>
        </p:nvCxnSpPr>
        <p:spPr bwMode="auto">
          <a:xfrm flipV="1">
            <a:off x="3657600" y="2971800"/>
            <a:ext cx="11430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a:stCxn id="4" idx="3"/>
            <a:endCxn id="5" idx="1"/>
          </p:cNvCxnSpPr>
          <p:nvPr/>
        </p:nvCxnSpPr>
        <p:spPr bwMode="auto">
          <a:xfrm>
            <a:off x="2438400" y="2781300"/>
            <a:ext cx="15240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048000" y="5257800"/>
            <a:ext cx="381000" cy="304800"/>
          </a:xfrm>
          <a:prstGeom prst="rect">
            <a:avLst/>
          </a:prstGeom>
          <a:solidFill>
            <a:srgbClr val="3366FF"/>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9" name="Straight Connector 18"/>
          <p:cNvCxnSpPr>
            <a:cxnSpLocks noChangeShapeType="1"/>
            <a:stCxn id="17" idx="0"/>
            <a:endCxn id="6" idx="2"/>
          </p:cNvCxnSpPr>
          <p:nvPr/>
        </p:nvCxnSpPr>
        <p:spPr bwMode="auto">
          <a:xfrm rot="5400000" flipH="1" flipV="1">
            <a:off x="2800350" y="4781550"/>
            <a:ext cx="9144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rot="5400000" flipH="1" flipV="1">
            <a:off x="3201194" y="4799806"/>
            <a:ext cx="4572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sp>
        <p:nvSpPr>
          <p:cNvPr id="60428" name="TextBox 69"/>
          <p:cNvSpPr txBox="1">
            <a:spLocks noChangeArrowheads="1"/>
          </p:cNvSpPr>
          <p:nvPr/>
        </p:nvSpPr>
        <p:spPr bwMode="auto">
          <a:xfrm>
            <a:off x="5181600" y="3505200"/>
            <a:ext cx="3505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sz="1800"/>
              <a:t> </a:t>
            </a:r>
            <a:r>
              <a:rPr lang="en-US" sz="2000"/>
              <a:t>Node1 sends a broadcast frame (e.g. an ARP request)</a:t>
            </a:r>
          </a:p>
          <a:p>
            <a:pPr eaLnBrk="1" hangingPunct="1">
              <a:buFont typeface="Arial" panose="020B0604020202020204" pitchFamily="34" charset="0"/>
              <a:buChar char="•"/>
            </a:pPr>
            <a:endParaRPr lang="en-US" sz="2000"/>
          </a:p>
          <a:p>
            <a:pPr eaLnBrk="1" hangingPunct="1"/>
            <a:endParaRPr lang="en-US" sz="2000"/>
          </a:p>
        </p:txBody>
      </p:sp>
      <p:sp>
        <p:nvSpPr>
          <p:cNvPr id="60429" name="TextBox 81"/>
          <p:cNvSpPr txBox="1">
            <a:spLocks noChangeArrowheads="1"/>
          </p:cNvSpPr>
          <p:nvPr/>
        </p:nvSpPr>
        <p:spPr bwMode="auto">
          <a:xfrm>
            <a:off x="2819400" y="5562600"/>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Node 1</a:t>
            </a:r>
          </a:p>
        </p:txBody>
      </p:sp>
    </p:spTree>
    <p:extLst>
      <p:ext uri="{BB962C8B-B14F-4D97-AF65-F5344CB8AC3E}">
        <p14:creationId xmlns:p14="http://schemas.microsoft.com/office/powerpoint/2010/main" val="1324696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274638"/>
            <a:ext cx="8229600" cy="553998"/>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Switching Loop</a:t>
            </a:r>
          </a:p>
        </p:txBody>
      </p:sp>
      <p:sp>
        <p:nvSpPr>
          <p:cNvPr id="4" name="Rectangle 3"/>
          <p:cNvSpPr>
            <a:spLocks noChangeArrowheads="1"/>
          </p:cNvSpPr>
          <p:nvPr/>
        </p:nvSpPr>
        <p:spPr bwMode="auto">
          <a:xfrm>
            <a:off x="7620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A</a:t>
            </a:r>
          </a:p>
        </p:txBody>
      </p:sp>
      <p:sp>
        <p:nvSpPr>
          <p:cNvPr id="5" name="Rectangle 4"/>
          <p:cNvSpPr>
            <a:spLocks noChangeArrowheads="1"/>
          </p:cNvSpPr>
          <p:nvPr/>
        </p:nvSpPr>
        <p:spPr bwMode="auto">
          <a:xfrm>
            <a:off x="39624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B</a:t>
            </a:r>
          </a:p>
        </p:txBody>
      </p:sp>
      <p:sp>
        <p:nvSpPr>
          <p:cNvPr id="6" name="Rectangle 5"/>
          <p:cNvSpPr>
            <a:spLocks noChangeArrowheads="1"/>
          </p:cNvSpPr>
          <p:nvPr/>
        </p:nvSpPr>
        <p:spPr bwMode="auto">
          <a:xfrm>
            <a:off x="2438400" y="39624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Swtich C</a:t>
            </a:r>
          </a:p>
        </p:txBody>
      </p:sp>
      <p:cxnSp>
        <p:nvCxnSpPr>
          <p:cNvPr id="8" name="Straight Connector 7"/>
          <p:cNvCxnSpPr>
            <a:cxnSpLocks noChangeShapeType="1"/>
            <a:endCxn id="4" idx="2"/>
          </p:cNvCxnSpPr>
          <p:nvPr/>
        </p:nvCxnSpPr>
        <p:spPr bwMode="auto">
          <a:xfrm rot="10800000">
            <a:off x="1600200" y="2971800"/>
            <a:ext cx="12192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a:endCxn id="5" idx="2"/>
          </p:cNvCxnSpPr>
          <p:nvPr/>
        </p:nvCxnSpPr>
        <p:spPr bwMode="auto">
          <a:xfrm flipV="1">
            <a:off x="3657600" y="2971800"/>
            <a:ext cx="11430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a:stCxn id="4" idx="3"/>
            <a:endCxn id="5" idx="1"/>
          </p:cNvCxnSpPr>
          <p:nvPr/>
        </p:nvCxnSpPr>
        <p:spPr bwMode="auto">
          <a:xfrm>
            <a:off x="2438400" y="2781300"/>
            <a:ext cx="15240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048000" y="5257800"/>
            <a:ext cx="381000" cy="304800"/>
          </a:xfrm>
          <a:prstGeom prst="rect">
            <a:avLst/>
          </a:prstGeom>
          <a:solidFill>
            <a:srgbClr val="3366FF"/>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9" name="Straight Connector 18"/>
          <p:cNvCxnSpPr>
            <a:cxnSpLocks noChangeShapeType="1"/>
            <a:stCxn id="17" idx="0"/>
            <a:endCxn id="6" idx="2"/>
          </p:cNvCxnSpPr>
          <p:nvPr/>
        </p:nvCxnSpPr>
        <p:spPr bwMode="auto">
          <a:xfrm rot="5400000" flipH="1" flipV="1">
            <a:off x="2800350" y="4781550"/>
            <a:ext cx="9144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4191000" y="3124200"/>
            <a:ext cx="685800" cy="609600"/>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60" name="Straight Arrow Connector 59"/>
          <p:cNvCxnSpPr>
            <a:cxnSpLocks noChangeShapeType="1"/>
          </p:cNvCxnSpPr>
          <p:nvPr/>
        </p:nvCxnSpPr>
        <p:spPr bwMode="auto">
          <a:xfrm rot="10800000">
            <a:off x="1600200" y="3200400"/>
            <a:ext cx="685800" cy="533400"/>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65" name="Straight Arrow Connector 64"/>
          <p:cNvCxnSpPr>
            <a:cxnSpLocks noChangeShapeType="1"/>
          </p:cNvCxnSpPr>
          <p:nvPr/>
        </p:nvCxnSpPr>
        <p:spPr bwMode="auto">
          <a:xfrm>
            <a:off x="2743200" y="2590800"/>
            <a:ext cx="9144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67" name="Straight Arrow Connector 66"/>
          <p:cNvCxnSpPr>
            <a:cxnSpLocks noChangeShapeType="1"/>
          </p:cNvCxnSpPr>
          <p:nvPr/>
        </p:nvCxnSpPr>
        <p:spPr bwMode="auto">
          <a:xfrm rot="10800000">
            <a:off x="2743200" y="2971800"/>
            <a:ext cx="8382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sp>
        <p:nvSpPr>
          <p:cNvPr id="61455" name="TextBox 69"/>
          <p:cNvSpPr txBox="1">
            <a:spLocks noChangeArrowheads="1"/>
          </p:cNvSpPr>
          <p:nvPr/>
        </p:nvSpPr>
        <p:spPr bwMode="auto">
          <a:xfrm>
            <a:off x="5867400" y="1905000"/>
            <a:ext cx="2895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800"/>
          </a:p>
          <a:p>
            <a:pPr eaLnBrk="1" hangingPunct="1">
              <a:buFont typeface="Arial" panose="020B0604020202020204" pitchFamily="34" charset="0"/>
              <a:buChar char="•"/>
            </a:pPr>
            <a:r>
              <a:rPr lang="en-US" sz="1800"/>
              <a:t> </a:t>
            </a:r>
            <a:r>
              <a:rPr lang="en-US" sz="2000"/>
              <a:t>Switches A, B and C broadcast node 1’s frame out every port</a:t>
            </a:r>
          </a:p>
          <a:p>
            <a:pPr eaLnBrk="1" hangingPunct="1"/>
            <a:endParaRPr lang="en-US" sz="2000"/>
          </a:p>
        </p:txBody>
      </p:sp>
      <p:sp>
        <p:nvSpPr>
          <p:cNvPr id="61456" name="TextBox 81"/>
          <p:cNvSpPr txBox="1">
            <a:spLocks noChangeArrowheads="1"/>
          </p:cNvSpPr>
          <p:nvPr/>
        </p:nvSpPr>
        <p:spPr bwMode="auto">
          <a:xfrm>
            <a:off x="2819400" y="5562600"/>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Node 1</a:t>
            </a:r>
          </a:p>
        </p:txBody>
      </p:sp>
    </p:spTree>
    <p:extLst>
      <p:ext uri="{BB962C8B-B14F-4D97-AF65-F5344CB8AC3E}">
        <p14:creationId xmlns:p14="http://schemas.microsoft.com/office/powerpoint/2010/main" val="822253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274638"/>
            <a:ext cx="8229600" cy="553998"/>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Switching Loop</a:t>
            </a:r>
          </a:p>
        </p:txBody>
      </p:sp>
      <p:sp>
        <p:nvSpPr>
          <p:cNvPr id="4" name="Rectangle 3"/>
          <p:cNvSpPr>
            <a:spLocks noChangeArrowheads="1"/>
          </p:cNvSpPr>
          <p:nvPr/>
        </p:nvSpPr>
        <p:spPr bwMode="auto">
          <a:xfrm>
            <a:off x="7620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A</a:t>
            </a:r>
          </a:p>
        </p:txBody>
      </p:sp>
      <p:sp>
        <p:nvSpPr>
          <p:cNvPr id="5" name="Rectangle 4"/>
          <p:cNvSpPr>
            <a:spLocks noChangeArrowheads="1"/>
          </p:cNvSpPr>
          <p:nvPr/>
        </p:nvSpPr>
        <p:spPr bwMode="auto">
          <a:xfrm>
            <a:off x="3962400" y="25908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Switch B</a:t>
            </a:r>
          </a:p>
        </p:txBody>
      </p:sp>
      <p:sp>
        <p:nvSpPr>
          <p:cNvPr id="6" name="Rectangle 5"/>
          <p:cNvSpPr>
            <a:spLocks noChangeArrowheads="1"/>
          </p:cNvSpPr>
          <p:nvPr/>
        </p:nvSpPr>
        <p:spPr bwMode="auto">
          <a:xfrm>
            <a:off x="2438400" y="3962400"/>
            <a:ext cx="1676400" cy="3810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rgbClr val="FFFFFF"/>
                </a:solidFill>
              </a:rPr>
              <a:t>Swtich C</a:t>
            </a:r>
          </a:p>
        </p:txBody>
      </p:sp>
      <p:cxnSp>
        <p:nvCxnSpPr>
          <p:cNvPr id="8" name="Straight Connector 7"/>
          <p:cNvCxnSpPr>
            <a:cxnSpLocks noChangeShapeType="1"/>
            <a:endCxn id="4" idx="2"/>
          </p:cNvCxnSpPr>
          <p:nvPr/>
        </p:nvCxnSpPr>
        <p:spPr bwMode="auto">
          <a:xfrm rot="10800000">
            <a:off x="1600200" y="2971800"/>
            <a:ext cx="12192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a:endCxn id="5" idx="2"/>
          </p:cNvCxnSpPr>
          <p:nvPr/>
        </p:nvCxnSpPr>
        <p:spPr bwMode="auto">
          <a:xfrm flipV="1">
            <a:off x="3657600" y="2971800"/>
            <a:ext cx="11430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a:stCxn id="4" idx="3"/>
            <a:endCxn id="5" idx="1"/>
          </p:cNvCxnSpPr>
          <p:nvPr/>
        </p:nvCxnSpPr>
        <p:spPr bwMode="auto">
          <a:xfrm>
            <a:off x="2438400" y="2781300"/>
            <a:ext cx="15240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048000" y="5257800"/>
            <a:ext cx="381000" cy="304800"/>
          </a:xfrm>
          <a:prstGeom prst="rect">
            <a:avLst/>
          </a:prstGeom>
          <a:solidFill>
            <a:srgbClr val="3366FF"/>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9" name="Straight Connector 18"/>
          <p:cNvCxnSpPr>
            <a:cxnSpLocks noChangeShapeType="1"/>
            <a:stCxn id="17" idx="0"/>
            <a:endCxn id="6" idx="2"/>
          </p:cNvCxnSpPr>
          <p:nvPr/>
        </p:nvCxnSpPr>
        <p:spPr bwMode="auto">
          <a:xfrm rot="5400000" flipH="1" flipV="1">
            <a:off x="2800350" y="4781550"/>
            <a:ext cx="9144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4191000" y="3124200"/>
            <a:ext cx="685800" cy="609600"/>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60" name="Straight Arrow Connector 59"/>
          <p:cNvCxnSpPr>
            <a:cxnSpLocks noChangeShapeType="1"/>
          </p:cNvCxnSpPr>
          <p:nvPr/>
        </p:nvCxnSpPr>
        <p:spPr bwMode="auto">
          <a:xfrm rot="10800000">
            <a:off x="1600200" y="3200400"/>
            <a:ext cx="685800" cy="533400"/>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65" name="Straight Arrow Connector 64"/>
          <p:cNvCxnSpPr>
            <a:cxnSpLocks noChangeShapeType="1"/>
          </p:cNvCxnSpPr>
          <p:nvPr/>
        </p:nvCxnSpPr>
        <p:spPr bwMode="auto">
          <a:xfrm>
            <a:off x="2743200" y="2590800"/>
            <a:ext cx="9144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67" name="Straight Arrow Connector 66"/>
          <p:cNvCxnSpPr>
            <a:cxnSpLocks noChangeShapeType="1"/>
          </p:cNvCxnSpPr>
          <p:nvPr/>
        </p:nvCxnSpPr>
        <p:spPr bwMode="auto">
          <a:xfrm rot="10800000">
            <a:off x="2743200" y="2971800"/>
            <a:ext cx="8382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sp>
        <p:nvSpPr>
          <p:cNvPr id="62479" name="TextBox 69"/>
          <p:cNvSpPr txBox="1">
            <a:spLocks noChangeArrowheads="1"/>
          </p:cNvSpPr>
          <p:nvPr/>
        </p:nvSpPr>
        <p:spPr bwMode="auto">
          <a:xfrm>
            <a:off x="5867400" y="1905000"/>
            <a:ext cx="2514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sz="1600"/>
              <a:t> </a:t>
            </a:r>
            <a:r>
              <a:rPr lang="en-US" sz="2000"/>
              <a:t>But they receive each other’s broadcasts, which they need to forward again out every port!</a:t>
            </a:r>
          </a:p>
          <a:p>
            <a:pPr eaLnBrk="1" hangingPunct="1">
              <a:buFont typeface="Arial" panose="020B0604020202020204" pitchFamily="34" charset="0"/>
              <a:buChar char="•"/>
            </a:pPr>
            <a:endParaRPr lang="en-US" sz="2000"/>
          </a:p>
          <a:p>
            <a:pPr eaLnBrk="1" hangingPunct="1">
              <a:buFont typeface="Arial" panose="020B0604020202020204" pitchFamily="34" charset="0"/>
              <a:buChar char="•"/>
            </a:pPr>
            <a:r>
              <a:rPr lang="en-US" sz="2000"/>
              <a:t>The broadcasts are amplified, creating a </a:t>
            </a:r>
            <a:r>
              <a:rPr lang="en-US" sz="2000" b="1" i="1"/>
              <a:t>broadcast storm</a:t>
            </a:r>
          </a:p>
          <a:p>
            <a:pPr eaLnBrk="1" hangingPunct="1">
              <a:buFont typeface="Arial" panose="020B0604020202020204" pitchFamily="34" charset="0"/>
              <a:buChar char="•"/>
            </a:pPr>
            <a:endParaRPr lang="en-US" sz="1800"/>
          </a:p>
          <a:p>
            <a:pPr eaLnBrk="1" hangingPunct="1"/>
            <a:endParaRPr lang="en-US" sz="1800"/>
          </a:p>
        </p:txBody>
      </p:sp>
      <p:sp>
        <p:nvSpPr>
          <p:cNvPr id="62480" name="TextBox 81"/>
          <p:cNvSpPr txBox="1">
            <a:spLocks noChangeArrowheads="1"/>
          </p:cNvSpPr>
          <p:nvPr/>
        </p:nvSpPr>
        <p:spPr bwMode="auto">
          <a:xfrm>
            <a:off x="2819400" y="5562600"/>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Node 1</a:t>
            </a:r>
          </a:p>
        </p:txBody>
      </p:sp>
      <p:cxnSp>
        <p:nvCxnSpPr>
          <p:cNvPr id="18" name="Straight Arrow Connector 17"/>
          <p:cNvCxnSpPr>
            <a:cxnSpLocks noChangeShapeType="1"/>
          </p:cNvCxnSpPr>
          <p:nvPr/>
        </p:nvCxnSpPr>
        <p:spPr bwMode="auto">
          <a:xfrm rot="5400000">
            <a:off x="3391694" y="4837906"/>
            <a:ext cx="5334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flipV="1">
            <a:off x="4343400" y="3276600"/>
            <a:ext cx="685800" cy="609600"/>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rot="10800000">
            <a:off x="2895600" y="3124200"/>
            <a:ext cx="8382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23" name="Straight Arrow Connector 22"/>
          <p:cNvCxnSpPr>
            <a:cxnSpLocks noChangeShapeType="1"/>
          </p:cNvCxnSpPr>
          <p:nvPr/>
        </p:nvCxnSpPr>
        <p:spPr bwMode="auto">
          <a:xfrm>
            <a:off x="2514600" y="2438400"/>
            <a:ext cx="9144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a:off x="1447800" y="3352800"/>
            <a:ext cx="685800" cy="5349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p:cNvCxnSpPr>
          <p:nvPr/>
        </p:nvCxnSpPr>
        <p:spPr bwMode="auto">
          <a:xfrm rot="5400000">
            <a:off x="3544094" y="4990306"/>
            <a:ext cx="533400" cy="1588"/>
          </a:xfrm>
          <a:prstGeom prst="straightConnector1">
            <a:avLst/>
          </a:prstGeom>
          <a:noFill/>
          <a:ln w="25400">
            <a:solidFill>
              <a:schemeClr val="accent1"/>
            </a:solidFill>
            <a:round/>
            <a:headEnd/>
            <a:tailEnd type="arrow" w="med" len="med"/>
          </a:ln>
          <a:effectLst>
            <a:outerShdw blurRad="40000" dist="20000" dir="5400000" rotWithShape="0">
              <a:srgbClr val="FF66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6757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533400"/>
            <a:ext cx="7761224" cy="728606"/>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Introduction to Spanning-Tree</a:t>
            </a:r>
            <a:r>
              <a:rPr lang="en-US" b="0" dirty="0">
                <a:latin typeface="Times New Roman" panose="02020603050405020304" pitchFamily="18" charset="0"/>
                <a:cs typeface="Times New Roman" panose="02020603050405020304" pitchFamily="18" charset="0"/>
              </a:rPr>
              <a:t/>
            </a:r>
            <a:br>
              <a:rPr lang="en-US" b="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1312" y="1561846"/>
            <a:ext cx="7961375" cy="5170646"/>
          </a:xfrm>
        </p:spPr>
        <p:txBody>
          <a:bodyPr/>
          <a:lstStyle/>
          <a:p>
            <a:r>
              <a:rPr lang="en-US" sz="2400" b="0" dirty="0">
                <a:latin typeface="Times New Roman" panose="02020603050405020304" pitchFamily="18" charset="0"/>
                <a:cs typeface="Times New Roman" panose="02020603050405020304" pitchFamily="18" charset="0"/>
              </a:rPr>
              <a:t>Previous slides covered ways to connect two switches together with a VLAN, Trunk link and VTP</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Spanning Tree Protocol (STP) was designed to monitor and control the Layer 2 network so that a loop-free topology</a:t>
            </a:r>
          </a:p>
          <a:p>
            <a:r>
              <a:rPr lang="en-US" sz="2400" b="0" dirty="0">
                <a:latin typeface="Times New Roman" panose="02020603050405020304" pitchFamily="18" charset="0"/>
                <a:cs typeface="Times New Roman" panose="02020603050405020304" pitchFamily="18" charset="0"/>
              </a:rPr>
              <a:t>is maintained</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Spanning-tree is a protocol that runs on our switches that helps us to solve loops. Spanning-tree is one of the protocols that you must understand as a network engineer.</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This lesson is an introduction to spanning-tree, you will learn why we need it, how it works and how you can check the spanning-tree topology on your Cisco switches.</a:t>
            </a:r>
          </a:p>
        </p:txBody>
      </p:sp>
    </p:spTree>
    <p:extLst>
      <p:ext uri="{BB962C8B-B14F-4D97-AF65-F5344CB8AC3E}">
        <p14:creationId xmlns:p14="http://schemas.microsoft.com/office/powerpoint/2010/main" val="2472432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457199"/>
            <a:ext cx="7761224" cy="743251"/>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Introduction to Spanning-Tree</a:t>
            </a:r>
            <a:br>
              <a:rPr lang="en-US" sz="3600" dirty="0">
                <a:solidFill>
                  <a:srgbClr val="7030A0"/>
                </a:solidFill>
                <a:latin typeface="Times New Roman" panose="02020603050405020304" pitchFamily="18" charset="0"/>
                <a:cs typeface="Times New Roman" panose="02020603050405020304" pitchFamily="18" charset="0"/>
              </a:rPr>
            </a:br>
            <a:endParaRPr lang="en-US" sz="3600"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66315" y="2334629"/>
            <a:ext cx="7372648" cy="3289796"/>
          </a:xfrm>
          <a:prstGeom prst="rect">
            <a:avLst/>
          </a:prstGeom>
        </p:spPr>
      </p:pic>
      <p:sp>
        <p:nvSpPr>
          <p:cNvPr id="3" name="Text Placeholder 2"/>
          <p:cNvSpPr>
            <a:spLocks noGrp="1"/>
          </p:cNvSpPr>
          <p:nvPr>
            <p:ph type="body" idx="1"/>
          </p:nvPr>
        </p:nvSpPr>
        <p:spPr>
          <a:xfrm>
            <a:off x="591312" y="1561846"/>
            <a:ext cx="7961375" cy="738664"/>
          </a:xfrm>
        </p:spPr>
        <p:txBody>
          <a:bodyPr/>
          <a:lstStyle/>
          <a:p>
            <a:r>
              <a:rPr lang="en-US" sz="2400" b="0" dirty="0">
                <a:latin typeface="Times New Roman" panose="02020603050405020304" pitchFamily="18" charset="0"/>
                <a:cs typeface="Times New Roman" panose="02020603050405020304" pitchFamily="18" charset="0"/>
              </a:rPr>
              <a:t>What is a loop, and how do we get one? Let me show you an example</a:t>
            </a:r>
            <a:r>
              <a:rPr lang="en-US" b="0" dirty="0">
                <a:cs typeface="Times New Roman" panose="02020603050405020304" pitchFamily="18" charset="0"/>
              </a:rPr>
              <a:t>:</a:t>
            </a:r>
            <a:endParaRPr lang="en-US" dirty="0"/>
          </a:p>
        </p:txBody>
      </p:sp>
      <p:sp>
        <p:nvSpPr>
          <p:cNvPr id="5" name="Rectangle 4"/>
          <p:cNvSpPr/>
          <p:nvPr/>
        </p:nvSpPr>
        <p:spPr>
          <a:xfrm>
            <a:off x="557192" y="5748459"/>
            <a:ext cx="8129607"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the picture above, we have two switches. These switches are connected with a single cable, so there is a single point of failure</a:t>
            </a:r>
            <a:r>
              <a:rPr lang="en-US" dirty="0"/>
              <a:t>. </a:t>
            </a:r>
          </a:p>
        </p:txBody>
      </p:sp>
    </p:spTree>
    <p:extLst>
      <p:ext uri="{BB962C8B-B14F-4D97-AF65-F5344CB8AC3E}">
        <p14:creationId xmlns:p14="http://schemas.microsoft.com/office/powerpoint/2010/main" val="2825450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2" y="1561846"/>
            <a:ext cx="7961375" cy="738664"/>
          </a:xfrm>
        </p:spPr>
        <p:txBody>
          <a:bodyPr/>
          <a:lstStyle/>
          <a:p>
            <a:r>
              <a:rPr lang="en-US" sz="2400" b="0" dirty="0">
                <a:latin typeface="Times New Roman" panose="02020603050405020304" pitchFamily="18" charset="0"/>
                <a:cs typeface="Times New Roman" panose="02020603050405020304" pitchFamily="18" charset="0"/>
              </a:rPr>
              <a:t>To get rid of this single point of failure, we will add another cable:</a:t>
            </a:r>
          </a:p>
        </p:txBody>
      </p:sp>
      <p:pic>
        <p:nvPicPr>
          <p:cNvPr id="4" name="Picture 3"/>
          <p:cNvPicPr>
            <a:picLocks noChangeAspect="1"/>
          </p:cNvPicPr>
          <p:nvPr/>
        </p:nvPicPr>
        <p:blipFill>
          <a:blip r:embed="rId2"/>
          <a:stretch>
            <a:fillRect/>
          </a:stretch>
        </p:blipFill>
        <p:spPr>
          <a:xfrm>
            <a:off x="1341353" y="2514600"/>
            <a:ext cx="6278647" cy="3750454"/>
          </a:xfrm>
          <a:prstGeom prst="rect">
            <a:avLst/>
          </a:prstGeom>
        </p:spPr>
      </p:pic>
    </p:spTree>
    <p:extLst>
      <p:ext uri="{BB962C8B-B14F-4D97-AF65-F5344CB8AC3E}">
        <p14:creationId xmlns:p14="http://schemas.microsoft.com/office/powerpoint/2010/main" val="1470872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955" y="1752600"/>
            <a:ext cx="8324088" cy="3662541"/>
          </a:xfrm>
        </p:spPr>
        <p:txBody>
          <a:bodyPr/>
          <a:lstStyle/>
          <a:p>
            <a:r>
              <a:rPr lang="en-US" sz="2400" b="0" dirty="0">
                <a:latin typeface="Times New Roman" panose="02020603050405020304" pitchFamily="18" charset="0"/>
                <a:cs typeface="Times New Roman" panose="02020603050405020304" pitchFamily="18" charset="0"/>
              </a:rPr>
              <a:t>With the extra cable, we now have redundancy. Unfortunately for us, redundancy also brings loops. Why do we have a loop in the scenario above? Let me describe it to you:</a:t>
            </a:r>
          </a:p>
          <a:p>
            <a:endParaRPr lang="en-US" sz="2400" b="0" dirty="0">
              <a:latin typeface="Times New Roman" panose="02020603050405020304" pitchFamily="18" charset="0"/>
              <a:cs typeface="Times New Roman" panose="02020603050405020304" pitchFamily="18" charset="0"/>
            </a:endParaRPr>
          </a:p>
          <a:p>
            <a:pPr marL="457200" indent="-457200">
              <a:buAutoNum type="arabicPeriod"/>
            </a:pPr>
            <a:r>
              <a:rPr lang="en-US" sz="2400" b="0" dirty="0">
                <a:latin typeface="Times New Roman" panose="02020603050405020304" pitchFamily="18" charset="0"/>
                <a:cs typeface="Times New Roman" panose="02020603050405020304" pitchFamily="18" charset="0"/>
              </a:rPr>
              <a:t>H1 sends an ARP request because it’s looking for the MAC address of H2. An ARP request is a broadcast frame.</a:t>
            </a:r>
          </a:p>
          <a:p>
            <a:pPr marL="457200" indent="-457200">
              <a:buAutoNum type="arabicPeriod"/>
            </a:pPr>
            <a:r>
              <a:rPr lang="en-US" sz="2400" b="0" dirty="0">
                <a:latin typeface="Times New Roman" panose="02020603050405020304" pitchFamily="18" charset="0"/>
                <a:cs typeface="Times New Roman" panose="02020603050405020304" pitchFamily="18" charset="0"/>
              </a:rPr>
              <a:t>SW1 will forward this broadcast frame on all it interfaces, except the interface where it received the frame on.</a:t>
            </a:r>
          </a:p>
          <a:p>
            <a:pPr marL="457200" indent="-457200">
              <a:buAutoNum type="arabicPeriod"/>
            </a:pPr>
            <a:r>
              <a:rPr lang="en-US" sz="2400" b="0" dirty="0">
                <a:latin typeface="Times New Roman" panose="02020603050405020304" pitchFamily="18" charset="0"/>
                <a:cs typeface="Times New Roman" panose="02020603050405020304" pitchFamily="18" charset="0"/>
              </a:rPr>
              <a:t>SW2 will receive both broadcast frames.</a:t>
            </a:r>
          </a:p>
          <a:p>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8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1" y="1828800"/>
            <a:ext cx="8324089" cy="4801314"/>
          </a:xfrm>
        </p:spPr>
        <p:txBody>
          <a:bodyPr/>
          <a:lstStyle/>
          <a:p>
            <a:r>
              <a:rPr lang="en-US" sz="2400" b="0" dirty="0">
                <a:latin typeface="Times New Roman" panose="02020603050405020304" pitchFamily="18" charset="0"/>
                <a:cs typeface="Times New Roman" panose="02020603050405020304" pitchFamily="18" charset="0"/>
              </a:rPr>
              <a:t>Now, what does SW2 do with those broadcast frames?</a:t>
            </a:r>
          </a:p>
          <a:p>
            <a:endParaRPr lang="en-US" sz="2400" b="0" dirty="0">
              <a:latin typeface="Times New Roman" panose="02020603050405020304" pitchFamily="18" charset="0"/>
              <a:cs typeface="Times New Roman" panose="02020603050405020304" pitchFamily="18" charset="0"/>
            </a:endParaRPr>
          </a:p>
          <a:p>
            <a:pPr marL="457200" indent="-457200">
              <a:buAutoNum type="arabicPeriod"/>
            </a:pPr>
            <a:r>
              <a:rPr lang="en-US" sz="2400" b="0" dirty="0">
                <a:latin typeface="Times New Roman" panose="02020603050405020304" pitchFamily="18" charset="0"/>
                <a:cs typeface="Times New Roman" panose="02020603050405020304" pitchFamily="18" charset="0"/>
              </a:rPr>
              <a:t>It will forward it from every interface except the interface where it received the frame.</a:t>
            </a:r>
          </a:p>
          <a:p>
            <a:pPr marL="457200" indent="-457200">
              <a:buAutoNum type="arabicPeriod"/>
            </a:pPr>
            <a:r>
              <a:rPr lang="en-US" sz="2400" b="0" dirty="0">
                <a:latin typeface="Times New Roman" panose="02020603050405020304" pitchFamily="18" charset="0"/>
                <a:cs typeface="Times New Roman" panose="02020603050405020304" pitchFamily="18" charset="0"/>
              </a:rPr>
              <a:t>This means that the frame that was received on interface Fa0/0 will be forwarded on Interface Fa1/0.</a:t>
            </a:r>
          </a:p>
          <a:p>
            <a:pPr marL="457200" indent="-457200">
              <a:buAutoNum type="arabicPeriod"/>
            </a:pPr>
            <a:r>
              <a:rPr lang="en-US" sz="2400" b="0" dirty="0">
                <a:latin typeface="Times New Roman" panose="02020603050405020304" pitchFamily="18" charset="0"/>
                <a:cs typeface="Times New Roman" panose="02020603050405020304" pitchFamily="18" charset="0"/>
              </a:rPr>
              <a:t> The frame that was received on Interface Fa1/0 will be forwarded on Interface Fa0/0</a:t>
            </a:r>
            <a:r>
              <a:rPr lang="en-US" sz="2400" b="0" dirty="0">
                <a:cs typeface="Times New Roman" panose="02020603050405020304" pitchFamily="18" charset="0"/>
              </a:rPr>
              <a:t>.</a:t>
            </a:r>
            <a:endParaRPr lang="en-US" sz="2400" b="0" dirty="0"/>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Do you see where this is going? We have a loop! Both switches will keep forwarding over and over again until the following happens:</a:t>
            </a:r>
          </a:p>
          <a:p>
            <a:pPr marL="342900" indent="-342900">
              <a:buFont typeface="Wingdings" panose="05000000000000000000" pitchFamily="2" charset="2"/>
              <a:buChar char="ü"/>
            </a:pPr>
            <a:r>
              <a:rPr lang="en-US" sz="2400" b="0" dirty="0">
                <a:latin typeface="Times New Roman" panose="02020603050405020304" pitchFamily="18" charset="0"/>
                <a:cs typeface="Times New Roman" panose="02020603050405020304" pitchFamily="18" charset="0"/>
              </a:rPr>
              <a:t>You fix the loop by disconnecting one of the cables.</a:t>
            </a:r>
          </a:p>
          <a:p>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4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50" y="29570"/>
            <a:ext cx="8605013" cy="1785104"/>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What are network devices Communication ?</a:t>
            </a:r>
            <a:r>
              <a:rPr lang="en-US" sz="3600" dirty="0"/>
              <a:t/>
            </a:r>
            <a:br>
              <a:rPr lang="en-US" sz="3600" dirty="0"/>
            </a:br>
            <a:endParaRPr lang="en-US" sz="3600" dirty="0"/>
          </a:p>
        </p:txBody>
      </p:sp>
      <p:sp>
        <p:nvSpPr>
          <p:cNvPr id="3" name="Text Placeholder 2"/>
          <p:cNvSpPr>
            <a:spLocks noGrp="1"/>
          </p:cNvSpPr>
          <p:nvPr>
            <p:ph type="body" idx="1"/>
          </p:nvPr>
        </p:nvSpPr>
        <p:spPr>
          <a:xfrm>
            <a:off x="513966" y="1905000"/>
            <a:ext cx="7961375" cy="4401205"/>
          </a:xfrm>
        </p:spPr>
        <p:txBody>
          <a:bodyPr/>
          <a:lstStyle/>
          <a:p>
            <a:pPr algn="just"/>
            <a:r>
              <a:rPr lang="en-US" sz="2600" b="0" dirty="0">
                <a:latin typeface="Times New Roman" panose="02020603050405020304" pitchFamily="18" charset="0"/>
                <a:cs typeface="Times New Roman" panose="02020603050405020304" pitchFamily="18" charset="0"/>
              </a:rPr>
              <a:t>The devices which are used for communication between different hardware’s used in the computer network are known as network devices. </a:t>
            </a:r>
          </a:p>
          <a:p>
            <a:pPr algn="just"/>
            <a:endParaRPr lang="en-US" sz="2600" b="0" dirty="0">
              <a:latin typeface="Times New Roman" panose="02020603050405020304" pitchFamily="18" charset="0"/>
              <a:cs typeface="Times New Roman" panose="02020603050405020304" pitchFamily="18" charset="0"/>
            </a:endParaRPr>
          </a:p>
          <a:p>
            <a:pPr algn="just"/>
            <a:r>
              <a:rPr lang="en-US" sz="2600" b="0" dirty="0">
                <a:latin typeface="Times New Roman" panose="02020603050405020304" pitchFamily="18" charset="0"/>
                <a:cs typeface="Times New Roman" panose="02020603050405020304" pitchFamily="18" charset="0"/>
              </a:rPr>
              <a:t>These devices are also known as physical devices, networking hardware, and network equipment otherwise computer networking devices.</a:t>
            </a:r>
          </a:p>
          <a:p>
            <a:pPr algn="just"/>
            <a:endParaRPr lang="en-US" sz="2600" b="0" dirty="0">
              <a:latin typeface="Times New Roman" panose="02020603050405020304" pitchFamily="18" charset="0"/>
              <a:cs typeface="Times New Roman" panose="02020603050405020304" pitchFamily="18" charset="0"/>
            </a:endParaRPr>
          </a:p>
          <a:p>
            <a:pPr algn="just"/>
            <a:r>
              <a:rPr lang="en-US" sz="2600" b="0" dirty="0">
                <a:latin typeface="Times New Roman" panose="02020603050405020304" pitchFamily="18" charset="0"/>
                <a:cs typeface="Times New Roman" panose="02020603050405020304" pitchFamily="18" charset="0"/>
              </a:rPr>
              <a:t>In a computer network, each network device plays a key role based on their functionality, and also works for different purposes at different segments.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813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80999"/>
            <a:ext cx="7761224" cy="819451"/>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How spanning-tree solves loops</a:t>
            </a:r>
            <a:br>
              <a:rPr lang="en-US" sz="3600" dirty="0">
                <a:solidFill>
                  <a:srgbClr val="7030A0"/>
                </a:solidFill>
                <a:latin typeface="Times New Roman" panose="02020603050405020304" pitchFamily="18" charset="0"/>
                <a:cs typeface="Times New Roman" panose="02020603050405020304" pitchFamily="18" charset="0"/>
              </a:rPr>
            </a:br>
            <a:endParaRPr lang="en-US" sz="3600"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752600"/>
            <a:ext cx="8552688" cy="1107996"/>
          </a:xfrm>
        </p:spPr>
        <p:txBody>
          <a:bodyPr/>
          <a:lstStyle/>
          <a:p>
            <a:r>
              <a:rPr lang="en-US" sz="2400" b="0" dirty="0">
                <a:latin typeface="Times New Roman" panose="02020603050405020304" pitchFamily="18" charset="0"/>
                <a:cs typeface="Times New Roman" panose="02020603050405020304" pitchFamily="18" charset="0"/>
              </a:rPr>
              <a:t>Spanning-tree will help us to create a loop-free topology by blocking certain interfaces. Let’s take a look at how spanning-tree work! Here’s an example:</a:t>
            </a:r>
          </a:p>
        </p:txBody>
      </p:sp>
      <p:pic>
        <p:nvPicPr>
          <p:cNvPr id="4" name="Picture 3"/>
          <p:cNvPicPr>
            <a:picLocks noChangeAspect="1"/>
          </p:cNvPicPr>
          <p:nvPr/>
        </p:nvPicPr>
        <p:blipFill>
          <a:blip r:embed="rId2"/>
          <a:stretch>
            <a:fillRect/>
          </a:stretch>
        </p:blipFill>
        <p:spPr>
          <a:xfrm>
            <a:off x="1371600" y="3070746"/>
            <a:ext cx="5791200" cy="3575714"/>
          </a:xfrm>
          <a:prstGeom prst="rect">
            <a:avLst/>
          </a:prstGeom>
        </p:spPr>
      </p:pic>
    </p:spTree>
    <p:extLst>
      <p:ext uri="{BB962C8B-B14F-4D97-AF65-F5344CB8AC3E}">
        <p14:creationId xmlns:p14="http://schemas.microsoft.com/office/powerpoint/2010/main" val="3672536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355" y="1752600"/>
            <a:ext cx="8781288" cy="3293209"/>
          </a:xfrm>
        </p:spPr>
        <p:txBody>
          <a:bodyPr/>
          <a:lstStyle/>
          <a:p>
            <a:r>
              <a:rPr lang="en-US" sz="2500" b="0" dirty="0">
                <a:latin typeface="Times New Roman" panose="02020603050405020304" pitchFamily="18" charset="0"/>
                <a:cs typeface="Times New Roman" panose="02020603050405020304" pitchFamily="18" charset="0"/>
              </a:rPr>
              <a:t>We have three switches, and as you can see, we have added redundancy by connecting the switches in a triangle, this also means we have a loop here. I have added the MAC addresses but simplified them for this example:</a:t>
            </a:r>
          </a:p>
          <a:p>
            <a:endParaRPr lang="en-US" b="0" dirty="0"/>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SW1: MAC AAA</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SW2: MAC BBB</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SW3: MAC CCC</a:t>
            </a:r>
          </a:p>
          <a:p>
            <a:endParaRPr lang="en-US" dirty="0"/>
          </a:p>
        </p:txBody>
      </p:sp>
    </p:spTree>
    <p:extLst>
      <p:ext uri="{BB962C8B-B14F-4D97-AF65-F5344CB8AC3E}">
        <p14:creationId xmlns:p14="http://schemas.microsoft.com/office/powerpoint/2010/main" val="1750979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91311" y="1676400"/>
            <a:ext cx="7961375" cy="3046988"/>
          </a:xfrm>
        </p:spPr>
        <p:txBody>
          <a:bodyPr/>
          <a:lstStyle/>
          <a:p>
            <a:r>
              <a:rPr lang="en-US" sz="2500" b="0" dirty="0">
                <a:latin typeface="Times New Roman" panose="02020603050405020304" pitchFamily="18" charset="0"/>
                <a:cs typeface="Times New Roman" panose="02020603050405020304" pitchFamily="18" charset="0"/>
              </a:rPr>
              <a:t>Since spanning-tree is enabled, all our switches will send a special frame to each other called a BPDU (Bridge Protocol Data Unit). In this BPDU, there are two pieces of information that spanning-tree requires:</a:t>
            </a:r>
          </a:p>
          <a:p>
            <a:endParaRPr lang="en-US" sz="25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MAC address</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Priority</a:t>
            </a:r>
          </a:p>
          <a:p>
            <a:endParaRPr lang="en-US" sz="25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254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8877" y="1600200"/>
            <a:ext cx="7931723" cy="1154162"/>
          </a:xfrm>
        </p:spPr>
        <p:txBody>
          <a:bodyPr/>
          <a:lstStyle/>
          <a:p>
            <a:r>
              <a:rPr lang="en-US" sz="2500" b="0" dirty="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MAC address</a:t>
            </a:r>
            <a:r>
              <a:rPr lang="en-US" sz="2500" b="0" dirty="0">
                <a:latin typeface="Times New Roman" panose="02020603050405020304" pitchFamily="18" charset="0"/>
                <a:cs typeface="Times New Roman" panose="02020603050405020304" pitchFamily="18" charset="0"/>
              </a:rPr>
              <a:t> and the </a:t>
            </a:r>
            <a:r>
              <a:rPr lang="en-US" sz="2500" dirty="0">
                <a:latin typeface="Times New Roman" panose="02020603050405020304" pitchFamily="18" charset="0"/>
                <a:cs typeface="Times New Roman" panose="02020603050405020304" pitchFamily="18" charset="0"/>
              </a:rPr>
              <a:t>priority</a:t>
            </a:r>
            <a:r>
              <a:rPr lang="en-US" sz="2500" b="0" dirty="0">
                <a:latin typeface="Times New Roman" panose="02020603050405020304" pitchFamily="18" charset="0"/>
                <a:cs typeface="Times New Roman" panose="02020603050405020304" pitchFamily="18" charset="0"/>
              </a:rPr>
              <a:t> together make up the </a:t>
            </a:r>
            <a:r>
              <a:rPr lang="en-US" sz="2500" dirty="0">
                <a:latin typeface="Times New Roman" panose="02020603050405020304" pitchFamily="18" charset="0"/>
                <a:cs typeface="Times New Roman" panose="02020603050405020304" pitchFamily="18" charset="0"/>
              </a:rPr>
              <a:t>bridge ID</a:t>
            </a:r>
            <a:r>
              <a:rPr lang="en-US" sz="2500" b="0" dirty="0">
                <a:latin typeface="Times New Roman" panose="02020603050405020304" pitchFamily="18" charset="0"/>
                <a:cs typeface="Times New Roman" panose="02020603050405020304" pitchFamily="18" charset="0"/>
              </a:rPr>
              <a:t>. The </a:t>
            </a:r>
            <a:r>
              <a:rPr lang="en-US" sz="2500" dirty="0">
                <a:latin typeface="Times New Roman" panose="02020603050405020304" pitchFamily="18" charset="0"/>
                <a:cs typeface="Times New Roman" panose="02020603050405020304" pitchFamily="18" charset="0"/>
              </a:rPr>
              <a:t>BPDU</a:t>
            </a:r>
            <a:r>
              <a:rPr lang="en-US" sz="2500" b="0" dirty="0">
                <a:latin typeface="Times New Roman" panose="02020603050405020304" pitchFamily="18" charset="0"/>
                <a:cs typeface="Times New Roman" panose="02020603050405020304" pitchFamily="18" charset="0"/>
              </a:rPr>
              <a:t> is sent between switches as shown in the following picture:</a:t>
            </a:r>
          </a:p>
        </p:txBody>
      </p:sp>
      <p:pic>
        <p:nvPicPr>
          <p:cNvPr id="4" name="Picture 3"/>
          <p:cNvPicPr>
            <a:picLocks noChangeAspect="1"/>
          </p:cNvPicPr>
          <p:nvPr/>
        </p:nvPicPr>
        <p:blipFill>
          <a:blip r:embed="rId2"/>
          <a:stretch>
            <a:fillRect/>
          </a:stretch>
        </p:blipFill>
        <p:spPr>
          <a:xfrm>
            <a:off x="1600200" y="2777108"/>
            <a:ext cx="5715000" cy="3840493"/>
          </a:xfrm>
          <a:prstGeom prst="rect">
            <a:avLst/>
          </a:prstGeom>
        </p:spPr>
      </p:pic>
    </p:spTree>
    <p:extLst>
      <p:ext uri="{BB962C8B-B14F-4D97-AF65-F5344CB8AC3E}">
        <p14:creationId xmlns:p14="http://schemas.microsoft.com/office/powerpoint/2010/main" val="4098332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81000" y="1524000"/>
            <a:ext cx="8763000" cy="5970865"/>
          </a:xfrm>
        </p:spPr>
        <p:txBody>
          <a:bodyPr/>
          <a:lstStyle/>
          <a:p>
            <a:r>
              <a:rPr lang="en-US" sz="2500" b="0" dirty="0">
                <a:latin typeface="Times New Roman" panose="02020603050405020304" pitchFamily="18" charset="0"/>
                <a:cs typeface="Times New Roman" panose="02020603050405020304" pitchFamily="18" charset="0"/>
              </a:rPr>
              <a:t>Spanning-tree requires the bridge ID for its calculation. Let me explain how it works:</a:t>
            </a:r>
          </a:p>
          <a:p>
            <a:endParaRPr lang="en-US" b="0" dirty="0"/>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First of all, spanning-tree will elect </a:t>
            </a:r>
            <a:r>
              <a:rPr lang="en-US" sz="2400" dirty="0">
                <a:latin typeface="Times New Roman" panose="02020603050405020304" pitchFamily="18" charset="0"/>
                <a:cs typeface="Times New Roman" panose="02020603050405020304" pitchFamily="18" charset="0"/>
              </a:rPr>
              <a:t>a root bridge</a:t>
            </a:r>
            <a:r>
              <a:rPr lang="en-US" sz="2400" b="0" dirty="0">
                <a:latin typeface="Times New Roman" panose="02020603050405020304" pitchFamily="18" charset="0"/>
                <a:cs typeface="Times New Roman" panose="02020603050405020304" pitchFamily="18" charset="0"/>
              </a:rPr>
              <a:t>; this root bridge will be the one that has the best “</a:t>
            </a:r>
            <a:r>
              <a:rPr lang="en-US" sz="2400" dirty="0">
                <a:latin typeface="Times New Roman" panose="02020603050405020304" pitchFamily="18" charset="0"/>
                <a:cs typeface="Times New Roman" panose="02020603050405020304" pitchFamily="18" charset="0"/>
              </a:rPr>
              <a:t>bridge ID</a:t>
            </a:r>
            <a:r>
              <a:rPr lang="en-US" sz="2400" b="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The switch with the </a:t>
            </a:r>
            <a:r>
              <a:rPr lang="en-US" sz="2400" dirty="0">
                <a:latin typeface="Times New Roman" panose="02020603050405020304" pitchFamily="18" charset="0"/>
                <a:cs typeface="Times New Roman" panose="02020603050405020304" pitchFamily="18" charset="0"/>
              </a:rPr>
              <a:t>lowest bridge ID</a:t>
            </a:r>
            <a:r>
              <a:rPr lang="en-US" sz="2400" b="0" dirty="0">
                <a:latin typeface="Times New Roman" panose="02020603050405020304" pitchFamily="18" charset="0"/>
                <a:cs typeface="Times New Roman" panose="02020603050405020304" pitchFamily="18" charset="0"/>
              </a:rPr>
              <a:t> is the best one.</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By default, the priority is 32768, but we can change this value if we want.</a:t>
            </a:r>
          </a:p>
          <a:p>
            <a:pPr marL="342900" indent="-342900">
              <a:buFont typeface="Wingdings" panose="05000000000000000000" pitchFamily="2" charset="2"/>
              <a:buChar char="§"/>
            </a:pPr>
            <a:endParaRPr lang="en-US" sz="24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500" b="0" dirty="0">
                <a:latin typeface="Times New Roman" panose="02020603050405020304" pitchFamily="18" charset="0"/>
                <a:cs typeface="Times New Roman" panose="02020603050405020304" pitchFamily="18" charset="0"/>
              </a:rPr>
              <a:t>So who will become the root bridge? In our example, SW1 will become the root bridge! Priority and MAC address make up the bridge ID. Since the priority is the same on all switches, it will be the MAC address that is the tiebreaker. SW1 has the lowest MAC address thus the best bridge ID and will become the root bridge.</a:t>
            </a:r>
          </a:p>
          <a:p>
            <a:endParaRPr lang="en-US" dirty="0"/>
          </a:p>
        </p:txBody>
      </p:sp>
    </p:spTree>
    <p:extLst>
      <p:ext uri="{BB962C8B-B14F-4D97-AF65-F5344CB8AC3E}">
        <p14:creationId xmlns:p14="http://schemas.microsoft.com/office/powerpoint/2010/main" val="62075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91312" y="1561846"/>
            <a:ext cx="7961375" cy="1154162"/>
          </a:xfrm>
        </p:spPr>
        <p:txBody>
          <a:bodyPr/>
          <a:lstStyle/>
          <a:p>
            <a:r>
              <a:rPr lang="en-US" sz="2500" b="0" dirty="0">
                <a:latin typeface="Times New Roman" panose="02020603050405020304" pitchFamily="18" charset="0"/>
                <a:cs typeface="Times New Roman" panose="02020603050405020304" pitchFamily="18" charset="0"/>
              </a:rPr>
              <a:t>The ports on our </a:t>
            </a:r>
            <a:r>
              <a:rPr lang="en-US" sz="2500" dirty="0">
                <a:latin typeface="Times New Roman" panose="02020603050405020304" pitchFamily="18" charset="0"/>
                <a:cs typeface="Times New Roman" panose="02020603050405020304" pitchFamily="18" charset="0"/>
              </a:rPr>
              <a:t>root bridge </a:t>
            </a:r>
            <a:r>
              <a:rPr lang="en-US" sz="2500" b="0" dirty="0">
                <a:latin typeface="Times New Roman" panose="02020603050405020304" pitchFamily="18" charset="0"/>
                <a:cs typeface="Times New Roman" panose="02020603050405020304" pitchFamily="18" charset="0"/>
              </a:rPr>
              <a:t>are always designated, which means they are in a forwarding state. Take a look at the following picture:</a:t>
            </a:r>
          </a:p>
        </p:txBody>
      </p:sp>
      <p:pic>
        <p:nvPicPr>
          <p:cNvPr id="4" name="Picture 3"/>
          <p:cNvPicPr>
            <a:picLocks noChangeAspect="1"/>
          </p:cNvPicPr>
          <p:nvPr/>
        </p:nvPicPr>
        <p:blipFill>
          <a:blip r:embed="rId2"/>
          <a:stretch>
            <a:fillRect/>
          </a:stretch>
        </p:blipFill>
        <p:spPr>
          <a:xfrm>
            <a:off x="304800" y="2716008"/>
            <a:ext cx="6400800" cy="4161326"/>
          </a:xfrm>
          <a:prstGeom prst="rect">
            <a:avLst/>
          </a:prstGeom>
        </p:spPr>
      </p:pic>
      <p:sp>
        <p:nvSpPr>
          <p:cNvPr id="5" name="Rectangle 4"/>
          <p:cNvSpPr/>
          <p:nvPr/>
        </p:nvSpPr>
        <p:spPr>
          <a:xfrm>
            <a:off x="6474725" y="4572000"/>
            <a:ext cx="25908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Above, you see that SW1 has been elected as the root bridge and the “D” on the interfaces stands for designated.</a:t>
            </a:r>
          </a:p>
        </p:txBody>
      </p:sp>
      <p:cxnSp>
        <p:nvCxnSpPr>
          <p:cNvPr id="7" name="Straight Arrow Connector 6"/>
          <p:cNvCxnSpPr/>
          <p:nvPr/>
        </p:nvCxnSpPr>
        <p:spPr>
          <a:xfrm flipH="1" flipV="1">
            <a:off x="4642244" y="4174198"/>
            <a:ext cx="1770888" cy="79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42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91312" y="1561846"/>
            <a:ext cx="7961375" cy="1877437"/>
          </a:xfrm>
        </p:spPr>
        <p:txBody>
          <a:bodyPr/>
          <a:lstStyle/>
          <a:p>
            <a:r>
              <a:rPr lang="en-US" sz="2500" b="0" dirty="0">
                <a:latin typeface="Times New Roman" panose="02020603050405020304" pitchFamily="18" charset="0"/>
                <a:cs typeface="Times New Roman" panose="02020603050405020304" pitchFamily="18" charset="0"/>
              </a:rPr>
              <a:t>Our next step for all our “</a:t>
            </a:r>
            <a:r>
              <a:rPr lang="en-US" sz="2500" dirty="0">
                <a:latin typeface="Times New Roman" panose="02020603050405020304" pitchFamily="18" charset="0"/>
                <a:cs typeface="Times New Roman" panose="02020603050405020304" pitchFamily="18" charset="0"/>
              </a:rPr>
              <a:t>non-root</a:t>
            </a:r>
            <a:r>
              <a:rPr lang="en-US" sz="2500" b="0" dirty="0">
                <a:latin typeface="Times New Roman" panose="02020603050405020304" pitchFamily="18" charset="0"/>
                <a:cs typeface="Times New Roman" panose="02020603050405020304" pitchFamily="18" charset="0"/>
              </a:rPr>
              <a:t>” bridges (so that’s every switch that is not the root) will have to find the shortest path to our root bridge! The shortest path to the root bridge is called the “root port”. Take a look at my example:</a:t>
            </a:r>
          </a:p>
          <a:p>
            <a:endParaRPr lang="en-US" dirty="0"/>
          </a:p>
        </p:txBody>
      </p:sp>
      <p:pic>
        <p:nvPicPr>
          <p:cNvPr id="4" name="Picture 3"/>
          <p:cNvPicPr>
            <a:picLocks noChangeAspect="1"/>
          </p:cNvPicPr>
          <p:nvPr/>
        </p:nvPicPr>
        <p:blipFill>
          <a:blip r:embed="rId2"/>
          <a:stretch>
            <a:fillRect/>
          </a:stretch>
        </p:blipFill>
        <p:spPr>
          <a:xfrm>
            <a:off x="1905000" y="3200400"/>
            <a:ext cx="4686300" cy="3657600"/>
          </a:xfrm>
          <a:prstGeom prst="rect">
            <a:avLst/>
          </a:prstGeom>
        </p:spPr>
      </p:pic>
      <p:sp>
        <p:nvSpPr>
          <p:cNvPr id="5" name="Rectangle 4"/>
          <p:cNvSpPr/>
          <p:nvPr/>
        </p:nvSpPr>
        <p:spPr>
          <a:xfrm>
            <a:off x="6477000" y="4290536"/>
            <a:ext cx="26670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I’ve put an “R” for “root port” on SW2 and SW3. Their Fa0/0 interface is the shortest path to get to the root bridge</a:t>
            </a:r>
            <a:endParaRPr lang="en-US" dirty="0"/>
          </a:p>
        </p:txBody>
      </p:sp>
      <p:cxnSp>
        <p:nvCxnSpPr>
          <p:cNvPr id="6" name="Straight Arrow Connector 5"/>
          <p:cNvCxnSpPr/>
          <p:nvPr/>
        </p:nvCxnSpPr>
        <p:spPr>
          <a:xfrm flipH="1">
            <a:off x="5715000" y="4800600"/>
            <a:ext cx="762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200400" y="4468237"/>
            <a:ext cx="3276600" cy="109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90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2" y="1561846"/>
            <a:ext cx="7961375" cy="3754874"/>
          </a:xfrm>
        </p:spPr>
        <p:txBody>
          <a:bodyPr/>
          <a:lstStyle/>
          <a:p>
            <a:r>
              <a:rPr lang="en-US" sz="2500" b="0" dirty="0">
                <a:latin typeface="Times New Roman" panose="02020603050405020304" pitchFamily="18" charset="0"/>
                <a:cs typeface="Times New Roman" panose="02020603050405020304" pitchFamily="18" charset="0"/>
              </a:rPr>
              <a:t>In my example, I’ve kept things simple, but “shortest path” in spanning-tree means it will actually look at the speed of the interface. Each interface has a certain cost, and the path with the lowest cost will be used. Here’s an overview of the interfaces and their cost:</a:t>
            </a:r>
          </a:p>
          <a:p>
            <a:endParaRPr lang="en-US" sz="25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10 Mbit = Cost 100</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100 Mbit = Cost 19</a:t>
            </a:r>
          </a:p>
          <a:p>
            <a:pPr marL="342900" indent="-342900">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1000 Mbit = Cost 4</a:t>
            </a:r>
          </a:p>
          <a:p>
            <a:endParaRPr lang="en-US" dirty="0"/>
          </a:p>
        </p:txBody>
      </p:sp>
    </p:spTree>
    <p:extLst>
      <p:ext uri="{BB962C8B-B14F-4D97-AF65-F5344CB8AC3E}">
        <p14:creationId xmlns:p14="http://schemas.microsoft.com/office/powerpoint/2010/main" val="1733093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8055" y="1600200"/>
            <a:ext cx="8247888" cy="5586145"/>
          </a:xfrm>
        </p:spPr>
        <p:txBody>
          <a:bodyPr/>
          <a:lstStyle/>
          <a:p>
            <a:pPr algn="just"/>
            <a:r>
              <a:rPr lang="en-US" sz="2500" b="0" dirty="0">
                <a:latin typeface="Times New Roman" panose="02020603050405020304" pitchFamily="18" charset="0"/>
                <a:cs typeface="Times New Roman" panose="02020603050405020304" pitchFamily="18" charset="0"/>
              </a:rPr>
              <a:t>Excellent!…we have designated ports on our root bridge and root ports on our non-root bridges, we still have a loop, however, so we need to shut down a port between SW2 and SW3 to break that loop. So which port are we going to shut down? The one on SW2 or the one on SW3? We’ll look again at the best bridge ID:</a:t>
            </a:r>
          </a:p>
          <a:p>
            <a:endParaRPr lang="en-US" b="0" dirty="0"/>
          </a:p>
          <a:p>
            <a:r>
              <a:rPr lang="en-US" sz="2400" dirty="0">
                <a:solidFill>
                  <a:srgbClr val="FF0000"/>
                </a:solidFill>
                <a:latin typeface="Times New Roman" panose="02020603050405020304" pitchFamily="18" charset="0"/>
                <a:cs typeface="Times New Roman" panose="02020603050405020304" pitchFamily="18" charset="0"/>
              </a:rPr>
              <a:t>Bridge ID = Priority + MAC address.</a:t>
            </a:r>
          </a:p>
          <a:p>
            <a:endParaRPr lang="en-US" b="0" dirty="0"/>
          </a:p>
          <a:p>
            <a:r>
              <a:rPr lang="en-US" sz="2500" b="0" dirty="0">
                <a:latin typeface="Times New Roman" panose="02020603050405020304" pitchFamily="18" charset="0"/>
                <a:cs typeface="Times New Roman" panose="02020603050405020304" pitchFamily="18" charset="0"/>
              </a:rPr>
              <a:t>Lower is better, both switches have the same priority, but the MAC address of SW2 is lower, which means that SW2 will “win this battle”. SW3 is our loser here which means it will have to block its port, effectively breaking our loop! Take a look at my example:</a:t>
            </a:r>
          </a:p>
          <a:p>
            <a:endParaRPr lang="en-US" dirty="0"/>
          </a:p>
        </p:txBody>
      </p:sp>
    </p:spTree>
    <p:extLst>
      <p:ext uri="{BB962C8B-B14F-4D97-AF65-F5344CB8AC3E}">
        <p14:creationId xmlns:p14="http://schemas.microsoft.com/office/powerpoint/2010/main" val="64788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9006" y="4876800"/>
            <a:ext cx="8405983" cy="3016314"/>
          </a:xfrm>
        </p:spPr>
        <p:txBody>
          <a:bodyPr/>
          <a:lstStyle/>
          <a:p>
            <a:r>
              <a:rPr lang="en-US" b="0" dirty="0">
                <a:latin typeface="Times New Roman" panose="02020603050405020304" pitchFamily="18" charset="0"/>
                <a:cs typeface="Times New Roman" panose="02020603050405020304" pitchFamily="18" charset="0"/>
              </a:rPr>
              <a:t>If you look at the link between SW2 and SW3, you can see that the Fa1/0 interface of SW3 says </a:t>
            </a:r>
            <a:r>
              <a:rPr lang="en-US"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which stands for </a:t>
            </a:r>
            <a:r>
              <a:rPr lang="en-US" dirty="0">
                <a:latin typeface="Times New Roman" panose="02020603050405020304" pitchFamily="18" charset="0"/>
                <a:cs typeface="Times New Roman" panose="02020603050405020304" pitchFamily="18" charset="0"/>
              </a:rPr>
              <a:t>alternate</a:t>
            </a:r>
            <a:r>
              <a:rPr lang="en-US" b="0" dirty="0">
                <a:latin typeface="Times New Roman" panose="02020603050405020304" pitchFamily="18" charset="0"/>
                <a:cs typeface="Times New Roman" panose="02020603050405020304" pitchFamily="18" charset="0"/>
              </a:rPr>
              <a:t>. An alternate port is blocked! Sometimes the alternate port is called the </a:t>
            </a:r>
            <a:r>
              <a:rPr lang="en-US" dirty="0">
                <a:latin typeface="Times New Roman" panose="02020603050405020304" pitchFamily="18" charset="0"/>
                <a:cs typeface="Times New Roman" panose="02020603050405020304" pitchFamily="18" charset="0"/>
              </a:rPr>
              <a:t>ND (Non Designated) port</a:t>
            </a:r>
            <a:r>
              <a:rPr lang="en-US" b="0" dirty="0">
                <a:latin typeface="Times New Roman" panose="02020603050405020304" pitchFamily="18" charset="0"/>
                <a:cs typeface="Times New Roman" panose="02020603050405020304" pitchFamily="18" charset="0"/>
              </a:rPr>
              <a:t>. By shutting down this interface, we have solved our loop problem.</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193" y="122024"/>
            <a:ext cx="7309611" cy="4373775"/>
          </a:xfrm>
          <a:prstGeom prst="rect">
            <a:avLst/>
          </a:prstGeom>
        </p:spPr>
      </p:pic>
    </p:spTree>
    <p:extLst>
      <p:ext uri="{BB962C8B-B14F-4D97-AF65-F5344CB8AC3E}">
        <p14:creationId xmlns:p14="http://schemas.microsoft.com/office/powerpoint/2010/main" val="42847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1" y="1447800"/>
            <a:ext cx="7961375" cy="6155531"/>
          </a:xfrm>
        </p:spPr>
        <p:txBody>
          <a:bodyPr/>
          <a:lstStyle/>
          <a:p>
            <a:r>
              <a:rPr lang="en-US" sz="2600" b="0" dirty="0">
                <a:latin typeface="Times New Roman" panose="02020603050405020304" pitchFamily="18" charset="0"/>
                <a:cs typeface="Times New Roman" panose="02020603050405020304" pitchFamily="18" charset="0"/>
              </a:rPr>
              <a:t>Network devices, or networking hardware, are physical devices that are required for communication and interaction between hardware on a computer network.</a:t>
            </a:r>
          </a:p>
          <a:p>
            <a:endParaRPr lang="en-US" b="0" dirty="0"/>
          </a:p>
          <a:p>
            <a:r>
              <a:rPr lang="en-US" sz="2600" b="0" dirty="0">
                <a:latin typeface="Times New Roman" panose="02020603050405020304" pitchFamily="18" charset="0"/>
                <a:cs typeface="Times New Roman" panose="02020603050405020304" pitchFamily="18" charset="0"/>
              </a:rPr>
              <a:t>Types of network devices, here is the common network device list:</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Hub</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Switch</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Router</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Bridge</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Gateway</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Repeater</a:t>
            </a:r>
          </a:p>
          <a:p>
            <a:pPr marL="457200" indent="-457200">
              <a:buFont typeface="Wingdings" panose="05000000000000000000" pitchFamily="2" charset="2"/>
              <a:buChar char="§"/>
            </a:pPr>
            <a:r>
              <a:rPr lang="en-US" sz="2600" b="0" dirty="0">
                <a:latin typeface="Times New Roman" panose="02020603050405020304" pitchFamily="18" charset="0"/>
                <a:cs typeface="Times New Roman" panose="02020603050405020304" pitchFamily="18" charset="0"/>
              </a:rPr>
              <a:t>Access Point</a:t>
            </a:r>
          </a:p>
          <a:p>
            <a:endParaRPr lang="en-US" b="0" dirty="0"/>
          </a:p>
          <a:p>
            <a:r>
              <a:rPr lang="en-US" dirty="0"/>
              <a:t/>
            </a:r>
            <a:br>
              <a:rPr lang="en-US" dirty="0"/>
            </a:br>
            <a:endParaRPr lang="en-US" dirty="0"/>
          </a:p>
        </p:txBody>
      </p:sp>
    </p:spTree>
    <p:extLst>
      <p:ext uri="{BB962C8B-B14F-4D97-AF65-F5344CB8AC3E}">
        <p14:creationId xmlns:p14="http://schemas.microsoft.com/office/powerpoint/2010/main" val="3101029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81200" y="2743201"/>
            <a:ext cx="4781550" cy="3047999"/>
          </a:xfrm>
          <a:prstGeom prst="rect">
            <a:avLst/>
          </a:prstGeom>
        </p:spPr>
      </p:pic>
      <p:sp>
        <p:nvSpPr>
          <p:cNvPr id="2" name="Title 1"/>
          <p:cNvSpPr>
            <a:spLocks noGrp="1"/>
          </p:cNvSpPr>
          <p:nvPr>
            <p:ph type="title"/>
          </p:nvPr>
        </p:nvSpPr>
        <p:spPr>
          <a:xfrm>
            <a:off x="609600" y="152400"/>
            <a:ext cx="7761224" cy="1477328"/>
          </a:xfrm>
        </p:spPr>
        <p:txBody>
          <a:bodyPr/>
          <a:lstStyle/>
          <a:p>
            <a:pPr algn="ctr"/>
            <a:r>
              <a:rPr lang="en-US" sz="3200" dirty="0">
                <a:solidFill>
                  <a:srgbClr val="7030A0"/>
                </a:solidFill>
                <a:latin typeface="Times New Roman" panose="02020603050405020304" pitchFamily="18" charset="0"/>
                <a:cs typeface="Times New Roman" panose="02020603050405020304" pitchFamily="18" charset="0"/>
              </a:rPr>
              <a:t>Spanning-tree configuration on Cisco switches</a:t>
            </a:r>
            <a:br>
              <a:rPr lang="en-US" sz="3200" dirty="0">
                <a:solidFill>
                  <a:srgbClr val="7030A0"/>
                </a:solidFill>
                <a:latin typeface="Times New Roman" panose="02020603050405020304" pitchFamily="18" charset="0"/>
                <a:cs typeface="Times New Roman" panose="02020603050405020304" pitchFamily="18" charset="0"/>
              </a:rPr>
            </a:b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447800"/>
            <a:ext cx="8382000" cy="5170646"/>
          </a:xfrm>
        </p:spPr>
        <p:txBody>
          <a:bodyPr/>
          <a:lstStyle/>
          <a:p>
            <a:r>
              <a:rPr lang="en-US" sz="2400" b="0" dirty="0">
                <a:latin typeface="Times New Roman" panose="02020603050405020304" pitchFamily="18" charset="0"/>
                <a:cs typeface="Times New Roman" panose="02020603050405020304" pitchFamily="18" charset="0"/>
              </a:rPr>
              <a:t>Now you have an idea what spanning-tree is about. Let’s take a look at some Cisco switches to see how we can configure them. I will use the same topology that I showed you earlier, but we have different interfaces.</a:t>
            </a: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r>
              <a:rPr lang="en-US" sz="2400" b="0" dirty="0"/>
              <a:t> </a:t>
            </a:r>
            <a:r>
              <a:rPr lang="en-US" sz="2400" b="0" dirty="0">
                <a:latin typeface="Times New Roman" panose="02020603050405020304" pitchFamily="18" charset="0"/>
                <a:cs typeface="Times New Roman" panose="02020603050405020304" pitchFamily="18" charset="0"/>
              </a:rPr>
              <a:t>This is the topology we will use. Spanning-tree is enabled by   default; let’s start by checking some show commands</a:t>
            </a:r>
          </a:p>
        </p:txBody>
      </p:sp>
    </p:spTree>
    <p:extLst>
      <p:ext uri="{BB962C8B-B14F-4D97-AF65-F5344CB8AC3E}">
        <p14:creationId xmlns:p14="http://schemas.microsoft.com/office/powerpoint/2010/main" val="3688686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94D9-3F33-4D87-5EDC-7A7F496F1E83}"/>
              </a:ext>
            </a:extLst>
          </p:cNvPr>
          <p:cNvSpPr>
            <a:spLocks noGrp="1"/>
          </p:cNvSpPr>
          <p:nvPr>
            <p:ph type="title"/>
          </p:nvPr>
        </p:nvSpPr>
        <p:spPr>
          <a:xfrm>
            <a:off x="228600" y="345179"/>
            <a:ext cx="7761224" cy="492443"/>
          </a:xfrm>
        </p:spPr>
        <p:txBody>
          <a:bodyPr/>
          <a:lstStyle/>
          <a:p>
            <a:pPr algn="ctr"/>
            <a:r>
              <a:rPr lang="en-US" sz="3200" dirty="0">
                <a:solidFill>
                  <a:srgbClr val="7030A0"/>
                </a:solidFill>
                <a:latin typeface="Times New Roman" panose="02020603050405020304" pitchFamily="18" charset="0"/>
                <a:cs typeface="Times New Roman" panose="02020603050405020304" pitchFamily="18" charset="0"/>
              </a:rPr>
              <a:t>Port fast </a:t>
            </a:r>
            <a:endParaRPr lang="en-GB" sz="3200"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8A8A6F7-70B1-1C08-B685-1B8DF27EACEB}"/>
              </a:ext>
            </a:extLst>
          </p:cNvPr>
          <p:cNvSpPr>
            <a:spLocks noGrp="1"/>
          </p:cNvSpPr>
          <p:nvPr>
            <p:ph type="body" idx="1"/>
          </p:nvPr>
        </p:nvSpPr>
        <p:spPr>
          <a:xfrm>
            <a:off x="457200" y="1828800"/>
            <a:ext cx="7961375" cy="2585323"/>
          </a:xfrm>
        </p:spPr>
        <p:txBody>
          <a:bodyPr/>
          <a:lstStyle/>
          <a:p>
            <a:pPr algn="just"/>
            <a:r>
              <a:rPr lang="en-GB" sz="2800" i="0" dirty="0" err="1">
                <a:solidFill>
                  <a:srgbClr val="000000"/>
                </a:solidFill>
                <a:effectLst/>
                <a:highlight>
                  <a:srgbClr val="FFFFFF"/>
                </a:highlight>
                <a:latin typeface="Times New Roman" panose="02020603050405020304" pitchFamily="18" charset="0"/>
                <a:cs typeface="Times New Roman" panose="02020603050405020304" pitchFamily="18" charset="0"/>
              </a:rPr>
              <a:t>Portfast</a:t>
            </a:r>
            <a:r>
              <a:rPr lang="en-GB" sz="280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GB"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is a Cisco technique that puts a switch interface into forwarding mode immediately, skipping the </a:t>
            </a:r>
            <a:r>
              <a:rPr lang="en-GB" sz="2800" b="0" i="0" dirty="0">
                <a:solidFill>
                  <a:srgbClr val="FF0000"/>
                </a:solidFill>
                <a:effectLst/>
                <a:highlight>
                  <a:srgbClr val="FFFFFF"/>
                </a:highlight>
                <a:latin typeface="Times New Roman" panose="02020603050405020304" pitchFamily="18" charset="0"/>
                <a:cs typeface="Times New Roman" panose="02020603050405020304" pitchFamily="18" charset="0"/>
              </a:rPr>
              <a:t>listening and learning states</a:t>
            </a:r>
            <a:r>
              <a:rPr lang="en-GB"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 This is useful for interfaces that connect to computers or servers so that these devices don’t have to wait until the interface is up and running</a:t>
            </a:r>
            <a:endParaRPr lang="en-GB" sz="2800" dirty="0">
              <a:latin typeface="Times New Roman" panose="02020603050405020304" pitchFamily="18" charset="0"/>
              <a:cs typeface="Times New Roman" panose="02020603050405020304" pitchFamily="18" charset="0"/>
            </a:endParaRPr>
          </a:p>
        </p:txBody>
      </p:sp>
      <p:pic>
        <p:nvPicPr>
          <p:cNvPr id="1026" name="Picture 2" descr="See the source image">
            <a:extLst>
              <a:ext uri="{FF2B5EF4-FFF2-40B4-BE49-F238E27FC236}">
                <a16:creationId xmlns:a16="http://schemas.microsoft.com/office/drawing/2014/main" id="{CB2B398C-3D57-D9F0-F350-5E20C816EF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962400"/>
            <a:ext cx="3962400"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620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7400" y="2438400"/>
            <a:ext cx="4514088" cy="2554545"/>
          </a:xfrm>
        </p:spPr>
        <p:txBody>
          <a:bodyPr/>
          <a:lstStyle/>
          <a:p>
            <a:r>
              <a:rPr lang="en-US" sz="16600" dirty="0"/>
              <a:t>END</a:t>
            </a:r>
          </a:p>
        </p:txBody>
      </p:sp>
    </p:spTree>
    <p:extLst>
      <p:ext uri="{BB962C8B-B14F-4D97-AF65-F5344CB8AC3E}">
        <p14:creationId xmlns:p14="http://schemas.microsoft.com/office/powerpoint/2010/main" val="194201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68" y="304800"/>
            <a:ext cx="7761224" cy="745745"/>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Network Hub</a:t>
            </a:r>
            <a:r>
              <a:rPr lang="en-US" dirty="0"/>
              <a:t/>
            </a:r>
            <a:br>
              <a:rPr lang="en-US" dirty="0"/>
            </a:br>
            <a:endParaRPr lang="en-US" dirty="0"/>
          </a:p>
        </p:txBody>
      </p:sp>
      <p:sp>
        <p:nvSpPr>
          <p:cNvPr id="3" name="Text Placeholder 2"/>
          <p:cNvSpPr>
            <a:spLocks noGrp="1"/>
          </p:cNvSpPr>
          <p:nvPr>
            <p:ph type="body" idx="1"/>
          </p:nvPr>
        </p:nvSpPr>
        <p:spPr>
          <a:xfrm>
            <a:off x="457117" y="1600200"/>
            <a:ext cx="7961375" cy="5539978"/>
          </a:xfrm>
        </p:spPr>
        <p:txBody>
          <a:bodyPr/>
          <a:lstStyle/>
          <a:p>
            <a:pPr fontAlgn="base"/>
            <a:r>
              <a:rPr lang="en-US" sz="2600" b="0" dirty="0">
                <a:latin typeface="Times New Roman" panose="02020603050405020304" pitchFamily="18" charset="0"/>
                <a:cs typeface="Times New Roman" panose="02020603050405020304" pitchFamily="18" charset="0"/>
              </a:rPr>
              <a:t>The network </a:t>
            </a:r>
            <a:r>
              <a:rPr lang="en-US" sz="2600" dirty="0">
                <a:latin typeface="Times New Roman" panose="02020603050405020304" pitchFamily="18" charset="0"/>
                <a:cs typeface="Times New Roman" panose="02020603050405020304" pitchFamily="18" charset="0"/>
              </a:rPr>
              <a:t>hub</a:t>
            </a:r>
            <a:r>
              <a:rPr lang="en-US" sz="2600" b="0" dirty="0">
                <a:latin typeface="Times New Roman" panose="02020603050405020304" pitchFamily="18" charset="0"/>
                <a:cs typeface="Times New Roman" panose="02020603050405020304" pitchFamily="18" charset="0"/>
              </a:rPr>
              <a:t> is one kind of networking device in a computer network, used to communicate with various network hosts and also for data transferring.</a:t>
            </a:r>
          </a:p>
          <a:p>
            <a:pPr fontAlgn="base"/>
            <a:endParaRPr lang="en-US" sz="2600" b="0" dirty="0">
              <a:latin typeface="Times New Roman" panose="02020603050405020304" pitchFamily="18" charset="0"/>
              <a:cs typeface="Times New Roman" panose="02020603050405020304" pitchFamily="18" charset="0"/>
            </a:endParaRPr>
          </a:p>
          <a:p>
            <a:pPr fontAlgn="base"/>
            <a:r>
              <a:rPr lang="en-US" sz="2600" b="0" dirty="0">
                <a:latin typeface="Times New Roman" panose="02020603050405020304" pitchFamily="18" charset="0"/>
                <a:cs typeface="Times New Roman" panose="02020603050405020304" pitchFamily="18" charset="0"/>
              </a:rPr>
              <a:t>The transferring of data in a computer network can be done in the form of packets. Whenever the </a:t>
            </a:r>
            <a:r>
              <a:rPr lang="en-US" sz="2600" b="0" dirty="0">
                <a:latin typeface="Times New Roman" panose="02020603050405020304" pitchFamily="18" charset="0"/>
                <a:cs typeface="Times New Roman" panose="02020603050405020304" pitchFamily="18" charset="0"/>
                <a:hlinkClick r:id="rId2"/>
              </a:rPr>
              <a:t>data processing</a:t>
            </a:r>
            <a:r>
              <a:rPr lang="en-US" sz="2600" b="0" dirty="0">
                <a:latin typeface="Times New Roman" panose="02020603050405020304" pitchFamily="18" charset="0"/>
                <a:cs typeface="Times New Roman" panose="02020603050405020304" pitchFamily="18" charset="0"/>
              </a:rPr>
              <a:t> can be done from a host to a network hub, then the data can transmit to all the connected ports. Similarly, all the ports identify the data path which leads to inefficiencies &amp; wastage. </a:t>
            </a:r>
          </a:p>
          <a:p>
            <a:pPr fontAlgn="base"/>
            <a:endParaRPr lang="en-US" sz="2600" b="0" dirty="0">
              <a:latin typeface="Times New Roman" panose="02020603050405020304" pitchFamily="18" charset="0"/>
              <a:cs typeface="Times New Roman" panose="02020603050405020304" pitchFamily="18" charset="0"/>
            </a:endParaRPr>
          </a:p>
          <a:p>
            <a:pPr fontAlgn="base"/>
            <a:r>
              <a:rPr lang="en-US" sz="2600" b="0" dirty="0">
                <a:latin typeface="Times New Roman" panose="02020603050405020304" pitchFamily="18" charset="0"/>
                <a:cs typeface="Times New Roman" panose="02020603050405020304" pitchFamily="18" charset="0"/>
              </a:rPr>
              <a:t>Because of this working, a network hub cannot be so safe and secure</a:t>
            </a:r>
          </a:p>
          <a:p>
            <a:endParaRPr lang="en-US" dirty="0"/>
          </a:p>
        </p:txBody>
      </p:sp>
    </p:spTree>
    <p:extLst>
      <p:ext uri="{BB962C8B-B14F-4D97-AF65-F5344CB8AC3E}">
        <p14:creationId xmlns:p14="http://schemas.microsoft.com/office/powerpoint/2010/main" val="184336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42" y="381000"/>
            <a:ext cx="7761224" cy="669545"/>
          </a:xfrm>
        </p:spPr>
        <p:txBody>
          <a:bodyPr/>
          <a:lstStyle/>
          <a:p>
            <a:pPr algn="ctr"/>
            <a:r>
              <a:rPr lang="en-US" dirty="0"/>
              <a:t> </a:t>
            </a:r>
            <a:r>
              <a:rPr lang="en-US" dirty="0">
                <a:solidFill>
                  <a:srgbClr val="7030A0"/>
                </a:solidFill>
                <a:latin typeface="Times New Roman" panose="02020603050405020304" pitchFamily="18" charset="0"/>
                <a:cs typeface="Times New Roman" panose="02020603050405020304" pitchFamily="18" charset="0"/>
              </a:rPr>
              <a:t>Network Switch</a:t>
            </a:r>
            <a:r>
              <a:rPr lang="en-US" dirty="0"/>
              <a:t/>
            </a:r>
            <a:br>
              <a:rPr lang="en-US" dirty="0"/>
            </a:br>
            <a:endParaRPr lang="en-US" dirty="0"/>
          </a:p>
        </p:txBody>
      </p:sp>
      <p:sp>
        <p:nvSpPr>
          <p:cNvPr id="3" name="Text Placeholder 2"/>
          <p:cNvSpPr>
            <a:spLocks noGrp="1"/>
          </p:cNvSpPr>
          <p:nvPr>
            <p:ph type="body" idx="1"/>
          </p:nvPr>
        </p:nvSpPr>
        <p:spPr>
          <a:xfrm>
            <a:off x="591312" y="1561846"/>
            <a:ext cx="7961375" cy="2339102"/>
          </a:xfrm>
        </p:spPr>
        <p:txBody>
          <a:bodyPr/>
          <a:lstStyle/>
          <a:p>
            <a:pPr algn="just" fontAlgn="base"/>
            <a:r>
              <a:rPr lang="en-US" sz="2600" b="0" dirty="0">
                <a:latin typeface="Times New Roman" panose="02020603050405020304" pitchFamily="18" charset="0"/>
                <a:cs typeface="Times New Roman" panose="02020603050405020304" pitchFamily="18" charset="0"/>
              </a:rPr>
              <a:t>Similar to a hub, this is also working at the layer in the LAN and a </a:t>
            </a:r>
            <a:r>
              <a:rPr lang="en-US" sz="2600" dirty="0">
                <a:latin typeface="Times New Roman" panose="02020603050405020304" pitchFamily="18" charset="0"/>
                <a:cs typeface="Times New Roman" panose="02020603050405020304" pitchFamily="18" charset="0"/>
              </a:rPr>
              <a:t>switch</a:t>
            </a:r>
            <a:r>
              <a:rPr lang="en-US" sz="2600" b="0" dirty="0">
                <a:latin typeface="Times New Roman" panose="02020603050405020304" pitchFamily="18" charset="0"/>
                <a:cs typeface="Times New Roman" panose="02020603050405020304" pitchFamily="18" charset="0"/>
              </a:rPr>
              <a:t> is more clever compare with a hub. As the hub is used for data transferring, whereas a switch is used for filtering &amp; forwarding the data. So this is the more clever technique to deal with the data packets.</a:t>
            </a:r>
          </a:p>
          <a:p>
            <a:endParaRPr lang="en-US" dirty="0"/>
          </a:p>
        </p:txBody>
      </p:sp>
      <p:pic>
        <p:nvPicPr>
          <p:cNvPr id="4" name="Picture 3"/>
          <p:cNvPicPr>
            <a:picLocks noChangeAspect="1"/>
          </p:cNvPicPr>
          <p:nvPr/>
        </p:nvPicPr>
        <p:blipFill>
          <a:blip r:embed="rId2"/>
          <a:stretch>
            <a:fillRect/>
          </a:stretch>
        </p:blipFill>
        <p:spPr>
          <a:xfrm>
            <a:off x="1828800" y="4191000"/>
            <a:ext cx="4800600" cy="2428875"/>
          </a:xfrm>
          <a:prstGeom prst="rect">
            <a:avLst/>
          </a:prstGeom>
        </p:spPr>
      </p:pic>
    </p:spTree>
    <p:extLst>
      <p:ext uri="{BB962C8B-B14F-4D97-AF65-F5344CB8AC3E}">
        <p14:creationId xmlns:p14="http://schemas.microsoft.com/office/powerpoint/2010/main" val="42899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04800"/>
            <a:ext cx="7761224" cy="898145"/>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Network Router</a:t>
            </a:r>
            <a:r>
              <a:rPr lang="en-US" dirty="0"/>
              <a:t/>
            </a:r>
            <a:br>
              <a:rPr lang="en-US" dirty="0"/>
            </a:br>
            <a:endParaRPr lang="en-US" dirty="0"/>
          </a:p>
        </p:txBody>
      </p:sp>
      <p:sp>
        <p:nvSpPr>
          <p:cNvPr id="3" name="Text Placeholder 2"/>
          <p:cNvSpPr>
            <a:spLocks noGrp="1"/>
          </p:cNvSpPr>
          <p:nvPr>
            <p:ph type="body" idx="1"/>
          </p:nvPr>
        </p:nvSpPr>
        <p:spPr>
          <a:xfrm>
            <a:off x="591312" y="1561846"/>
            <a:ext cx="7961375" cy="3539430"/>
          </a:xfrm>
        </p:spPr>
        <p:txBody>
          <a:bodyPr/>
          <a:lstStyle/>
          <a:p>
            <a:pPr fontAlgn="base"/>
            <a:r>
              <a:rPr lang="en-US" sz="2600" b="0" dirty="0">
                <a:latin typeface="Times New Roman" panose="02020603050405020304" pitchFamily="18" charset="0"/>
                <a:cs typeface="Times New Roman" panose="02020603050405020304" pitchFamily="18" charset="0"/>
              </a:rPr>
              <a:t>A network </a:t>
            </a:r>
            <a:r>
              <a:rPr lang="en-US" sz="2600" dirty="0">
                <a:latin typeface="Times New Roman" panose="02020603050405020304" pitchFamily="18" charset="0"/>
                <a:cs typeface="Times New Roman" panose="02020603050405020304" pitchFamily="18" charset="0"/>
              </a:rPr>
              <a:t>router</a:t>
            </a:r>
            <a:r>
              <a:rPr lang="en-US" sz="2600" b="0" dirty="0">
                <a:latin typeface="Times New Roman" panose="02020603050405020304" pitchFamily="18" charset="0"/>
                <a:cs typeface="Times New Roman" panose="02020603050405020304" pitchFamily="18" charset="0"/>
              </a:rPr>
              <a:t> is one kind of network device in a computer network and it is used for routing traffic from one network to another. These two networks could be private to a public company network. </a:t>
            </a:r>
          </a:p>
          <a:p>
            <a:pPr fontAlgn="base"/>
            <a:endParaRPr lang="en-US" sz="2600" b="0" dirty="0">
              <a:latin typeface="Times New Roman" panose="02020603050405020304" pitchFamily="18" charset="0"/>
              <a:cs typeface="Times New Roman" panose="02020603050405020304" pitchFamily="18" charset="0"/>
            </a:endParaRPr>
          </a:p>
          <a:p>
            <a:pPr fontAlgn="base"/>
            <a:r>
              <a:rPr lang="en-US" sz="2600" b="0" dirty="0">
                <a:latin typeface="Times New Roman" panose="02020603050405020304" pitchFamily="18" charset="0"/>
                <a:cs typeface="Times New Roman" panose="02020603050405020304" pitchFamily="18" charset="0"/>
              </a:rPr>
              <a:t>For example, here a router is considered as traffic police at the junction, he directs dissimilar traffic networks to dissimilar directions</a:t>
            </a:r>
          </a:p>
          <a:p>
            <a:endParaRPr lang="en-US" dirty="0"/>
          </a:p>
        </p:txBody>
      </p:sp>
      <p:pic>
        <p:nvPicPr>
          <p:cNvPr id="4" name="Picture 3"/>
          <p:cNvPicPr>
            <a:picLocks noChangeAspect="1"/>
          </p:cNvPicPr>
          <p:nvPr/>
        </p:nvPicPr>
        <p:blipFill>
          <a:blip r:embed="rId2"/>
          <a:stretch>
            <a:fillRect/>
          </a:stretch>
        </p:blipFill>
        <p:spPr>
          <a:xfrm>
            <a:off x="7391400" y="130050"/>
            <a:ext cx="1376161" cy="1039504"/>
          </a:xfrm>
          <a:prstGeom prst="rect">
            <a:avLst/>
          </a:prstGeom>
        </p:spPr>
      </p:pic>
      <p:pic>
        <p:nvPicPr>
          <p:cNvPr id="6" name="Picture 5">
            <a:extLst>
              <a:ext uri="{FF2B5EF4-FFF2-40B4-BE49-F238E27FC236}">
                <a16:creationId xmlns:a16="http://schemas.microsoft.com/office/drawing/2014/main" id="{084CE154-620D-8D44-4E25-CDEB80807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229124"/>
            <a:ext cx="4495800" cy="2528888"/>
          </a:xfrm>
          <a:prstGeom prst="rect">
            <a:avLst/>
          </a:prstGeom>
        </p:spPr>
      </p:pic>
    </p:spTree>
    <p:extLst>
      <p:ext uri="{BB962C8B-B14F-4D97-AF65-F5344CB8AC3E}">
        <p14:creationId xmlns:p14="http://schemas.microsoft.com/office/powerpoint/2010/main" val="133939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80999"/>
            <a:ext cx="7761224" cy="956055"/>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Bridge</a:t>
            </a:r>
            <a:r>
              <a:rPr lang="en-US" dirty="0"/>
              <a:t/>
            </a:r>
            <a:br>
              <a:rPr lang="en-US" dirty="0"/>
            </a:br>
            <a:endParaRPr lang="en-US" dirty="0"/>
          </a:p>
        </p:txBody>
      </p:sp>
      <p:sp>
        <p:nvSpPr>
          <p:cNvPr id="3" name="Text Placeholder 2"/>
          <p:cNvSpPr>
            <a:spLocks noGrp="1"/>
          </p:cNvSpPr>
          <p:nvPr>
            <p:ph type="body" idx="1"/>
          </p:nvPr>
        </p:nvSpPr>
        <p:spPr>
          <a:xfrm>
            <a:off x="591312" y="1561846"/>
            <a:ext cx="7961375" cy="2339102"/>
          </a:xfrm>
        </p:spPr>
        <p:txBody>
          <a:bodyPr/>
          <a:lstStyle/>
          <a:p>
            <a:pPr fontAlgn="base"/>
            <a:r>
              <a:rPr lang="en-US" sz="2600" dirty="0">
                <a:latin typeface="Times New Roman" panose="02020603050405020304" pitchFamily="18" charset="0"/>
                <a:cs typeface="Times New Roman" panose="02020603050405020304" pitchFamily="18" charset="0"/>
              </a:rPr>
              <a:t>A Bridge </a:t>
            </a:r>
            <a:r>
              <a:rPr lang="en-US" sz="2600" b="0" dirty="0">
                <a:latin typeface="Times New Roman" panose="02020603050405020304" pitchFamily="18" charset="0"/>
                <a:cs typeface="Times New Roman" panose="02020603050405020304" pitchFamily="18" charset="0"/>
              </a:rPr>
              <a:t>in the computer network is used to unite two or more network segments. The main function of a bridge in network architecture is to store as well as transmit frames among the various segments. Bridges use MAC (Media Access Control) hardware for transferring frames</a:t>
            </a:r>
          </a:p>
          <a:p>
            <a:endParaRPr lang="en-US" dirty="0"/>
          </a:p>
        </p:txBody>
      </p:sp>
      <p:pic>
        <p:nvPicPr>
          <p:cNvPr id="4" name="Picture 3"/>
          <p:cNvPicPr>
            <a:picLocks noChangeAspect="1"/>
          </p:cNvPicPr>
          <p:nvPr/>
        </p:nvPicPr>
        <p:blipFill>
          <a:blip r:embed="rId2"/>
          <a:stretch>
            <a:fillRect/>
          </a:stretch>
        </p:blipFill>
        <p:spPr>
          <a:xfrm>
            <a:off x="1676400" y="4125739"/>
            <a:ext cx="5114925" cy="2019300"/>
          </a:xfrm>
          <a:prstGeom prst="rect">
            <a:avLst/>
          </a:prstGeom>
        </p:spPr>
      </p:pic>
      <p:pic>
        <p:nvPicPr>
          <p:cNvPr id="5" name="Picture 4">
            <a:extLst>
              <a:ext uri="{FF2B5EF4-FFF2-40B4-BE49-F238E27FC236}">
                <a16:creationId xmlns:a16="http://schemas.microsoft.com/office/drawing/2014/main" id="{327621C9-7F82-4E5C-0A30-0FAC1C9CFE05}"/>
              </a:ext>
            </a:extLst>
          </p:cNvPr>
          <p:cNvPicPr>
            <a:picLocks noChangeAspect="1"/>
          </p:cNvPicPr>
          <p:nvPr/>
        </p:nvPicPr>
        <p:blipFill>
          <a:blip r:embed="rId2"/>
          <a:stretch>
            <a:fillRect/>
          </a:stretch>
        </p:blipFill>
        <p:spPr>
          <a:xfrm>
            <a:off x="6515368" y="257548"/>
            <a:ext cx="2421706" cy="956055"/>
          </a:xfrm>
          <a:prstGeom prst="rect">
            <a:avLst/>
          </a:prstGeom>
        </p:spPr>
      </p:pic>
    </p:spTree>
    <p:extLst>
      <p:ext uri="{BB962C8B-B14F-4D97-AF65-F5344CB8AC3E}">
        <p14:creationId xmlns:p14="http://schemas.microsoft.com/office/powerpoint/2010/main" val="299444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2672</TotalTime>
  <Words>2958</Words>
  <Application>Microsoft Office PowerPoint</Application>
  <PresentationFormat>On-screen Show (4:3)</PresentationFormat>
  <Paragraphs>228</Paragraphs>
  <Slides>52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ＭＳ Ｐゴシック</vt:lpstr>
      <vt:lpstr>Arial</vt:lpstr>
      <vt:lpstr>Arial</vt:lpstr>
      <vt:lpstr>Berlin Sans FB Demi</vt:lpstr>
      <vt:lpstr>Calibri</vt:lpstr>
      <vt:lpstr>StarSymbol</vt:lpstr>
      <vt:lpstr>Times</vt:lpstr>
      <vt:lpstr>Times New Roman</vt:lpstr>
      <vt:lpstr>Wingdings</vt:lpstr>
      <vt:lpstr>Office Theme</vt:lpstr>
      <vt:lpstr>  Lecturer: Eng. Mahdi Obsiyeh </vt:lpstr>
      <vt:lpstr>Layer 2 Infrastructure Technologies                         Chapter 2</vt:lpstr>
      <vt:lpstr>INDEX</vt:lpstr>
      <vt:lpstr>What are network devices Communication ? </vt:lpstr>
      <vt:lpstr>PowerPoint Presentation</vt:lpstr>
      <vt:lpstr>Network Hub </vt:lpstr>
      <vt:lpstr> Network Switch </vt:lpstr>
      <vt:lpstr>Network Router </vt:lpstr>
      <vt:lpstr>Bridge </vt:lpstr>
      <vt:lpstr>Repeater </vt:lpstr>
      <vt:lpstr>Access Point </vt:lpstr>
      <vt:lpstr>Server  </vt:lpstr>
      <vt:lpstr>Firewall  </vt:lpstr>
      <vt:lpstr>VLANs and Trunks</vt:lpstr>
      <vt:lpstr>PowerPoint Presentation</vt:lpstr>
      <vt:lpstr>PowerPoint Presentation</vt:lpstr>
      <vt:lpstr>Trunks</vt:lpstr>
      <vt:lpstr>PowerPoint Presentation</vt:lpstr>
      <vt:lpstr>Inter-VLAN routing </vt:lpstr>
      <vt:lpstr>How to Route Between VLANs </vt:lpstr>
      <vt:lpstr>How to configure router on a stick inter-VLAN Routing </vt:lpstr>
      <vt:lpstr>How to configure inter-VLAN routing with a Layer 3 switch </vt:lpstr>
      <vt:lpstr>VTP “Virtual Trunking Protocol “</vt:lpstr>
      <vt:lpstr>PowerPoint Presentation</vt:lpstr>
      <vt:lpstr>VTP Components (1)</vt:lpstr>
      <vt:lpstr>VTP Components (2)</vt:lpstr>
      <vt:lpstr>VTP Components (3)</vt:lpstr>
      <vt:lpstr>VTP Components (4)</vt:lpstr>
      <vt:lpstr>VTP Components (5)</vt:lpstr>
      <vt:lpstr>VTP Components (6)</vt:lpstr>
      <vt:lpstr>Switching Loop</vt:lpstr>
      <vt:lpstr>Switching Loop</vt:lpstr>
      <vt:lpstr>Switching Loop</vt:lpstr>
      <vt:lpstr>Switching Loop</vt:lpstr>
      <vt:lpstr>Introduction to Spanning-Tree </vt:lpstr>
      <vt:lpstr>Introduction to Spanning-Tree </vt:lpstr>
      <vt:lpstr>PowerPoint Presentation</vt:lpstr>
      <vt:lpstr>PowerPoint Presentation</vt:lpstr>
      <vt:lpstr>PowerPoint Presentation</vt:lpstr>
      <vt:lpstr>How spanning-tree solves loops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Spanning-tree configuration on Cisco switches </vt:lpstr>
      <vt:lpstr>Port fast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NETWORK</dc:title>
  <dc:creator>Mahdi</dc:creator>
  <cp:lastModifiedBy>MRD</cp:lastModifiedBy>
  <cp:revision>299</cp:revision>
  <dcterms:created xsi:type="dcterms:W3CDTF">2019-02-10T18:30:18Z</dcterms:created>
  <dcterms:modified xsi:type="dcterms:W3CDTF">2025-02-16T21:26:43Z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2014-04-22T00:00:00Z</vt:filetime>
  </property>
  <property fmtid="{D5CDD505-2E9C-101B-9397-08002B2CF9AE}" pid="3" name="Creator">
    <vt:lpwstr>Microsoft® Office PowerPoint® 2007</vt:lpwstr>
  </property>
  <property fmtid="{D5CDD505-2E9C-101B-9397-08002B2CF9AE}" pid="4" name="LastSaved">
    <vt:filetime>2019-02-10T00:00:00Z</vt:filetime>
  </property>
</Properties>
</file>