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370" r:id="rId2"/>
    <p:sldId id="459" r:id="rId3"/>
    <p:sldId id="439" r:id="rId4"/>
    <p:sldId id="440" r:id="rId5"/>
    <p:sldId id="441" r:id="rId6"/>
    <p:sldId id="442" r:id="rId7"/>
    <p:sldId id="443" r:id="rId8"/>
    <p:sldId id="444" r:id="rId9"/>
    <p:sldId id="445" r:id="rId10"/>
    <p:sldId id="446" r:id="rId11"/>
    <p:sldId id="447" r:id="rId12"/>
    <p:sldId id="448" r:id="rId13"/>
    <p:sldId id="449" r:id="rId14"/>
    <p:sldId id="450" r:id="rId15"/>
    <p:sldId id="451" r:id="rId16"/>
    <p:sldId id="452" r:id="rId17"/>
    <p:sldId id="453" r:id="rId18"/>
    <p:sldId id="454" r:id="rId19"/>
    <p:sldId id="455" r:id="rId20"/>
    <p:sldId id="456" r:id="rId21"/>
    <p:sldId id="457" r:id="rId22"/>
    <p:sldId id="431" r:id="rId23"/>
    <p:sldId id="388" r:id="rId24"/>
    <p:sldId id="399" r:id="rId25"/>
    <p:sldId id="401" r:id="rId26"/>
    <p:sldId id="434" r:id="rId27"/>
    <p:sldId id="433" r:id="rId28"/>
    <p:sldId id="402" r:id="rId29"/>
    <p:sldId id="405" r:id="rId30"/>
    <p:sldId id="406" r:id="rId31"/>
    <p:sldId id="407" r:id="rId32"/>
    <p:sldId id="408" r:id="rId33"/>
    <p:sldId id="409" r:id="rId34"/>
    <p:sldId id="410" r:id="rId35"/>
    <p:sldId id="412" r:id="rId36"/>
    <p:sldId id="435" r:id="rId37"/>
    <p:sldId id="414" r:id="rId38"/>
    <p:sldId id="393" r:id="rId39"/>
    <p:sldId id="394" r:id="rId40"/>
    <p:sldId id="395" r:id="rId41"/>
    <p:sldId id="436" r:id="rId42"/>
    <p:sldId id="396" r:id="rId43"/>
    <p:sldId id="437" r:id="rId44"/>
    <p:sldId id="397" r:id="rId45"/>
    <p:sldId id="403" r:id="rId46"/>
    <p:sldId id="398" r:id="rId47"/>
    <p:sldId id="333" r:id="rId4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89228" autoAdjust="0"/>
  </p:normalViewPr>
  <p:slideViewPr>
    <p:cSldViewPr>
      <p:cViewPr varScale="1">
        <p:scale>
          <a:sx n="58" d="100"/>
          <a:sy n="58" d="100"/>
        </p:scale>
        <p:origin x="148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7B837-5510-4DA1-92FF-0B0DF792E82D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1B528-B269-4B88-882F-55C50063A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81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DE887-D993-4990-9C63-503065250F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0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64646"/>
                </a:solidFill>
                <a:latin typeface="Berlin Sans FB Demi"/>
                <a:cs typeface="Berlin Sans FB Dem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Berlin Sans FB Demi"/>
                <a:cs typeface="Berlin Sans FB Dem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64646"/>
                </a:solidFill>
                <a:latin typeface="Berlin Sans FB Demi"/>
                <a:cs typeface="Berlin Sans FB Dem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97322" y="1537895"/>
            <a:ext cx="3556634" cy="3773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heavy">
                <a:solidFill>
                  <a:schemeClr val="tx1"/>
                </a:solidFill>
                <a:latin typeface="Berlin Sans FB Demi"/>
                <a:cs typeface="Berlin Sans FB Dem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64646"/>
                </a:solidFill>
                <a:latin typeface="Berlin Sans FB Demi"/>
                <a:cs typeface="Berlin Sans FB Dem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38556" y="991554"/>
            <a:ext cx="7552623" cy="5037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A1F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1387" y="92455"/>
            <a:ext cx="7761224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464646"/>
                </a:solidFill>
                <a:latin typeface="Berlin Sans FB Demi"/>
                <a:cs typeface="Berlin Sans FB Dem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1312" y="1561846"/>
            <a:ext cx="7961375" cy="4471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Berlin Sans FB Demi"/>
                <a:cs typeface="Berlin Sans FB Dem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elouniversity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971032"/>
            <a:ext cx="9144000" cy="887094"/>
          </a:xfrm>
          <a:custGeom>
            <a:avLst/>
            <a:gdLst/>
            <a:ahLst/>
            <a:cxnLst/>
            <a:rect l="l" t="t" r="r" b="b"/>
            <a:pathLst>
              <a:path w="9144000" h="887095">
                <a:moveTo>
                  <a:pt x="0" y="886968"/>
                </a:moveTo>
                <a:lnTo>
                  <a:pt x="9144000" y="886968"/>
                </a:lnTo>
                <a:lnTo>
                  <a:pt x="9144000" y="0"/>
                </a:lnTo>
                <a:lnTo>
                  <a:pt x="0" y="0"/>
                </a:lnTo>
                <a:lnTo>
                  <a:pt x="0" y="8869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053328"/>
            <a:ext cx="2240280" cy="713740"/>
          </a:xfrm>
          <a:custGeom>
            <a:avLst/>
            <a:gdLst/>
            <a:ahLst/>
            <a:cxnLst/>
            <a:rect l="l" t="t" r="r" b="b"/>
            <a:pathLst>
              <a:path w="2240280" h="713740">
                <a:moveTo>
                  <a:pt x="0" y="713232"/>
                </a:moveTo>
                <a:lnTo>
                  <a:pt x="2240280" y="713232"/>
                </a:lnTo>
                <a:lnTo>
                  <a:pt x="2240280" y="0"/>
                </a:lnTo>
                <a:lnTo>
                  <a:pt x="0" y="0"/>
                </a:lnTo>
                <a:lnTo>
                  <a:pt x="0" y="713232"/>
                </a:lnTo>
                <a:close/>
              </a:path>
            </a:pathLst>
          </a:custGeom>
          <a:solidFill>
            <a:srgbClr val="DA1F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59151" y="6044184"/>
            <a:ext cx="6784975" cy="713740"/>
          </a:xfrm>
          <a:custGeom>
            <a:avLst/>
            <a:gdLst/>
            <a:ahLst/>
            <a:cxnLst/>
            <a:rect l="l" t="t" r="r" b="b"/>
            <a:pathLst>
              <a:path w="6784975" h="713740">
                <a:moveTo>
                  <a:pt x="0" y="713231"/>
                </a:moveTo>
                <a:lnTo>
                  <a:pt x="6784848" y="713231"/>
                </a:lnTo>
                <a:lnTo>
                  <a:pt x="6784848" y="0"/>
                </a:lnTo>
                <a:lnTo>
                  <a:pt x="0" y="0"/>
                </a:lnTo>
                <a:lnTo>
                  <a:pt x="0" y="713231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654" y="1274785"/>
            <a:ext cx="8915400" cy="12224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 defTabSz="457200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800" kern="1200" dirty="0">
                <a:solidFill>
                  <a:schemeClr val="bg1"/>
                </a:solidFill>
              </a:rPr>
              <a:t>  </a:t>
            </a:r>
            <a:r>
              <a:rPr lang="en-US" sz="24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Lecturer: Eng. Mahdi </a:t>
            </a:r>
            <a:r>
              <a:rPr lang="en-US" sz="2400" kern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Obsiyeh</a:t>
            </a:r>
            <a:br>
              <a:rPr lang="en-US" sz="2800" kern="1200" dirty="0">
                <a:solidFill>
                  <a:schemeClr val="bg1"/>
                </a:solidFill>
              </a:rPr>
            </a:b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924131" y="360162"/>
            <a:ext cx="5275261" cy="6432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464646"/>
                </a:solidFill>
                <a:latin typeface="Berlin Sans FB Demi"/>
                <a:ea typeface="+mj-ea"/>
                <a:cs typeface="Berlin Sans FB Demi"/>
              </a:defRPr>
            </a:lvl1pPr>
          </a:lstStyle>
          <a:p>
            <a:pPr marL="1185863" defTabSz="414338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</a:pPr>
            <a:r>
              <a:rPr lang="en-GB" sz="4400" kern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CCNP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58100" y="4995034"/>
            <a:ext cx="78073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342900" indent="-342900" defTabSz="45720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buFontTx/>
              <a:buNone/>
            </a:pPr>
            <a:r>
              <a:rPr lang="en-GB" sz="2000" b="1" dirty="0" err="1">
                <a:solidFill>
                  <a:srgbClr val="00B050"/>
                </a:solidFill>
              </a:rPr>
              <a:t>Eelo</a:t>
            </a:r>
            <a:r>
              <a:rPr lang="en-GB" sz="2000" b="1" dirty="0">
                <a:solidFill>
                  <a:srgbClr val="00B050"/>
                </a:solidFill>
              </a:rPr>
              <a:t> University </a:t>
            </a:r>
          </a:p>
          <a:p>
            <a:pPr algn="ctr" eaLnBrk="1" hangingPunct="1">
              <a:lnSpc>
                <a:spcPct val="75000"/>
              </a:lnSpc>
              <a:buFontTx/>
              <a:buNone/>
            </a:pPr>
            <a:r>
              <a:rPr lang="en-GB" sz="2000" b="1" dirty="0">
                <a:solidFill>
                  <a:srgbClr val="00B050"/>
                </a:solidFill>
              </a:rPr>
              <a:t>Faculty of IT, TE, BIT</a:t>
            </a:r>
          </a:p>
          <a:p>
            <a:pPr algn="ctr" eaLnBrk="1" hangingPunct="1">
              <a:lnSpc>
                <a:spcPct val="75000"/>
              </a:lnSpc>
              <a:buFontTx/>
              <a:buNone/>
            </a:pPr>
            <a:r>
              <a:rPr lang="en-GB" sz="2000" b="1" dirty="0" err="1">
                <a:solidFill>
                  <a:srgbClr val="00B050"/>
                </a:solidFill>
              </a:rPr>
              <a:t>Borama</a:t>
            </a:r>
            <a:r>
              <a:rPr lang="en-GB" sz="2000" b="1" dirty="0">
                <a:solidFill>
                  <a:srgbClr val="00B050"/>
                </a:solidFill>
              </a:rPr>
              <a:t>, Somaliland </a:t>
            </a:r>
          </a:p>
          <a:p>
            <a:pPr algn="ctr" eaLnBrk="1" hangingPunct="1">
              <a:lnSpc>
                <a:spcPct val="75000"/>
              </a:lnSpc>
              <a:buFontTx/>
              <a:buNone/>
            </a:pPr>
            <a:endParaRPr lang="en-GB" sz="2400" b="1" dirty="0">
              <a:solidFill>
                <a:srgbClr val="00B050"/>
              </a:solidFill>
              <a:latin typeface="Times" panose="02020603050405020304" pitchFamily="18" charset="0"/>
            </a:endParaRPr>
          </a:p>
        </p:txBody>
      </p:sp>
      <p:pic>
        <p:nvPicPr>
          <p:cNvPr id="10" name="Picture 9" descr="Eelo University">
            <a:extLst>
              <a:ext uri="{FF2B5EF4-FFF2-40B4-BE49-F238E27FC236}">
                <a16:creationId xmlns:a16="http://schemas.microsoft.com/office/drawing/2014/main" id="{5DD41B12-8D70-2EA0-B4EC-70F47CBC6E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213" y="2176691"/>
            <a:ext cx="2130425" cy="2130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3262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2209800"/>
            <a:ext cx="7471611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35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195564" cy="8125301"/>
          </a:xfrm>
        </p:spPr>
        <p:txBody>
          <a:bodyPr/>
          <a:lstStyle/>
          <a:p>
            <a:r>
              <a:rPr lang="en-US" sz="2400" dirty="0"/>
              <a:t> </a:t>
            </a:r>
          </a:p>
          <a:p>
            <a:r>
              <a:rPr lang="en-US" sz="2400" dirty="0">
                <a:solidFill>
                  <a:srgbClr val="7030A0"/>
                </a:solidFill>
              </a:rPr>
              <a:t>IP address class A network, examples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rgbClr val="7030A0"/>
                </a:solidFill>
              </a:rPr>
              <a:t>IP address class B network, examples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2057400"/>
          <a:ext cx="7467600" cy="16002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8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8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3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1.2.3.0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20.30.10.0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120.120.1.0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6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2.3.11.0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30.10.20.0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17.19.20.0.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6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5.1.2.0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45.45.45.45.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69.12.12.0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6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126.10.10.0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111.111.123.140.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80.0.0.0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4419600"/>
          <a:ext cx="7467600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8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8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128.10.12.0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172.60.60.0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190.0.0.0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140.30.20.0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172.31.16.0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191.20.1.0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177.67.12.0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191.191.0.0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150.150.150.0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160.10.17.0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129.40.40.0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140.140.12.0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17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36" y="1828800"/>
            <a:ext cx="8195564" cy="815608"/>
          </a:xfrm>
        </p:spPr>
        <p:txBody>
          <a:bodyPr/>
          <a:lstStyle/>
          <a:p>
            <a:r>
              <a:rPr lang="en-US" sz="2800" dirty="0">
                <a:solidFill>
                  <a:srgbClr val="7030A0"/>
                </a:solidFill>
              </a:rPr>
              <a:t>IP address class C network, examples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1236" y="2644408"/>
          <a:ext cx="7204964" cy="20470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4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6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7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192.100.100.0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200.0.200.0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223.20.100.0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7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193.10.20.0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195.195.100.0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222.222.222.0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7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199.0.13.0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192.168.10.0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198.160.160.0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7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210.97.92.0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192.168.20.0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209.209.10.0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288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61224" cy="1107996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IP Address</a:t>
            </a:r>
            <a:br>
              <a:rPr 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3590" y="1676400"/>
          <a:ext cx="9087235" cy="50686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9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7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97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131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749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CLASS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Start - End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Default subnet     mask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Bit for the network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Bits for the host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Private  IP Address starting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Private IP address End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9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   -  126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255.0.0.0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/8 bits network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24 bits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10.0.0.0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10.255.255.255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9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128 - 191                       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255.255.0.0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/16 bits network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16 bits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172.16.0.0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172.17.0.0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172.18.0.0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172.19.0.0 </a:t>
                      </a:r>
                      <a:r>
                        <a:rPr lang="en-US" sz="1800" dirty="0" err="1">
                          <a:effectLst/>
                        </a:rPr>
                        <a:t>upto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172.31.0.0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172.16.255.255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172.17.255.255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172.18.255.255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172.19.255.255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172.31.255.255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9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192 - 223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255.255.255.0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/24 bits network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 bits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192.168.0.0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9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224 - 239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Class D is used for multicasting purpose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9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240 - 255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Class E is reserved for future use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384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2209800"/>
          <a:ext cx="8610600" cy="3731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6190">
                <a:tc>
                  <a:txBody>
                    <a:bodyPr/>
                    <a:lstStyle/>
                    <a:p>
                      <a:r>
                        <a:rPr lang="en-US" sz="2000" dirty="0"/>
                        <a:t>Class A Subnet</a:t>
                      </a:r>
                      <a:r>
                        <a:rPr lang="en-US" sz="2000" baseline="0" dirty="0"/>
                        <a:t> Mask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Host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Host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Host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41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17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Class A Subnet</a:t>
                      </a:r>
                      <a:r>
                        <a:rPr lang="en-US" sz="2000" baseline="0" dirty="0"/>
                        <a:t> Mask</a:t>
                      </a:r>
                      <a:endParaRPr lang="en-US" sz="200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Network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Network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Host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Host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6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694">
                <a:tc>
                  <a:txBody>
                    <a:bodyPr/>
                    <a:lstStyle/>
                    <a:p>
                      <a:pPr marL="0"/>
                      <a:r>
                        <a:rPr lang="en-US" sz="2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 A Subnet 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Network</a:t>
                      </a:r>
                    </a:p>
                    <a:p>
                      <a:pPr marL="0"/>
                      <a:endParaRPr lang="en-US" sz="2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Network</a:t>
                      </a:r>
                    </a:p>
                    <a:p>
                      <a:pPr marL="0"/>
                      <a:endParaRPr lang="en-US" sz="2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Network</a:t>
                      </a:r>
                    </a:p>
                    <a:p>
                      <a:pPr marL="0"/>
                      <a:endParaRPr lang="en-US" sz="2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666">
                <a:tc>
                  <a:txBody>
                    <a:bodyPr/>
                    <a:lstStyle/>
                    <a:p>
                      <a:pPr marL="0"/>
                      <a:endParaRPr lang="en-US" sz="2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791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761224" cy="984885"/>
          </a:xfrm>
        </p:spPr>
        <p:txBody>
          <a:bodyPr/>
          <a:lstStyle/>
          <a:p>
            <a:r>
              <a:rPr lang="en-US" sz="3200" dirty="0">
                <a:solidFill>
                  <a:srgbClr val="7030A0"/>
                </a:solidFill>
              </a:rPr>
              <a:t>Understanding base value and position</a:t>
            </a:r>
            <a:br>
              <a:rPr lang="en-US" sz="3200" dirty="0">
                <a:solidFill>
                  <a:srgbClr val="7030A0"/>
                </a:solidFill>
              </a:rPr>
            </a:br>
            <a:endParaRPr lang="en-US" sz="3200" dirty="0">
              <a:solidFill>
                <a:srgbClr val="7030A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2590800"/>
          <a:ext cx="8763003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Bit</a:t>
                      </a:r>
                      <a:r>
                        <a:rPr lang="en-US" sz="2800" baseline="0" dirty="0">
                          <a:solidFill>
                            <a:schemeClr val="tx1"/>
                          </a:solidFill>
                        </a:rPr>
                        <a:t> Position 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/>
                      <a:r>
                        <a:rPr lang="en-US" sz="27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514" y="4876800"/>
          <a:ext cx="8763003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65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Binary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4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4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4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4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4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4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4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4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160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124" y="1656576"/>
            <a:ext cx="8558276" cy="5293757"/>
          </a:xfrm>
        </p:spPr>
        <p:txBody>
          <a:bodyPr/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address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decimal notation are following: -</a:t>
            </a:r>
          </a:p>
          <a:p>
            <a:pPr marL="457200" lvl="0" indent="-457200" algn="l" rtl="0">
              <a:buFont typeface="+mj-lt"/>
              <a:buAutoNum type="alphaLcParenR"/>
            </a:pPr>
            <a:endParaRPr lang="en-US" sz="2400" dirty="0">
              <a:latin typeface="Arial Unicode MS" panose="020B0604020202020204" pitchFamily="34" charset="-128"/>
            </a:endParaRPr>
          </a:p>
          <a:p>
            <a:pPr marL="457200" lvl="0" indent="-457200" algn="l" rtl="0">
              <a:buFont typeface="+mj-lt"/>
              <a:buAutoNum type="alphaLcParenR"/>
            </a:pPr>
            <a:r>
              <a:rPr lang="en-US" sz="2400" dirty="0">
                <a:latin typeface="Arial Unicode MS" panose="020B0604020202020204" pitchFamily="34" charset="-128"/>
              </a:rPr>
              <a:t>172.168.1.1 </a:t>
            </a:r>
          </a:p>
          <a:p>
            <a:pPr marL="457200" indent="-457200" algn="l" rtl="0">
              <a:buFont typeface="+mj-lt"/>
              <a:buAutoNum type="alphaLcParenR"/>
            </a:pPr>
            <a:r>
              <a:rPr lang="en-US" sz="2400" dirty="0">
                <a:latin typeface="Arial Unicode MS" panose="020B0604020202020204" pitchFamily="34" charset="-128"/>
              </a:rPr>
              <a:t>192.168.1.1 </a:t>
            </a:r>
          </a:p>
          <a:p>
            <a:pPr marL="457200" indent="-457200" algn="l" rtl="0">
              <a:buFont typeface="+mj-lt"/>
              <a:buAutoNum type="alphaLcParenR"/>
            </a:pPr>
            <a:endParaRPr lang="en-US" sz="2400" dirty="0">
              <a:latin typeface="Arial Unicode MS" panose="020B0604020202020204" pitchFamily="34" charset="-128"/>
            </a:endParaRPr>
          </a:p>
          <a:p>
            <a:pPr algn="l" rtl="0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address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binary notation are following: </a:t>
            </a:r>
            <a:r>
              <a:rPr lang="en-US" sz="2400" dirty="0"/>
              <a:t>-</a:t>
            </a:r>
          </a:p>
          <a:p>
            <a:pPr lvl="0" algn="l" rtl="0"/>
            <a:endParaRPr lang="en-US" sz="2400" dirty="0">
              <a:latin typeface="Arial Unicode MS" panose="020B0604020202020204" pitchFamily="34" charset="-128"/>
            </a:endParaRPr>
          </a:p>
          <a:p>
            <a:pPr marL="457200" lvl="0" indent="-457200" algn="l" rtl="0">
              <a:buFont typeface="+mj-lt"/>
              <a:buAutoNum type="alphaLcParenR"/>
            </a:pPr>
            <a:r>
              <a:rPr lang="en-US" sz="2400" dirty="0">
                <a:latin typeface="Arial Unicode MS" panose="020B0604020202020204" pitchFamily="34" charset="-128"/>
              </a:rPr>
              <a:t>10101100.10101000.00000001.00000001 </a:t>
            </a:r>
          </a:p>
          <a:p>
            <a:pPr marL="457200" lvl="0" indent="-457200" algn="l" rtl="0">
              <a:buFont typeface="+mj-lt"/>
              <a:buAutoNum type="alphaLcParenR"/>
            </a:pPr>
            <a:r>
              <a:rPr lang="en-US" sz="2400" dirty="0">
                <a:latin typeface="Arial Unicode MS" panose="020B0604020202020204" pitchFamily="34" charset="-128"/>
              </a:rPr>
              <a:t>11000000.10101000.00000001.00000001</a:t>
            </a:r>
            <a:r>
              <a:rPr lang="en-US" sz="2000" dirty="0"/>
              <a:t> </a:t>
            </a:r>
            <a:endParaRPr lang="en-US" sz="5400" dirty="0">
              <a:latin typeface="Arial" panose="020B0604020202020204" pitchFamily="34" charset="0"/>
            </a:endParaRPr>
          </a:p>
          <a:p>
            <a:pPr marL="457200" indent="-457200" algn="l" rtl="0">
              <a:buFont typeface="+mj-lt"/>
              <a:buAutoNum type="alphaLcParenR"/>
            </a:pPr>
            <a:endParaRPr lang="en-US" sz="2400" dirty="0"/>
          </a:p>
          <a:p>
            <a:pPr marL="457200" indent="-457200" algn="l" rtl="0">
              <a:buFont typeface="+mj-lt"/>
              <a:buAutoNum type="alphaLcParenR"/>
            </a:pPr>
            <a:endParaRPr lang="en-US" sz="2400" dirty="0">
              <a:latin typeface="Arial Unicode MS" panose="020B0604020202020204" pitchFamily="34" charset="-128"/>
            </a:endParaRPr>
          </a:p>
          <a:p>
            <a:pPr marL="457200" lvl="0" indent="-457200" algn="l" rtl="0">
              <a:buFont typeface="+mj-lt"/>
              <a:buAutoNum type="alphaLcParenR"/>
            </a:pPr>
            <a:endParaRPr lang="en-US" sz="5400" dirty="0">
              <a:latin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76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551608"/>
            <a:ext cx="8534400" cy="5078313"/>
          </a:xfrm>
        </p:spPr>
        <p:txBody>
          <a:bodyPr/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subnet mask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decimal notation are following: -</a:t>
            </a:r>
          </a:p>
          <a:p>
            <a:pPr marL="457200" lvl="0" indent="-457200" algn="l" rtl="0">
              <a:buFont typeface="+mj-lt"/>
              <a:buAutoNum type="alphaLcParenR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255.0.0.0</a:t>
            </a:r>
          </a:p>
          <a:p>
            <a:pPr marL="457200" lvl="0" indent="-457200" algn="l" rtl="0">
              <a:buFont typeface="+mj-lt"/>
              <a:buAutoNum type="alphaLcParenR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255.255.0.0</a:t>
            </a:r>
          </a:p>
          <a:p>
            <a:pPr marL="457200" lvl="0" indent="-457200" algn="l" rtl="0">
              <a:buFont typeface="+mj-lt"/>
              <a:buAutoNum type="alphaLcParenR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255.255.255.0 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subnet mask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binary notation are following: -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l" rtl="0">
              <a:buFont typeface="+mj-lt"/>
              <a:buAutoNum type="alphaLcParenR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11111111.00000000.00000000.00000000 </a:t>
            </a:r>
          </a:p>
          <a:p>
            <a:pPr marL="457200" lvl="0" indent="-457200" algn="l" rtl="0">
              <a:buFont typeface="+mj-lt"/>
              <a:buAutoNum type="alphaLcParenR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11111111.11111111.00000000.00000000 </a:t>
            </a:r>
          </a:p>
          <a:p>
            <a:pPr marL="457200" lvl="0" indent="-457200" algn="l" rtl="0">
              <a:buFont typeface="+mj-lt"/>
              <a:buAutoNum type="alphaLcParenR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11111111.11111111.11111111.00000000 </a:t>
            </a:r>
          </a:p>
          <a:p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12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573" y="320665"/>
            <a:ext cx="7761224" cy="553998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Decimal to Binary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295" y="1640105"/>
            <a:ext cx="7961375" cy="1415772"/>
          </a:xfrm>
        </p:spPr>
        <p:txBody>
          <a:bodyPr/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192. 168. 25. 0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982744" y="3125344"/>
            <a:ext cx="1639813" cy="135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184114" y="3140211"/>
            <a:ext cx="242317" cy="144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148798" y="3181006"/>
            <a:ext cx="791029" cy="129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788514" y="3048000"/>
            <a:ext cx="1910372" cy="98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58573" y="4434361"/>
            <a:ext cx="192488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11000000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08699" y="4161583"/>
            <a:ext cx="192488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00000000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17443" y="4586761"/>
            <a:ext cx="192488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00011001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53458" y="4618783"/>
            <a:ext cx="192488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10101000</a:t>
            </a:r>
          </a:p>
        </p:txBody>
      </p:sp>
    </p:spTree>
    <p:extLst>
      <p:ext uri="{BB962C8B-B14F-4D97-AF65-F5344CB8AC3E}">
        <p14:creationId xmlns:p14="http://schemas.microsoft.com/office/powerpoint/2010/main" val="2316250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213960" y="1725837"/>
            <a:ext cx="7961375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1" i="0">
                <a:solidFill>
                  <a:schemeClr val="tx1"/>
                </a:solidFill>
                <a:latin typeface="Berlin Sans FB Demi"/>
                <a:ea typeface="+mn-ea"/>
                <a:cs typeface="Berlin Sans FB Dem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 </a:t>
            </a:r>
          </a:p>
          <a:p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10. 8. 255. 172 </a:t>
            </a: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982744" y="3125344"/>
            <a:ext cx="1639813" cy="135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952331" y="3137753"/>
            <a:ext cx="242317" cy="144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734776" y="3181006"/>
            <a:ext cx="791029" cy="129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724503" y="3121784"/>
            <a:ext cx="1910372" cy="98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5800" y="4495800"/>
            <a:ext cx="192488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00001010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08699" y="4161583"/>
            <a:ext cx="192488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10101100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17443" y="4586761"/>
            <a:ext cx="192488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11111111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30088" y="4618783"/>
            <a:ext cx="192488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00001000</a:t>
            </a:r>
          </a:p>
        </p:txBody>
      </p:sp>
    </p:spTree>
    <p:extLst>
      <p:ext uri="{BB962C8B-B14F-4D97-AF65-F5344CB8AC3E}">
        <p14:creationId xmlns:p14="http://schemas.microsoft.com/office/powerpoint/2010/main" val="221071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9570" y="81788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971032"/>
            <a:ext cx="9144000" cy="887094"/>
          </a:xfrm>
          <a:custGeom>
            <a:avLst/>
            <a:gdLst/>
            <a:ahLst/>
            <a:cxnLst/>
            <a:rect l="l" t="t" r="r" b="b"/>
            <a:pathLst>
              <a:path w="9144000" h="887095">
                <a:moveTo>
                  <a:pt x="0" y="886968"/>
                </a:moveTo>
                <a:lnTo>
                  <a:pt x="9144000" y="886968"/>
                </a:lnTo>
                <a:lnTo>
                  <a:pt x="9144000" y="0"/>
                </a:lnTo>
                <a:lnTo>
                  <a:pt x="0" y="0"/>
                </a:lnTo>
                <a:lnTo>
                  <a:pt x="0" y="8869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053328"/>
            <a:ext cx="2240280" cy="713740"/>
          </a:xfrm>
          <a:custGeom>
            <a:avLst/>
            <a:gdLst/>
            <a:ahLst/>
            <a:cxnLst/>
            <a:rect l="l" t="t" r="r" b="b"/>
            <a:pathLst>
              <a:path w="2240280" h="713740">
                <a:moveTo>
                  <a:pt x="0" y="713232"/>
                </a:moveTo>
                <a:lnTo>
                  <a:pt x="2240280" y="713232"/>
                </a:lnTo>
                <a:lnTo>
                  <a:pt x="2240280" y="0"/>
                </a:lnTo>
                <a:lnTo>
                  <a:pt x="0" y="0"/>
                </a:lnTo>
                <a:lnTo>
                  <a:pt x="0" y="713232"/>
                </a:lnTo>
                <a:close/>
              </a:path>
            </a:pathLst>
          </a:custGeom>
          <a:solidFill>
            <a:srgbClr val="DA1F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59151" y="6044184"/>
            <a:ext cx="6784975" cy="713740"/>
          </a:xfrm>
          <a:custGeom>
            <a:avLst/>
            <a:gdLst/>
            <a:ahLst/>
            <a:cxnLst/>
            <a:rect l="l" t="t" r="r" b="b"/>
            <a:pathLst>
              <a:path w="6784975" h="713740">
                <a:moveTo>
                  <a:pt x="0" y="713231"/>
                </a:moveTo>
                <a:lnTo>
                  <a:pt x="6784848" y="713231"/>
                </a:lnTo>
                <a:lnTo>
                  <a:pt x="6784848" y="0"/>
                </a:lnTo>
                <a:lnTo>
                  <a:pt x="0" y="0"/>
                </a:lnTo>
                <a:lnTo>
                  <a:pt x="0" y="713231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7697" y="2290481"/>
            <a:ext cx="7888605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spcBef>
                <a:spcPts val="100"/>
              </a:spcBef>
            </a:pPr>
            <a:r>
              <a:rPr lang="en-US" spc="-5" dirty="0">
                <a:solidFill>
                  <a:schemeClr val="bg1"/>
                </a:solidFill>
              </a:rPr>
              <a:t>IP-address</a:t>
            </a:r>
            <a:br>
              <a:rPr lang="en-US" spc="-5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SUBNETTING</a:t>
            </a:r>
            <a:br>
              <a:rPr lang="en-US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pc="-5" dirty="0">
                <a:solidFill>
                  <a:srgbClr val="DEF5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pc="-5" dirty="0">
                <a:solidFill>
                  <a:srgbClr val="DEF5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Chapter 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66069"/>
            <a:ext cx="2592613" cy="157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62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17" y="387220"/>
            <a:ext cx="7761224" cy="1107996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to Decimal</a:t>
            </a:r>
            <a:br>
              <a:rPr 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1312" y="1561846"/>
            <a:ext cx="7961375" cy="3447098"/>
          </a:xfrm>
        </p:spPr>
        <p:txBody>
          <a:bodyPr/>
          <a:lstStyle/>
          <a:p>
            <a:endParaRPr lang="en-US" sz="2800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</a:t>
            </a:r>
          </a:p>
          <a:p>
            <a:endParaRPr lang="en-US" sz="2800" dirty="0"/>
          </a:p>
          <a:p>
            <a:r>
              <a:rPr lang="en-US" sz="2800" b="0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8"/>
              </a:rPr>
              <a:t>11000000.10101000.00000001.00000001</a:t>
            </a:r>
          </a:p>
          <a:p>
            <a:endParaRPr lang="en-US" sz="2800" b="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8"/>
            </a:endParaRPr>
          </a:p>
          <a:p>
            <a:endParaRPr lang="en-US" sz="2800" b="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8"/>
            </a:endParaRPr>
          </a:p>
          <a:p>
            <a:endParaRPr lang="en-US" sz="2800" b="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8"/>
            </a:endParaRPr>
          </a:p>
          <a:p>
            <a:endParaRPr lang="en-US" sz="28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600200" y="3352800"/>
            <a:ext cx="673665" cy="251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30029" y="3352800"/>
            <a:ext cx="239755" cy="251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411858" y="3352800"/>
            <a:ext cx="312542" cy="251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562600" y="3352800"/>
            <a:ext cx="838200" cy="251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12531" y="5977817"/>
            <a:ext cx="995972" cy="443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192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9200" y="5981879"/>
            <a:ext cx="813271" cy="4189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62400" y="6000660"/>
            <a:ext cx="898916" cy="444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30029" y="5977817"/>
            <a:ext cx="801860" cy="4646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168</a:t>
            </a:r>
          </a:p>
        </p:txBody>
      </p:sp>
    </p:spTree>
    <p:extLst>
      <p:ext uri="{BB962C8B-B14F-4D97-AF65-F5344CB8AC3E}">
        <p14:creationId xmlns:p14="http://schemas.microsoft.com/office/powerpoint/2010/main" val="1039566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7961375" cy="1877437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4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b="0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8"/>
              </a:rPr>
              <a:t>00001100. 01100100. 10010110. 11111010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87230" y="3721391"/>
            <a:ext cx="686635" cy="214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106274" y="3721391"/>
            <a:ext cx="163510" cy="214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411858" y="3657600"/>
            <a:ext cx="312542" cy="220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562600" y="3733800"/>
            <a:ext cx="91440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12531" y="5977817"/>
            <a:ext cx="995972" cy="443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9200" y="5981879"/>
            <a:ext cx="813271" cy="4189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250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62400" y="6000660"/>
            <a:ext cx="898916" cy="444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30029" y="5977817"/>
            <a:ext cx="801860" cy="4646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998844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54" y="304800"/>
            <a:ext cx="7761224" cy="615553"/>
          </a:xfrm>
        </p:spPr>
        <p:txBody>
          <a:bodyPr/>
          <a:lstStyle/>
          <a:p>
            <a:pPr algn="ctr"/>
            <a:r>
              <a:rPr lang="en-US" kern="1200" spc="-1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is the </a:t>
            </a:r>
            <a:r>
              <a:rPr lang="en-US" kern="1200" spc="-10" dirty="0" err="1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Subnetting</a:t>
            </a:r>
            <a:r>
              <a:rPr lang="en-US" kern="1200" spc="-1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9379" y="1905000"/>
            <a:ext cx="7961375" cy="1723549"/>
          </a:xfrm>
        </p:spPr>
        <p:txBody>
          <a:bodyPr/>
          <a:lstStyle/>
          <a:p>
            <a:r>
              <a:rPr lang="en-US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Subnetting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enables the network administrator to further divide the host part of the address into two or more subnets. In this case, a part of the host address is reserved to identify the particular subnet</a:t>
            </a:r>
          </a:p>
        </p:txBody>
      </p:sp>
    </p:spTree>
    <p:extLst>
      <p:ext uri="{BB962C8B-B14F-4D97-AF65-F5344CB8AC3E}">
        <p14:creationId xmlns:p14="http://schemas.microsoft.com/office/powerpoint/2010/main" val="3718461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387" y="228600"/>
            <a:ext cx="7761224" cy="984885"/>
          </a:xfrm>
        </p:spPr>
        <p:txBody>
          <a:bodyPr/>
          <a:lstStyle/>
          <a:p>
            <a:pPr algn="ctr"/>
            <a:r>
              <a:rPr lang="en-US" sz="3200" kern="1200" spc="-10" dirty="0" err="1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Subnetting</a:t>
            </a:r>
            <a:r>
              <a:rPr lang="en-US" sz="3200" kern="1200" spc="-1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IPv4</a:t>
            </a:r>
            <a:br>
              <a:rPr lang="en-US" sz="3200" kern="1200" spc="-1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en-US" sz="3200" kern="1200" spc="-10" dirty="0">
              <a:solidFill>
                <a:srgbClr val="7030A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954" y="1828800"/>
            <a:ext cx="8734046" cy="4308872"/>
          </a:xfrm>
        </p:spPr>
        <p:txBody>
          <a:bodyPr/>
          <a:lstStyle/>
          <a:p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 of </a:t>
            </a:r>
            <a:r>
              <a:rPr lang="en-US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subnetting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Better IP management.</a:t>
            </a:r>
          </a:p>
          <a:p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happen that you are network administrator and managing/controlling </a:t>
            </a:r>
            <a:r>
              <a:rPr lang="en-US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Telesom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company. </a:t>
            </a:r>
          </a:p>
          <a:p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Telesom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company have different sections, </a:t>
            </a:r>
            <a:r>
              <a:rPr lang="en-US" sz="2800" b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sales, financial, IT, management, SIM card, and cashier </a:t>
            </a:r>
            <a:r>
              <a:rPr lang="en-US" sz="2800" b="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2800" b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each part have their computers and printers, If they need 70 IP address and you provide 254 IP- address, it seems that you lost many </a:t>
            </a:r>
            <a:r>
              <a:rPr lang="en-US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 (184 IP address). 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195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7479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387" y="92455"/>
            <a:ext cx="7761224" cy="984885"/>
          </a:xfrm>
        </p:spPr>
        <p:txBody>
          <a:bodyPr/>
          <a:lstStyle/>
          <a:p>
            <a:pPr algn="ctr" rtl="0"/>
            <a:r>
              <a:rPr lang="en-US" sz="3200" kern="1200" spc="-1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Stealing bits from host bits </a:t>
            </a:r>
            <a:br>
              <a:rPr lang="en-US" sz="3200" kern="1200" spc="-1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3200" kern="1200" spc="-1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class-A</a:t>
            </a:r>
          </a:p>
        </p:txBody>
      </p:sp>
      <p:graphicFrame>
        <p:nvGraphicFramePr>
          <p:cNvPr id="4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893791"/>
              </p:ext>
            </p:extLst>
          </p:nvPr>
        </p:nvGraphicFramePr>
        <p:xfrm>
          <a:off x="684130" y="1828800"/>
          <a:ext cx="7607297" cy="3053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05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12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52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5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0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1816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97B853"/>
                      </a:solidFill>
                      <a:prstDash val="solid"/>
                    </a:lnR>
                  </a:tcPr>
                </a:tc>
                <a:tc gridSpan="10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2006600" algn="l"/>
                          <a:tab pos="3332479" algn="l"/>
                          <a:tab pos="4748530" algn="l"/>
                          <a:tab pos="6074410" algn="l"/>
                        </a:tabLst>
                      </a:pPr>
                      <a:r>
                        <a:rPr sz="3000" b="1" baseline="694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IP</a:t>
                      </a:r>
                      <a:r>
                        <a:rPr sz="3000" b="1" spc="-7" baseline="694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Address	</a:t>
                      </a: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192	168	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	</a:t>
                      </a: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7B853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97B85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Subnet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Mask</a:t>
                      </a:r>
                    </a:p>
                  </a:txBody>
                  <a:tcPr marL="0" marR="0" marT="9080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B w="9525">
                      <a:solidFill>
                        <a:srgbClr val="97B853"/>
                      </a:solidFill>
                      <a:prstDash val="solid"/>
                    </a:lnB>
                    <a:solidFill>
                      <a:srgbClr val="9BBA58">
                        <a:alpha val="39999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255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B w="9525">
                      <a:solidFill>
                        <a:srgbClr val="97B853"/>
                      </a:solidFill>
                      <a:prstDash val="solid"/>
                    </a:lnB>
                    <a:solidFill>
                      <a:srgbClr val="9BBA58">
                        <a:alpha val="3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lang="en-US" sz="2800" spc="-10" dirty="0">
                          <a:latin typeface="Calibri"/>
                          <a:cs typeface="Calibri"/>
                        </a:rPr>
                        <a:t>0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B w="9525">
                      <a:solidFill>
                        <a:srgbClr val="97B853"/>
                      </a:solidFill>
                      <a:prstDash val="solid"/>
                    </a:lnB>
                    <a:solidFill>
                      <a:srgbClr val="9BBA58">
                        <a:alpha val="3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lang="en-US" sz="2800" spc="-10" dirty="0">
                          <a:latin typeface="Calibri"/>
                          <a:cs typeface="Calibri"/>
                        </a:rPr>
                        <a:t>0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B w="9525">
                      <a:solidFill>
                        <a:srgbClr val="97B853"/>
                      </a:solidFill>
                      <a:prstDash val="solid"/>
                    </a:lnB>
                    <a:solidFill>
                      <a:srgbClr val="9BBA58">
                        <a:alpha val="3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B w="9525">
                      <a:solidFill>
                        <a:srgbClr val="97B853"/>
                      </a:solidFill>
                      <a:prstDash val="solid"/>
                    </a:lnB>
                    <a:solidFill>
                      <a:srgbClr val="9BBA58">
                        <a:alpha val="3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97B853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8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97B85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1111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1111</a:t>
                      </a:r>
                    </a:p>
                  </a:txBody>
                  <a:tcPr marL="0" marR="0" marT="10033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0000</a:t>
                      </a:r>
                      <a:r>
                        <a:rPr lang="en-US" sz="2000" baseline="0" dirty="0">
                          <a:latin typeface="Calibri"/>
                          <a:cs typeface="Calibri"/>
                        </a:rPr>
                        <a:t> 0000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10033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0000</a:t>
                      </a:r>
                      <a:r>
                        <a:rPr lang="en-US" sz="2000" baseline="0" dirty="0">
                          <a:latin typeface="Calibri"/>
                          <a:cs typeface="Calibri"/>
                        </a:rPr>
                        <a:t> 0000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10033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0000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0000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033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97B853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17">
                <a:tc grid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446">
                <a:tc gridSpan="3">
                  <a:txBody>
                    <a:bodyPr/>
                    <a:lstStyle/>
                    <a:p>
                      <a:pPr marL="5461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Weight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128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32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 gridSpan="3"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Borrowed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Bits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375">
                <a:tc gridSpan="3"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Sub-Network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32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67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387" y="92455"/>
            <a:ext cx="7761224" cy="1231106"/>
          </a:xfrm>
        </p:spPr>
        <p:txBody>
          <a:bodyPr/>
          <a:lstStyle/>
          <a:p>
            <a:pPr algn="ctr" rtl="0"/>
            <a:r>
              <a:rPr lang="en-US" kern="1200" spc="-1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Stealing bits from host bits </a:t>
            </a:r>
            <a:br>
              <a:rPr lang="en-US" kern="1200" spc="-1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kern="1200" spc="-1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class-B</a:t>
            </a:r>
          </a:p>
        </p:txBody>
      </p:sp>
      <p:graphicFrame>
        <p:nvGraphicFramePr>
          <p:cNvPr id="4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909963"/>
              </p:ext>
            </p:extLst>
          </p:nvPr>
        </p:nvGraphicFramePr>
        <p:xfrm>
          <a:off x="684130" y="1828800"/>
          <a:ext cx="7607297" cy="3053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05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12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52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5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0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1816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97B853"/>
                      </a:solidFill>
                      <a:prstDash val="solid"/>
                    </a:lnR>
                  </a:tcPr>
                </a:tc>
                <a:tc gridSpan="10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2006600" algn="l"/>
                          <a:tab pos="3332479" algn="l"/>
                          <a:tab pos="4748530" algn="l"/>
                          <a:tab pos="6074410" algn="l"/>
                        </a:tabLst>
                      </a:pPr>
                      <a:r>
                        <a:rPr sz="3000" b="1" baseline="694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IP</a:t>
                      </a:r>
                      <a:r>
                        <a:rPr sz="3000" b="1" spc="-7" baseline="694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Address	</a:t>
                      </a: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192	168	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	</a:t>
                      </a: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7B853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97B85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Subnet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Mask</a:t>
                      </a:r>
                    </a:p>
                  </a:txBody>
                  <a:tcPr marL="0" marR="0" marT="9080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B w="9525">
                      <a:solidFill>
                        <a:srgbClr val="97B853"/>
                      </a:solidFill>
                      <a:prstDash val="solid"/>
                    </a:lnB>
                    <a:solidFill>
                      <a:srgbClr val="9BBA58">
                        <a:alpha val="39999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255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B w="9525">
                      <a:solidFill>
                        <a:srgbClr val="97B853"/>
                      </a:solidFill>
                      <a:prstDash val="solid"/>
                    </a:lnB>
                    <a:solidFill>
                      <a:srgbClr val="9BBA58">
                        <a:alpha val="3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255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B w="9525">
                      <a:solidFill>
                        <a:srgbClr val="97B853"/>
                      </a:solidFill>
                      <a:prstDash val="solid"/>
                    </a:lnB>
                    <a:solidFill>
                      <a:srgbClr val="9BBA58">
                        <a:alpha val="3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lang="en-US" sz="2800" spc="-10" dirty="0">
                          <a:latin typeface="Calibri"/>
                          <a:cs typeface="Calibri"/>
                        </a:rPr>
                        <a:t>0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B w="9525">
                      <a:solidFill>
                        <a:srgbClr val="97B853"/>
                      </a:solidFill>
                      <a:prstDash val="solid"/>
                    </a:lnB>
                    <a:solidFill>
                      <a:srgbClr val="9BBA58">
                        <a:alpha val="3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B w="9525">
                      <a:solidFill>
                        <a:srgbClr val="97B853"/>
                      </a:solidFill>
                      <a:prstDash val="solid"/>
                    </a:lnB>
                    <a:solidFill>
                      <a:srgbClr val="9BBA58">
                        <a:alpha val="3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97B853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8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97B85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1111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1111</a:t>
                      </a:r>
                    </a:p>
                  </a:txBody>
                  <a:tcPr marL="0" marR="0" marT="10033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1111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1111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033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0000</a:t>
                      </a:r>
                      <a:r>
                        <a:rPr lang="en-US" sz="2000" baseline="0" dirty="0">
                          <a:latin typeface="Calibri"/>
                          <a:cs typeface="Calibri"/>
                        </a:rPr>
                        <a:t> 0000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10033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0000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0000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033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97B853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17">
                <a:tc grid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446">
                <a:tc gridSpan="3">
                  <a:txBody>
                    <a:bodyPr/>
                    <a:lstStyle/>
                    <a:p>
                      <a:pPr marL="5461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Weight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128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32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 gridSpan="3"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Borrowed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Bits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375">
                <a:tc gridSpan="3"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Sub-Network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32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026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387" y="92455"/>
            <a:ext cx="7761224" cy="1231106"/>
          </a:xfrm>
        </p:spPr>
        <p:txBody>
          <a:bodyPr/>
          <a:lstStyle/>
          <a:p>
            <a:pPr algn="ctr" rtl="0"/>
            <a:r>
              <a:rPr lang="en-US" kern="1200" spc="-1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Stealing bits from host bits </a:t>
            </a:r>
            <a:br>
              <a:rPr lang="en-US" kern="1200" spc="-1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kern="1200" spc="-1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class-C</a:t>
            </a:r>
          </a:p>
        </p:txBody>
      </p:sp>
      <p:graphicFrame>
        <p:nvGraphicFramePr>
          <p:cNvPr id="4" name="object 15"/>
          <p:cNvGraphicFramePr>
            <a:graphicFrameLocks noGrp="1"/>
          </p:cNvGraphicFramePr>
          <p:nvPr/>
        </p:nvGraphicFramePr>
        <p:xfrm>
          <a:off x="684130" y="1828800"/>
          <a:ext cx="7607297" cy="3053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05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12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52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5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0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1816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97B853"/>
                      </a:solidFill>
                      <a:prstDash val="solid"/>
                    </a:lnR>
                  </a:tcPr>
                </a:tc>
                <a:tc gridSpan="10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2006600" algn="l"/>
                          <a:tab pos="3332479" algn="l"/>
                          <a:tab pos="4748530" algn="l"/>
                          <a:tab pos="6074410" algn="l"/>
                        </a:tabLst>
                      </a:pPr>
                      <a:r>
                        <a:rPr sz="3000" b="1" baseline="694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IP</a:t>
                      </a:r>
                      <a:r>
                        <a:rPr sz="3000" b="1" spc="-7" baseline="694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Address	</a:t>
                      </a: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192	168	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	</a:t>
                      </a: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7B853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97B85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Subnet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Mask</a:t>
                      </a:r>
                    </a:p>
                  </a:txBody>
                  <a:tcPr marL="0" marR="0" marT="9080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B w="9525">
                      <a:solidFill>
                        <a:srgbClr val="97B853"/>
                      </a:solidFill>
                      <a:prstDash val="solid"/>
                    </a:lnB>
                    <a:solidFill>
                      <a:srgbClr val="9BBA58">
                        <a:alpha val="39999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255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B w="9525">
                      <a:solidFill>
                        <a:srgbClr val="97B853"/>
                      </a:solidFill>
                      <a:prstDash val="solid"/>
                    </a:lnB>
                    <a:solidFill>
                      <a:srgbClr val="9BBA58">
                        <a:alpha val="3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255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B w="9525">
                      <a:solidFill>
                        <a:srgbClr val="97B853"/>
                      </a:solidFill>
                      <a:prstDash val="solid"/>
                    </a:lnB>
                    <a:solidFill>
                      <a:srgbClr val="9BBA58">
                        <a:alpha val="3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255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B w="9525">
                      <a:solidFill>
                        <a:srgbClr val="97B853"/>
                      </a:solidFill>
                      <a:prstDash val="solid"/>
                    </a:lnB>
                    <a:solidFill>
                      <a:srgbClr val="9BBA58">
                        <a:alpha val="3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B w="9525">
                      <a:solidFill>
                        <a:srgbClr val="97B853"/>
                      </a:solidFill>
                      <a:prstDash val="solid"/>
                    </a:lnB>
                    <a:solidFill>
                      <a:srgbClr val="9BBA58">
                        <a:alpha val="3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97B853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8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97B85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1111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1111</a:t>
                      </a:r>
                    </a:p>
                  </a:txBody>
                  <a:tcPr marL="0" marR="0" marT="10033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1111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1111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033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1111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1111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033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0000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0000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033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97B853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17">
                <a:tc grid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446">
                <a:tc gridSpan="3">
                  <a:txBody>
                    <a:bodyPr/>
                    <a:lstStyle/>
                    <a:p>
                      <a:pPr marL="5461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Weight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128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32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 gridSpan="3"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Borrowed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Bits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375">
                <a:tc gridSpan="3"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Sub-Network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32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466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574441"/>
              </p:ext>
            </p:extLst>
          </p:nvPr>
        </p:nvGraphicFramePr>
        <p:xfrm>
          <a:off x="526834" y="2279650"/>
          <a:ext cx="7989569" cy="144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5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40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Weight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128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Borrowed</a:t>
                      </a:r>
                      <a:r>
                        <a:rPr sz="24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Bits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6</a:t>
                      </a: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Sub-Network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16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32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64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128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255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3"/>
          <p:cNvSpPr/>
          <p:nvPr/>
        </p:nvSpPr>
        <p:spPr>
          <a:xfrm>
            <a:off x="757427" y="3733800"/>
            <a:ext cx="7543800" cy="251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8839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810437"/>
              </p:ext>
            </p:extLst>
          </p:nvPr>
        </p:nvGraphicFramePr>
        <p:xfrm>
          <a:off x="152400" y="2438400"/>
          <a:ext cx="8767442" cy="2971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5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23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23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23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99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0765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Weight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128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0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Borrowed</a:t>
                      </a:r>
                      <a:r>
                        <a:rPr sz="2400" b="1" spc="-5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33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Sub-Network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8</a:t>
                      </a: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16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32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64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128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255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80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40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Prefix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400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/25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400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/26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400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/27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400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/28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400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/29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400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/30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400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/31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400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/32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9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Hosts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(2^n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– 2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=)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126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62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30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14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030846" y="457200"/>
            <a:ext cx="5438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PREFIX TO SUBNET MASK</a:t>
            </a:r>
          </a:p>
        </p:txBody>
      </p:sp>
    </p:spTree>
    <p:extLst>
      <p:ext uri="{BB962C8B-B14F-4D97-AF65-F5344CB8AC3E}">
        <p14:creationId xmlns:p14="http://schemas.microsoft.com/office/powerpoint/2010/main" val="418225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130" y="304800"/>
            <a:ext cx="7761224" cy="1107996"/>
          </a:xfrm>
        </p:spPr>
        <p:txBody>
          <a:bodyPr/>
          <a:lstStyle/>
          <a:p>
            <a:r>
              <a:rPr lang="en-US" altLang="ja-JP" sz="3600" dirty="0">
                <a:solidFill>
                  <a:srgbClr val="7030A0"/>
                </a:solidFill>
                <a:latin typeface="Times" panose="02020603050405020304" pitchFamily="18" charset="0"/>
              </a:rPr>
              <a:t>In this chapter, you will learn to:</a:t>
            </a:r>
            <a:br>
              <a:rPr lang="en-US" altLang="ja-JP" sz="3600" dirty="0"/>
            </a:b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381000" y="1752600"/>
            <a:ext cx="9144000" cy="4524315"/>
          </a:xfrm>
        </p:spPr>
        <p:txBody>
          <a:bodyPr/>
          <a:lstStyle/>
          <a:p>
            <a:pPr marL="1031875" lvl="1" indent="-457200">
              <a:lnSpc>
                <a:spcPct val="75000"/>
              </a:lnSpc>
              <a:buFont typeface="Wingdings" panose="05000000000000000000" pitchFamily="2" charset="2"/>
              <a:buChar char="Ø"/>
            </a:pPr>
            <a:r>
              <a:rPr lang="en-US" altLang="ja-JP" sz="2400" dirty="0"/>
              <a:t>Explain the structure IP addressing and demonstrate the ability to convert between 8-bit binary and decimal numbers.</a:t>
            </a:r>
          </a:p>
          <a:p>
            <a:pPr marL="1031875" lvl="1" indent="-457200">
              <a:lnSpc>
                <a:spcPct val="75000"/>
              </a:lnSpc>
              <a:buFont typeface="Wingdings" panose="05000000000000000000" pitchFamily="2" charset="2"/>
              <a:buChar char="Ø"/>
            </a:pPr>
            <a:endParaRPr lang="en-US" altLang="ja-JP" sz="2400" dirty="0"/>
          </a:p>
          <a:p>
            <a:pPr marL="1031875" lvl="1" indent="-457200">
              <a:lnSpc>
                <a:spcPct val="75000"/>
              </a:lnSpc>
              <a:buFont typeface="Wingdings" panose="05000000000000000000" pitchFamily="2" charset="2"/>
              <a:buChar char="Ø"/>
            </a:pPr>
            <a:r>
              <a:rPr lang="en-US" altLang="ja-JP" sz="2400" dirty="0"/>
              <a:t>Given an IPv4 address, classify by type and describe how it is used in the network.</a:t>
            </a:r>
          </a:p>
          <a:p>
            <a:pPr marL="1031875" lvl="1" indent="-457200">
              <a:lnSpc>
                <a:spcPct val="75000"/>
              </a:lnSpc>
              <a:buFont typeface="Wingdings" panose="05000000000000000000" pitchFamily="2" charset="2"/>
              <a:buChar char="Ø"/>
            </a:pPr>
            <a:endParaRPr lang="en-US" altLang="ja-JP" sz="2400" dirty="0"/>
          </a:p>
          <a:p>
            <a:pPr marL="1031875" lvl="1" indent="-457200">
              <a:lnSpc>
                <a:spcPct val="75000"/>
              </a:lnSpc>
              <a:buFont typeface="Wingdings" panose="05000000000000000000" pitchFamily="2" charset="2"/>
              <a:buChar char="Ø"/>
            </a:pPr>
            <a:r>
              <a:rPr lang="en-US" altLang="ja-JP" sz="2400" dirty="0"/>
              <a:t>Explain how addresses are assigned to networks by ISPs and within networks by administrators.</a:t>
            </a:r>
          </a:p>
          <a:p>
            <a:pPr marL="1031875" lvl="1" indent="-457200">
              <a:lnSpc>
                <a:spcPct val="75000"/>
              </a:lnSpc>
              <a:buFont typeface="Wingdings" panose="05000000000000000000" pitchFamily="2" charset="2"/>
              <a:buChar char="Ø"/>
            </a:pPr>
            <a:endParaRPr lang="en-US" altLang="ja-JP" sz="2400" dirty="0"/>
          </a:p>
          <a:p>
            <a:pPr marL="1031875" lvl="1" indent="-457200">
              <a:lnSpc>
                <a:spcPct val="75000"/>
              </a:lnSpc>
              <a:buFont typeface="Wingdings" panose="05000000000000000000" pitchFamily="2" charset="2"/>
              <a:buChar char="Ø"/>
            </a:pPr>
            <a:r>
              <a:rPr lang="en-US" altLang="ja-JP" sz="2400" dirty="0"/>
              <a:t>Determine the network portion of the host address and explain the role of the subnet mask in dividing networks.</a:t>
            </a:r>
          </a:p>
          <a:p>
            <a:pPr marL="574675" lvl="1">
              <a:lnSpc>
                <a:spcPct val="75000"/>
              </a:lnSpc>
            </a:pPr>
            <a:endParaRPr lang="en-US" altLang="ja-JP" sz="2400" dirty="0"/>
          </a:p>
          <a:p>
            <a:pPr marL="1031875" lvl="1" indent="-457200">
              <a:lnSpc>
                <a:spcPct val="75000"/>
              </a:lnSpc>
              <a:buFont typeface="Wingdings" panose="05000000000000000000" pitchFamily="2" charset="2"/>
              <a:buChar char="Ø"/>
            </a:pPr>
            <a:r>
              <a:rPr lang="en-US" altLang="ja-JP" sz="2400" dirty="0"/>
              <a:t>Use common testing utilities to verify and test network connectivity and operational status of the IP protocol stack on a host.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407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4038601" y="762000"/>
            <a:ext cx="5105399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9752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4191000" y="547116"/>
            <a:ext cx="4800599" cy="5777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25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3352800" y="457200"/>
            <a:ext cx="5638799" cy="594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1509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879131"/>
              </p:ext>
            </p:extLst>
          </p:nvPr>
        </p:nvGraphicFramePr>
        <p:xfrm>
          <a:off x="76199" y="1904998"/>
          <a:ext cx="9032238" cy="33528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9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64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64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64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05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6529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Block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128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2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Borrowed</a:t>
                      </a:r>
                      <a:r>
                        <a:rPr sz="24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Bits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8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Sub-Network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32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64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128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255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8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Prefix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/25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/26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/27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/28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/29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/30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/31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/32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8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Hosts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126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62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30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14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8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Subnet</a:t>
                      </a:r>
                      <a:r>
                        <a:rPr sz="24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mask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128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192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224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240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248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252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254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255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956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1066736"/>
            <a:ext cx="229870" cy="505459"/>
          </a:xfrm>
          <a:custGeom>
            <a:avLst/>
            <a:gdLst/>
            <a:ahLst/>
            <a:cxnLst/>
            <a:rect l="l" t="t" r="r" b="b"/>
            <a:pathLst>
              <a:path w="229870" h="505459">
                <a:moveTo>
                  <a:pt x="0" y="504888"/>
                </a:moveTo>
                <a:lnTo>
                  <a:pt x="229806" y="504888"/>
                </a:lnTo>
                <a:lnTo>
                  <a:pt x="229806" y="0"/>
                </a:lnTo>
                <a:lnTo>
                  <a:pt x="0" y="0"/>
                </a:lnTo>
                <a:lnTo>
                  <a:pt x="0" y="50488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/>
          <p:nvPr/>
        </p:nvSpPr>
        <p:spPr>
          <a:xfrm>
            <a:off x="229806" y="1066736"/>
            <a:ext cx="229870" cy="505459"/>
          </a:xfrm>
          <a:custGeom>
            <a:avLst/>
            <a:gdLst/>
            <a:ahLst/>
            <a:cxnLst/>
            <a:rect l="l" t="t" r="r" b="b"/>
            <a:pathLst>
              <a:path w="229870" h="505459">
                <a:moveTo>
                  <a:pt x="0" y="504888"/>
                </a:moveTo>
                <a:lnTo>
                  <a:pt x="229806" y="504888"/>
                </a:lnTo>
                <a:lnTo>
                  <a:pt x="229806" y="0"/>
                </a:lnTo>
                <a:lnTo>
                  <a:pt x="0" y="0"/>
                </a:lnTo>
                <a:lnTo>
                  <a:pt x="0" y="50488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459625" y="1066736"/>
            <a:ext cx="229870" cy="505459"/>
          </a:xfrm>
          <a:custGeom>
            <a:avLst/>
            <a:gdLst/>
            <a:ahLst/>
            <a:cxnLst/>
            <a:rect l="l" t="t" r="r" b="b"/>
            <a:pathLst>
              <a:path w="229870" h="505459">
                <a:moveTo>
                  <a:pt x="0" y="504888"/>
                </a:moveTo>
                <a:lnTo>
                  <a:pt x="229806" y="504888"/>
                </a:lnTo>
                <a:lnTo>
                  <a:pt x="229806" y="0"/>
                </a:lnTo>
                <a:lnTo>
                  <a:pt x="0" y="0"/>
                </a:lnTo>
                <a:lnTo>
                  <a:pt x="0" y="50488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689432" y="1066736"/>
            <a:ext cx="229870" cy="505459"/>
          </a:xfrm>
          <a:custGeom>
            <a:avLst/>
            <a:gdLst/>
            <a:ahLst/>
            <a:cxnLst/>
            <a:rect l="l" t="t" r="r" b="b"/>
            <a:pathLst>
              <a:path w="229869" h="505459">
                <a:moveTo>
                  <a:pt x="0" y="504888"/>
                </a:moveTo>
                <a:lnTo>
                  <a:pt x="229806" y="504888"/>
                </a:lnTo>
                <a:lnTo>
                  <a:pt x="229806" y="0"/>
                </a:lnTo>
                <a:lnTo>
                  <a:pt x="0" y="0"/>
                </a:lnTo>
                <a:lnTo>
                  <a:pt x="0" y="50488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919251" y="1066736"/>
            <a:ext cx="229870" cy="505459"/>
          </a:xfrm>
          <a:custGeom>
            <a:avLst/>
            <a:gdLst/>
            <a:ahLst/>
            <a:cxnLst/>
            <a:rect l="l" t="t" r="r" b="b"/>
            <a:pathLst>
              <a:path w="229869" h="505459">
                <a:moveTo>
                  <a:pt x="0" y="504888"/>
                </a:moveTo>
                <a:lnTo>
                  <a:pt x="229806" y="504888"/>
                </a:lnTo>
                <a:lnTo>
                  <a:pt x="229806" y="0"/>
                </a:lnTo>
                <a:lnTo>
                  <a:pt x="0" y="0"/>
                </a:lnTo>
                <a:lnTo>
                  <a:pt x="0" y="50488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1149057" y="1066736"/>
            <a:ext cx="229870" cy="505459"/>
          </a:xfrm>
          <a:custGeom>
            <a:avLst/>
            <a:gdLst/>
            <a:ahLst/>
            <a:cxnLst/>
            <a:rect l="l" t="t" r="r" b="b"/>
            <a:pathLst>
              <a:path w="229869" h="505459">
                <a:moveTo>
                  <a:pt x="0" y="504888"/>
                </a:moveTo>
                <a:lnTo>
                  <a:pt x="229806" y="504888"/>
                </a:lnTo>
                <a:lnTo>
                  <a:pt x="229806" y="0"/>
                </a:lnTo>
                <a:lnTo>
                  <a:pt x="0" y="0"/>
                </a:lnTo>
                <a:lnTo>
                  <a:pt x="0" y="50488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1378838" y="1066736"/>
            <a:ext cx="229870" cy="505459"/>
          </a:xfrm>
          <a:custGeom>
            <a:avLst/>
            <a:gdLst/>
            <a:ahLst/>
            <a:cxnLst/>
            <a:rect l="l" t="t" r="r" b="b"/>
            <a:pathLst>
              <a:path w="229869" h="505459">
                <a:moveTo>
                  <a:pt x="0" y="504888"/>
                </a:moveTo>
                <a:lnTo>
                  <a:pt x="229806" y="504888"/>
                </a:lnTo>
                <a:lnTo>
                  <a:pt x="229806" y="0"/>
                </a:lnTo>
                <a:lnTo>
                  <a:pt x="0" y="0"/>
                </a:lnTo>
                <a:lnTo>
                  <a:pt x="0" y="50488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/>
          <p:nvPr/>
        </p:nvSpPr>
        <p:spPr>
          <a:xfrm>
            <a:off x="1608708" y="1066736"/>
            <a:ext cx="220345" cy="505459"/>
          </a:xfrm>
          <a:custGeom>
            <a:avLst/>
            <a:gdLst/>
            <a:ahLst/>
            <a:cxnLst/>
            <a:rect l="l" t="t" r="r" b="b"/>
            <a:pathLst>
              <a:path w="220344" h="505459">
                <a:moveTo>
                  <a:pt x="0" y="504888"/>
                </a:moveTo>
                <a:lnTo>
                  <a:pt x="220116" y="504888"/>
                </a:lnTo>
                <a:lnTo>
                  <a:pt x="220116" y="0"/>
                </a:lnTo>
                <a:lnTo>
                  <a:pt x="0" y="0"/>
                </a:lnTo>
                <a:lnTo>
                  <a:pt x="0" y="50488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/>
          <p:nvPr/>
        </p:nvSpPr>
        <p:spPr>
          <a:xfrm>
            <a:off x="1828800" y="1066736"/>
            <a:ext cx="240029" cy="505459"/>
          </a:xfrm>
          <a:custGeom>
            <a:avLst/>
            <a:gdLst/>
            <a:ahLst/>
            <a:cxnLst/>
            <a:rect l="l" t="t" r="r" b="b"/>
            <a:pathLst>
              <a:path w="240030" h="505459">
                <a:moveTo>
                  <a:pt x="0" y="504888"/>
                </a:moveTo>
                <a:lnTo>
                  <a:pt x="239509" y="504888"/>
                </a:lnTo>
                <a:lnTo>
                  <a:pt x="239509" y="0"/>
                </a:lnTo>
                <a:lnTo>
                  <a:pt x="0" y="0"/>
                </a:lnTo>
                <a:lnTo>
                  <a:pt x="0" y="50488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/>
          <p:cNvSpPr/>
          <p:nvPr/>
        </p:nvSpPr>
        <p:spPr>
          <a:xfrm>
            <a:off x="2068322" y="1066736"/>
            <a:ext cx="229870" cy="505459"/>
          </a:xfrm>
          <a:custGeom>
            <a:avLst/>
            <a:gdLst/>
            <a:ahLst/>
            <a:cxnLst/>
            <a:rect l="l" t="t" r="r" b="b"/>
            <a:pathLst>
              <a:path w="229869" h="505459">
                <a:moveTo>
                  <a:pt x="0" y="504888"/>
                </a:moveTo>
                <a:lnTo>
                  <a:pt x="229806" y="504888"/>
                </a:lnTo>
                <a:lnTo>
                  <a:pt x="229806" y="0"/>
                </a:lnTo>
                <a:lnTo>
                  <a:pt x="0" y="0"/>
                </a:lnTo>
                <a:lnTo>
                  <a:pt x="0" y="50488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2298064" y="1066736"/>
            <a:ext cx="229870" cy="505459"/>
          </a:xfrm>
          <a:custGeom>
            <a:avLst/>
            <a:gdLst/>
            <a:ahLst/>
            <a:cxnLst/>
            <a:rect l="l" t="t" r="r" b="b"/>
            <a:pathLst>
              <a:path w="229869" h="505459">
                <a:moveTo>
                  <a:pt x="0" y="504888"/>
                </a:moveTo>
                <a:lnTo>
                  <a:pt x="229806" y="504888"/>
                </a:lnTo>
                <a:lnTo>
                  <a:pt x="229806" y="0"/>
                </a:lnTo>
                <a:lnTo>
                  <a:pt x="0" y="0"/>
                </a:lnTo>
                <a:lnTo>
                  <a:pt x="0" y="50488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2527935" y="1066736"/>
            <a:ext cx="229870" cy="505459"/>
          </a:xfrm>
          <a:custGeom>
            <a:avLst/>
            <a:gdLst/>
            <a:ahLst/>
            <a:cxnLst/>
            <a:rect l="l" t="t" r="r" b="b"/>
            <a:pathLst>
              <a:path w="229869" h="505459">
                <a:moveTo>
                  <a:pt x="0" y="504888"/>
                </a:moveTo>
                <a:lnTo>
                  <a:pt x="229806" y="504888"/>
                </a:lnTo>
                <a:lnTo>
                  <a:pt x="229806" y="0"/>
                </a:lnTo>
                <a:lnTo>
                  <a:pt x="0" y="0"/>
                </a:lnTo>
                <a:lnTo>
                  <a:pt x="0" y="50488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2757804" y="1066736"/>
            <a:ext cx="229870" cy="505459"/>
          </a:xfrm>
          <a:custGeom>
            <a:avLst/>
            <a:gdLst/>
            <a:ahLst/>
            <a:cxnLst/>
            <a:rect l="l" t="t" r="r" b="b"/>
            <a:pathLst>
              <a:path w="229869" h="505459">
                <a:moveTo>
                  <a:pt x="0" y="504888"/>
                </a:moveTo>
                <a:lnTo>
                  <a:pt x="229806" y="504888"/>
                </a:lnTo>
                <a:lnTo>
                  <a:pt x="229806" y="0"/>
                </a:lnTo>
                <a:lnTo>
                  <a:pt x="0" y="0"/>
                </a:lnTo>
                <a:lnTo>
                  <a:pt x="0" y="50488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2987548" y="1066736"/>
            <a:ext cx="229870" cy="505459"/>
          </a:xfrm>
          <a:custGeom>
            <a:avLst/>
            <a:gdLst/>
            <a:ahLst/>
            <a:cxnLst/>
            <a:rect l="l" t="t" r="r" b="b"/>
            <a:pathLst>
              <a:path w="229869" h="505459">
                <a:moveTo>
                  <a:pt x="0" y="504888"/>
                </a:moveTo>
                <a:lnTo>
                  <a:pt x="229806" y="504888"/>
                </a:lnTo>
                <a:lnTo>
                  <a:pt x="229806" y="0"/>
                </a:lnTo>
                <a:lnTo>
                  <a:pt x="0" y="0"/>
                </a:lnTo>
                <a:lnTo>
                  <a:pt x="0" y="50488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/>
          <p:cNvSpPr/>
          <p:nvPr/>
        </p:nvSpPr>
        <p:spPr>
          <a:xfrm>
            <a:off x="3217417" y="1066736"/>
            <a:ext cx="229870" cy="505459"/>
          </a:xfrm>
          <a:custGeom>
            <a:avLst/>
            <a:gdLst/>
            <a:ahLst/>
            <a:cxnLst/>
            <a:rect l="l" t="t" r="r" b="b"/>
            <a:pathLst>
              <a:path w="229870" h="505459">
                <a:moveTo>
                  <a:pt x="0" y="504888"/>
                </a:moveTo>
                <a:lnTo>
                  <a:pt x="229806" y="504888"/>
                </a:lnTo>
                <a:lnTo>
                  <a:pt x="229806" y="0"/>
                </a:lnTo>
                <a:lnTo>
                  <a:pt x="0" y="0"/>
                </a:lnTo>
                <a:lnTo>
                  <a:pt x="0" y="50488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/>
          <p:cNvSpPr/>
          <p:nvPr/>
        </p:nvSpPr>
        <p:spPr>
          <a:xfrm>
            <a:off x="3447160" y="1066736"/>
            <a:ext cx="229870" cy="505459"/>
          </a:xfrm>
          <a:custGeom>
            <a:avLst/>
            <a:gdLst/>
            <a:ahLst/>
            <a:cxnLst/>
            <a:rect l="l" t="t" r="r" b="b"/>
            <a:pathLst>
              <a:path w="229870" h="505459">
                <a:moveTo>
                  <a:pt x="0" y="504888"/>
                </a:moveTo>
                <a:lnTo>
                  <a:pt x="229806" y="504888"/>
                </a:lnTo>
                <a:lnTo>
                  <a:pt x="229806" y="0"/>
                </a:lnTo>
                <a:lnTo>
                  <a:pt x="0" y="0"/>
                </a:lnTo>
                <a:lnTo>
                  <a:pt x="0" y="50488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/>
          <p:cNvSpPr/>
          <p:nvPr/>
        </p:nvSpPr>
        <p:spPr>
          <a:xfrm>
            <a:off x="3677030" y="1066736"/>
            <a:ext cx="245745" cy="505459"/>
          </a:xfrm>
          <a:custGeom>
            <a:avLst/>
            <a:gdLst/>
            <a:ahLst/>
            <a:cxnLst/>
            <a:rect l="l" t="t" r="r" b="b"/>
            <a:pathLst>
              <a:path w="245745" h="505459">
                <a:moveTo>
                  <a:pt x="0" y="504888"/>
                </a:moveTo>
                <a:lnTo>
                  <a:pt x="245122" y="504888"/>
                </a:lnTo>
                <a:lnTo>
                  <a:pt x="245122" y="0"/>
                </a:lnTo>
                <a:lnTo>
                  <a:pt x="0" y="0"/>
                </a:lnTo>
                <a:lnTo>
                  <a:pt x="0" y="50488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/>
          <p:cNvSpPr/>
          <p:nvPr/>
        </p:nvSpPr>
        <p:spPr>
          <a:xfrm>
            <a:off x="3922140" y="1066736"/>
            <a:ext cx="214629" cy="505459"/>
          </a:xfrm>
          <a:custGeom>
            <a:avLst/>
            <a:gdLst/>
            <a:ahLst/>
            <a:cxnLst/>
            <a:rect l="l" t="t" r="r" b="b"/>
            <a:pathLst>
              <a:path w="214629" h="505459">
                <a:moveTo>
                  <a:pt x="0" y="504888"/>
                </a:moveTo>
                <a:lnTo>
                  <a:pt x="214502" y="504888"/>
                </a:lnTo>
                <a:lnTo>
                  <a:pt x="214502" y="0"/>
                </a:lnTo>
                <a:lnTo>
                  <a:pt x="0" y="0"/>
                </a:lnTo>
                <a:lnTo>
                  <a:pt x="0" y="50488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/>
          <p:cNvSpPr/>
          <p:nvPr/>
        </p:nvSpPr>
        <p:spPr>
          <a:xfrm>
            <a:off x="4136644" y="1066736"/>
            <a:ext cx="229870" cy="505459"/>
          </a:xfrm>
          <a:custGeom>
            <a:avLst/>
            <a:gdLst/>
            <a:ahLst/>
            <a:cxnLst/>
            <a:rect l="l" t="t" r="r" b="b"/>
            <a:pathLst>
              <a:path w="229870" h="505459">
                <a:moveTo>
                  <a:pt x="0" y="504888"/>
                </a:moveTo>
                <a:lnTo>
                  <a:pt x="229806" y="504888"/>
                </a:lnTo>
                <a:lnTo>
                  <a:pt x="229806" y="0"/>
                </a:lnTo>
                <a:lnTo>
                  <a:pt x="0" y="0"/>
                </a:lnTo>
                <a:lnTo>
                  <a:pt x="0" y="50488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/>
          <p:cNvSpPr/>
          <p:nvPr/>
        </p:nvSpPr>
        <p:spPr>
          <a:xfrm>
            <a:off x="4366386" y="1066736"/>
            <a:ext cx="229870" cy="505459"/>
          </a:xfrm>
          <a:custGeom>
            <a:avLst/>
            <a:gdLst/>
            <a:ahLst/>
            <a:cxnLst/>
            <a:rect l="l" t="t" r="r" b="b"/>
            <a:pathLst>
              <a:path w="229870" h="505459">
                <a:moveTo>
                  <a:pt x="0" y="504888"/>
                </a:moveTo>
                <a:lnTo>
                  <a:pt x="229806" y="504888"/>
                </a:lnTo>
                <a:lnTo>
                  <a:pt x="229806" y="0"/>
                </a:lnTo>
                <a:lnTo>
                  <a:pt x="0" y="0"/>
                </a:lnTo>
                <a:lnTo>
                  <a:pt x="0" y="50488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/>
          <p:cNvSpPr/>
          <p:nvPr/>
        </p:nvSpPr>
        <p:spPr>
          <a:xfrm>
            <a:off x="4596257" y="1066736"/>
            <a:ext cx="229870" cy="505459"/>
          </a:xfrm>
          <a:custGeom>
            <a:avLst/>
            <a:gdLst/>
            <a:ahLst/>
            <a:cxnLst/>
            <a:rect l="l" t="t" r="r" b="b"/>
            <a:pathLst>
              <a:path w="229870" h="505459">
                <a:moveTo>
                  <a:pt x="0" y="504888"/>
                </a:moveTo>
                <a:lnTo>
                  <a:pt x="229806" y="504888"/>
                </a:lnTo>
                <a:lnTo>
                  <a:pt x="229806" y="0"/>
                </a:lnTo>
                <a:lnTo>
                  <a:pt x="0" y="0"/>
                </a:lnTo>
                <a:lnTo>
                  <a:pt x="0" y="50488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/>
          <p:cNvSpPr/>
          <p:nvPr/>
        </p:nvSpPr>
        <p:spPr>
          <a:xfrm>
            <a:off x="4826000" y="1066736"/>
            <a:ext cx="229870" cy="505459"/>
          </a:xfrm>
          <a:custGeom>
            <a:avLst/>
            <a:gdLst/>
            <a:ahLst/>
            <a:cxnLst/>
            <a:rect l="l" t="t" r="r" b="b"/>
            <a:pathLst>
              <a:path w="229870" h="505459">
                <a:moveTo>
                  <a:pt x="0" y="504888"/>
                </a:moveTo>
                <a:lnTo>
                  <a:pt x="229806" y="504888"/>
                </a:lnTo>
                <a:lnTo>
                  <a:pt x="229806" y="0"/>
                </a:lnTo>
                <a:lnTo>
                  <a:pt x="0" y="0"/>
                </a:lnTo>
                <a:lnTo>
                  <a:pt x="0" y="50488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/>
          <p:cNvSpPr/>
          <p:nvPr/>
        </p:nvSpPr>
        <p:spPr>
          <a:xfrm>
            <a:off x="5055870" y="1066736"/>
            <a:ext cx="229870" cy="505459"/>
          </a:xfrm>
          <a:custGeom>
            <a:avLst/>
            <a:gdLst/>
            <a:ahLst/>
            <a:cxnLst/>
            <a:rect l="l" t="t" r="r" b="b"/>
            <a:pathLst>
              <a:path w="229870" h="505459">
                <a:moveTo>
                  <a:pt x="0" y="504888"/>
                </a:moveTo>
                <a:lnTo>
                  <a:pt x="229806" y="504888"/>
                </a:lnTo>
                <a:lnTo>
                  <a:pt x="229806" y="0"/>
                </a:lnTo>
                <a:lnTo>
                  <a:pt x="0" y="0"/>
                </a:lnTo>
                <a:lnTo>
                  <a:pt x="0" y="50488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/>
          <p:cNvSpPr/>
          <p:nvPr/>
        </p:nvSpPr>
        <p:spPr>
          <a:xfrm>
            <a:off x="5285740" y="1066736"/>
            <a:ext cx="277495" cy="505459"/>
          </a:xfrm>
          <a:custGeom>
            <a:avLst/>
            <a:gdLst/>
            <a:ahLst/>
            <a:cxnLst/>
            <a:rect l="l" t="t" r="r" b="b"/>
            <a:pathLst>
              <a:path w="277495" h="505459">
                <a:moveTo>
                  <a:pt x="0" y="504888"/>
                </a:moveTo>
                <a:lnTo>
                  <a:pt x="276923" y="504888"/>
                </a:lnTo>
                <a:lnTo>
                  <a:pt x="276923" y="0"/>
                </a:lnTo>
                <a:lnTo>
                  <a:pt x="0" y="0"/>
                </a:lnTo>
                <a:lnTo>
                  <a:pt x="0" y="50488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/>
          <p:cNvSpPr/>
          <p:nvPr/>
        </p:nvSpPr>
        <p:spPr>
          <a:xfrm>
            <a:off x="5562600" y="1066736"/>
            <a:ext cx="214629" cy="505459"/>
          </a:xfrm>
          <a:custGeom>
            <a:avLst/>
            <a:gdLst/>
            <a:ahLst/>
            <a:cxnLst/>
            <a:rect l="l" t="t" r="r" b="b"/>
            <a:pathLst>
              <a:path w="214629" h="505459">
                <a:moveTo>
                  <a:pt x="0" y="504888"/>
                </a:moveTo>
                <a:lnTo>
                  <a:pt x="214375" y="504888"/>
                </a:lnTo>
                <a:lnTo>
                  <a:pt x="214375" y="0"/>
                </a:lnTo>
                <a:lnTo>
                  <a:pt x="0" y="0"/>
                </a:lnTo>
                <a:lnTo>
                  <a:pt x="0" y="50488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/>
          <p:cNvSpPr/>
          <p:nvPr/>
        </p:nvSpPr>
        <p:spPr>
          <a:xfrm>
            <a:off x="5776976" y="1066736"/>
            <a:ext cx="261620" cy="505459"/>
          </a:xfrm>
          <a:custGeom>
            <a:avLst/>
            <a:gdLst/>
            <a:ahLst/>
            <a:cxnLst/>
            <a:rect l="l" t="t" r="r" b="b"/>
            <a:pathLst>
              <a:path w="261620" h="505459">
                <a:moveTo>
                  <a:pt x="0" y="504888"/>
                </a:moveTo>
                <a:lnTo>
                  <a:pt x="261480" y="504888"/>
                </a:lnTo>
                <a:lnTo>
                  <a:pt x="261480" y="0"/>
                </a:lnTo>
                <a:lnTo>
                  <a:pt x="0" y="0"/>
                </a:lnTo>
                <a:lnTo>
                  <a:pt x="0" y="50488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/>
          <p:cNvSpPr/>
          <p:nvPr/>
        </p:nvSpPr>
        <p:spPr>
          <a:xfrm>
            <a:off x="6038469" y="1066736"/>
            <a:ext cx="261620" cy="505459"/>
          </a:xfrm>
          <a:custGeom>
            <a:avLst/>
            <a:gdLst/>
            <a:ahLst/>
            <a:cxnLst/>
            <a:rect l="l" t="t" r="r" b="b"/>
            <a:pathLst>
              <a:path w="261620" h="505459">
                <a:moveTo>
                  <a:pt x="0" y="504888"/>
                </a:moveTo>
                <a:lnTo>
                  <a:pt x="261480" y="504888"/>
                </a:lnTo>
                <a:lnTo>
                  <a:pt x="261480" y="0"/>
                </a:lnTo>
                <a:lnTo>
                  <a:pt x="0" y="0"/>
                </a:lnTo>
                <a:lnTo>
                  <a:pt x="0" y="50488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/>
          <p:cNvSpPr/>
          <p:nvPr/>
        </p:nvSpPr>
        <p:spPr>
          <a:xfrm>
            <a:off x="6299961" y="1066736"/>
            <a:ext cx="261620" cy="505459"/>
          </a:xfrm>
          <a:custGeom>
            <a:avLst/>
            <a:gdLst/>
            <a:ahLst/>
            <a:cxnLst/>
            <a:rect l="l" t="t" r="r" b="b"/>
            <a:pathLst>
              <a:path w="261620" h="505459">
                <a:moveTo>
                  <a:pt x="0" y="504888"/>
                </a:moveTo>
                <a:lnTo>
                  <a:pt x="261480" y="504888"/>
                </a:lnTo>
                <a:lnTo>
                  <a:pt x="261480" y="0"/>
                </a:lnTo>
                <a:lnTo>
                  <a:pt x="0" y="0"/>
                </a:lnTo>
                <a:lnTo>
                  <a:pt x="0" y="50488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0"/>
          <p:cNvSpPr/>
          <p:nvPr/>
        </p:nvSpPr>
        <p:spPr>
          <a:xfrm>
            <a:off x="6561455" y="1066736"/>
            <a:ext cx="261620" cy="505459"/>
          </a:xfrm>
          <a:custGeom>
            <a:avLst/>
            <a:gdLst/>
            <a:ahLst/>
            <a:cxnLst/>
            <a:rect l="l" t="t" r="r" b="b"/>
            <a:pathLst>
              <a:path w="261620" h="505459">
                <a:moveTo>
                  <a:pt x="0" y="504888"/>
                </a:moveTo>
                <a:lnTo>
                  <a:pt x="261480" y="504888"/>
                </a:lnTo>
                <a:lnTo>
                  <a:pt x="261480" y="0"/>
                </a:lnTo>
                <a:lnTo>
                  <a:pt x="0" y="0"/>
                </a:lnTo>
                <a:lnTo>
                  <a:pt x="0" y="50488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1"/>
          <p:cNvSpPr/>
          <p:nvPr/>
        </p:nvSpPr>
        <p:spPr>
          <a:xfrm>
            <a:off x="6822820" y="1066736"/>
            <a:ext cx="261620" cy="505459"/>
          </a:xfrm>
          <a:custGeom>
            <a:avLst/>
            <a:gdLst/>
            <a:ahLst/>
            <a:cxnLst/>
            <a:rect l="l" t="t" r="r" b="b"/>
            <a:pathLst>
              <a:path w="261620" h="505459">
                <a:moveTo>
                  <a:pt x="0" y="504888"/>
                </a:moveTo>
                <a:lnTo>
                  <a:pt x="261480" y="504888"/>
                </a:lnTo>
                <a:lnTo>
                  <a:pt x="261480" y="0"/>
                </a:lnTo>
                <a:lnTo>
                  <a:pt x="0" y="0"/>
                </a:lnTo>
                <a:lnTo>
                  <a:pt x="0" y="50488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2"/>
          <p:cNvSpPr/>
          <p:nvPr/>
        </p:nvSpPr>
        <p:spPr>
          <a:xfrm>
            <a:off x="7084314" y="1066736"/>
            <a:ext cx="287020" cy="505459"/>
          </a:xfrm>
          <a:custGeom>
            <a:avLst/>
            <a:gdLst/>
            <a:ahLst/>
            <a:cxnLst/>
            <a:rect l="l" t="t" r="r" b="b"/>
            <a:pathLst>
              <a:path w="287020" h="505459">
                <a:moveTo>
                  <a:pt x="0" y="504888"/>
                </a:moveTo>
                <a:lnTo>
                  <a:pt x="286727" y="504888"/>
                </a:lnTo>
                <a:lnTo>
                  <a:pt x="286727" y="0"/>
                </a:lnTo>
                <a:lnTo>
                  <a:pt x="0" y="0"/>
                </a:lnTo>
                <a:lnTo>
                  <a:pt x="0" y="50488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3"/>
          <p:cNvSpPr/>
          <p:nvPr/>
        </p:nvSpPr>
        <p:spPr>
          <a:xfrm>
            <a:off x="7371080" y="1066736"/>
            <a:ext cx="270510" cy="505459"/>
          </a:xfrm>
          <a:custGeom>
            <a:avLst/>
            <a:gdLst/>
            <a:ahLst/>
            <a:cxnLst/>
            <a:rect l="l" t="t" r="r" b="b"/>
            <a:pathLst>
              <a:path w="270509" h="505459">
                <a:moveTo>
                  <a:pt x="0" y="504888"/>
                </a:moveTo>
                <a:lnTo>
                  <a:pt x="270484" y="504888"/>
                </a:lnTo>
                <a:lnTo>
                  <a:pt x="270484" y="0"/>
                </a:lnTo>
                <a:lnTo>
                  <a:pt x="0" y="0"/>
                </a:lnTo>
                <a:lnTo>
                  <a:pt x="0" y="50488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4"/>
          <p:cNvSpPr/>
          <p:nvPr/>
        </p:nvSpPr>
        <p:spPr>
          <a:xfrm>
            <a:off x="0" y="1571688"/>
            <a:ext cx="1828800" cy="409575"/>
          </a:xfrm>
          <a:custGeom>
            <a:avLst/>
            <a:gdLst/>
            <a:ahLst/>
            <a:cxnLst/>
            <a:rect l="l" t="t" r="r" b="b"/>
            <a:pathLst>
              <a:path w="1828800" h="409575">
                <a:moveTo>
                  <a:pt x="0" y="409511"/>
                </a:moveTo>
                <a:lnTo>
                  <a:pt x="1828800" y="409511"/>
                </a:lnTo>
                <a:lnTo>
                  <a:pt x="1828800" y="0"/>
                </a:lnTo>
                <a:lnTo>
                  <a:pt x="0" y="0"/>
                </a:lnTo>
                <a:lnTo>
                  <a:pt x="0" y="409511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5"/>
          <p:cNvSpPr/>
          <p:nvPr/>
        </p:nvSpPr>
        <p:spPr>
          <a:xfrm>
            <a:off x="1828800" y="1571688"/>
            <a:ext cx="1848485" cy="409575"/>
          </a:xfrm>
          <a:custGeom>
            <a:avLst/>
            <a:gdLst/>
            <a:ahLst/>
            <a:cxnLst/>
            <a:rect l="l" t="t" r="r" b="b"/>
            <a:pathLst>
              <a:path w="1848485" h="409575">
                <a:moveTo>
                  <a:pt x="0" y="409511"/>
                </a:moveTo>
                <a:lnTo>
                  <a:pt x="1848230" y="409511"/>
                </a:lnTo>
                <a:lnTo>
                  <a:pt x="1848230" y="0"/>
                </a:lnTo>
                <a:lnTo>
                  <a:pt x="0" y="0"/>
                </a:lnTo>
                <a:lnTo>
                  <a:pt x="0" y="409511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6"/>
          <p:cNvSpPr/>
          <p:nvPr/>
        </p:nvSpPr>
        <p:spPr>
          <a:xfrm>
            <a:off x="3677030" y="1571688"/>
            <a:ext cx="1885950" cy="409575"/>
          </a:xfrm>
          <a:custGeom>
            <a:avLst/>
            <a:gdLst/>
            <a:ahLst/>
            <a:cxnLst/>
            <a:rect l="l" t="t" r="r" b="b"/>
            <a:pathLst>
              <a:path w="1885950" h="409575">
                <a:moveTo>
                  <a:pt x="0" y="409511"/>
                </a:moveTo>
                <a:lnTo>
                  <a:pt x="1885569" y="409511"/>
                </a:lnTo>
                <a:lnTo>
                  <a:pt x="1885569" y="0"/>
                </a:lnTo>
                <a:lnTo>
                  <a:pt x="0" y="0"/>
                </a:lnTo>
                <a:lnTo>
                  <a:pt x="0" y="409511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7"/>
          <p:cNvSpPr/>
          <p:nvPr/>
        </p:nvSpPr>
        <p:spPr>
          <a:xfrm>
            <a:off x="5562600" y="1571688"/>
            <a:ext cx="1689735" cy="409575"/>
          </a:xfrm>
          <a:custGeom>
            <a:avLst/>
            <a:gdLst/>
            <a:ahLst/>
            <a:cxnLst/>
            <a:rect l="l" t="t" r="r" b="b"/>
            <a:pathLst>
              <a:path w="1689734" h="409575">
                <a:moveTo>
                  <a:pt x="0" y="409511"/>
                </a:moveTo>
                <a:lnTo>
                  <a:pt x="1689227" y="409511"/>
                </a:lnTo>
                <a:lnTo>
                  <a:pt x="1689227" y="0"/>
                </a:lnTo>
                <a:lnTo>
                  <a:pt x="0" y="0"/>
                </a:lnTo>
                <a:lnTo>
                  <a:pt x="0" y="409511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8"/>
          <p:cNvSpPr/>
          <p:nvPr/>
        </p:nvSpPr>
        <p:spPr>
          <a:xfrm>
            <a:off x="7251827" y="1571688"/>
            <a:ext cx="389890" cy="409575"/>
          </a:xfrm>
          <a:custGeom>
            <a:avLst/>
            <a:gdLst/>
            <a:ahLst/>
            <a:cxnLst/>
            <a:rect l="l" t="t" r="r" b="b"/>
            <a:pathLst>
              <a:path w="389890" h="409575">
                <a:moveTo>
                  <a:pt x="0" y="409511"/>
                </a:moveTo>
                <a:lnTo>
                  <a:pt x="389699" y="409511"/>
                </a:lnTo>
                <a:lnTo>
                  <a:pt x="389699" y="0"/>
                </a:lnTo>
                <a:lnTo>
                  <a:pt x="0" y="0"/>
                </a:lnTo>
                <a:lnTo>
                  <a:pt x="0" y="409511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9"/>
          <p:cNvSpPr/>
          <p:nvPr/>
        </p:nvSpPr>
        <p:spPr>
          <a:xfrm>
            <a:off x="229806" y="1060450"/>
            <a:ext cx="0" cy="517525"/>
          </a:xfrm>
          <a:custGeom>
            <a:avLst/>
            <a:gdLst/>
            <a:ahLst/>
            <a:cxnLst/>
            <a:rect l="l" t="t" r="r" b="b"/>
            <a:pathLst>
              <a:path h="517525">
                <a:moveTo>
                  <a:pt x="0" y="0"/>
                </a:moveTo>
                <a:lnTo>
                  <a:pt x="0" y="517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0"/>
          <p:cNvSpPr/>
          <p:nvPr/>
        </p:nvSpPr>
        <p:spPr>
          <a:xfrm>
            <a:off x="459625" y="1060450"/>
            <a:ext cx="0" cy="517525"/>
          </a:xfrm>
          <a:custGeom>
            <a:avLst/>
            <a:gdLst/>
            <a:ahLst/>
            <a:cxnLst/>
            <a:rect l="l" t="t" r="r" b="b"/>
            <a:pathLst>
              <a:path h="517525">
                <a:moveTo>
                  <a:pt x="0" y="0"/>
                </a:moveTo>
                <a:lnTo>
                  <a:pt x="0" y="517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1"/>
          <p:cNvSpPr/>
          <p:nvPr/>
        </p:nvSpPr>
        <p:spPr>
          <a:xfrm>
            <a:off x="689432" y="1060450"/>
            <a:ext cx="0" cy="517525"/>
          </a:xfrm>
          <a:custGeom>
            <a:avLst/>
            <a:gdLst/>
            <a:ahLst/>
            <a:cxnLst/>
            <a:rect l="l" t="t" r="r" b="b"/>
            <a:pathLst>
              <a:path h="517525">
                <a:moveTo>
                  <a:pt x="0" y="0"/>
                </a:moveTo>
                <a:lnTo>
                  <a:pt x="0" y="517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2"/>
          <p:cNvSpPr/>
          <p:nvPr/>
        </p:nvSpPr>
        <p:spPr>
          <a:xfrm>
            <a:off x="919251" y="1060450"/>
            <a:ext cx="0" cy="517525"/>
          </a:xfrm>
          <a:custGeom>
            <a:avLst/>
            <a:gdLst/>
            <a:ahLst/>
            <a:cxnLst/>
            <a:rect l="l" t="t" r="r" b="b"/>
            <a:pathLst>
              <a:path h="517525">
                <a:moveTo>
                  <a:pt x="0" y="0"/>
                </a:moveTo>
                <a:lnTo>
                  <a:pt x="0" y="517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3"/>
          <p:cNvSpPr/>
          <p:nvPr/>
        </p:nvSpPr>
        <p:spPr>
          <a:xfrm>
            <a:off x="1149057" y="1060450"/>
            <a:ext cx="0" cy="517525"/>
          </a:xfrm>
          <a:custGeom>
            <a:avLst/>
            <a:gdLst/>
            <a:ahLst/>
            <a:cxnLst/>
            <a:rect l="l" t="t" r="r" b="b"/>
            <a:pathLst>
              <a:path h="517525">
                <a:moveTo>
                  <a:pt x="0" y="0"/>
                </a:moveTo>
                <a:lnTo>
                  <a:pt x="0" y="517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4"/>
          <p:cNvSpPr/>
          <p:nvPr/>
        </p:nvSpPr>
        <p:spPr>
          <a:xfrm>
            <a:off x="1378838" y="1060450"/>
            <a:ext cx="0" cy="517525"/>
          </a:xfrm>
          <a:custGeom>
            <a:avLst/>
            <a:gdLst/>
            <a:ahLst/>
            <a:cxnLst/>
            <a:rect l="l" t="t" r="r" b="b"/>
            <a:pathLst>
              <a:path h="517525">
                <a:moveTo>
                  <a:pt x="0" y="0"/>
                </a:moveTo>
                <a:lnTo>
                  <a:pt x="0" y="517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5"/>
          <p:cNvSpPr/>
          <p:nvPr/>
        </p:nvSpPr>
        <p:spPr>
          <a:xfrm>
            <a:off x="1608708" y="1060450"/>
            <a:ext cx="0" cy="517525"/>
          </a:xfrm>
          <a:custGeom>
            <a:avLst/>
            <a:gdLst/>
            <a:ahLst/>
            <a:cxnLst/>
            <a:rect l="l" t="t" r="r" b="b"/>
            <a:pathLst>
              <a:path h="517525">
                <a:moveTo>
                  <a:pt x="0" y="0"/>
                </a:moveTo>
                <a:lnTo>
                  <a:pt x="0" y="517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6"/>
          <p:cNvSpPr/>
          <p:nvPr/>
        </p:nvSpPr>
        <p:spPr>
          <a:xfrm>
            <a:off x="1828800" y="1060450"/>
            <a:ext cx="0" cy="927100"/>
          </a:xfrm>
          <a:custGeom>
            <a:avLst/>
            <a:gdLst/>
            <a:ahLst/>
            <a:cxnLst/>
            <a:rect l="l" t="t" r="r" b="b"/>
            <a:pathLst>
              <a:path h="927100">
                <a:moveTo>
                  <a:pt x="0" y="0"/>
                </a:moveTo>
                <a:lnTo>
                  <a:pt x="0" y="9271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7"/>
          <p:cNvSpPr/>
          <p:nvPr/>
        </p:nvSpPr>
        <p:spPr>
          <a:xfrm>
            <a:off x="2068322" y="1060450"/>
            <a:ext cx="0" cy="517525"/>
          </a:xfrm>
          <a:custGeom>
            <a:avLst/>
            <a:gdLst/>
            <a:ahLst/>
            <a:cxnLst/>
            <a:rect l="l" t="t" r="r" b="b"/>
            <a:pathLst>
              <a:path h="517525">
                <a:moveTo>
                  <a:pt x="0" y="0"/>
                </a:moveTo>
                <a:lnTo>
                  <a:pt x="0" y="517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8"/>
          <p:cNvSpPr/>
          <p:nvPr/>
        </p:nvSpPr>
        <p:spPr>
          <a:xfrm>
            <a:off x="2298064" y="1060450"/>
            <a:ext cx="0" cy="517525"/>
          </a:xfrm>
          <a:custGeom>
            <a:avLst/>
            <a:gdLst/>
            <a:ahLst/>
            <a:cxnLst/>
            <a:rect l="l" t="t" r="r" b="b"/>
            <a:pathLst>
              <a:path h="517525">
                <a:moveTo>
                  <a:pt x="0" y="0"/>
                </a:moveTo>
                <a:lnTo>
                  <a:pt x="0" y="517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9"/>
          <p:cNvSpPr/>
          <p:nvPr/>
        </p:nvSpPr>
        <p:spPr>
          <a:xfrm>
            <a:off x="2527935" y="1060450"/>
            <a:ext cx="0" cy="517525"/>
          </a:xfrm>
          <a:custGeom>
            <a:avLst/>
            <a:gdLst/>
            <a:ahLst/>
            <a:cxnLst/>
            <a:rect l="l" t="t" r="r" b="b"/>
            <a:pathLst>
              <a:path h="517525">
                <a:moveTo>
                  <a:pt x="0" y="0"/>
                </a:moveTo>
                <a:lnTo>
                  <a:pt x="0" y="517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0"/>
          <p:cNvSpPr/>
          <p:nvPr/>
        </p:nvSpPr>
        <p:spPr>
          <a:xfrm>
            <a:off x="2757804" y="1060450"/>
            <a:ext cx="0" cy="517525"/>
          </a:xfrm>
          <a:custGeom>
            <a:avLst/>
            <a:gdLst/>
            <a:ahLst/>
            <a:cxnLst/>
            <a:rect l="l" t="t" r="r" b="b"/>
            <a:pathLst>
              <a:path h="517525">
                <a:moveTo>
                  <a:pt x="0" y="0"/>
                </a:moveTo>
                <a:lnTo>
                  <a:pt x="0" y="517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1"/>
          <p:cNvSpPr/>
          <p:nvPr/>
        </p:nvSpPr>
        <p:spPr>
          <a:xfrm>
            <a:off x="2987548" y="1060450"/>
            <a:ext cx="0" cy="517525"/>
          </a:xfrm>
          <a:custGeom>
            <a:avLst/>
            <a:gdLst/>
            <a:ahLst/>
            <a:cxnLst/>
            <a:rect l="l" t="t" r="r" b="b"/>
            <a:pathLst>
              <a:path h="517525">
                <a:moveTo>
                  <a:pt x="0" y="0"/>
                </a:moveTo>
                <a:lnTo>
                  <a:pt x="0" y="517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2"/>
          <p:cNvSpPr/>
          <p:nvPr/>
        </p:nvSpPr>
        <p:spPr>
          <a:xfrm>
            <a:off x="3217417" y="1060450"/>
            <a:ext cx="0" cy="517525"/>
          </a:xfrm>
          <a:custGeom>
            <a:avLst/>
            <a:gdLst/>
            <a:ahLst/>
            <a:cxnLst/>
            <a:rect l="l" t="t" r="r" b="b"/>
            <a:pathLst>
              <a:path h="517525">
                <a:moveTo>
                  <a:pt x="0" y="0"/>
                </a:moveTo>
                <a:lnTo>
                  <a:pt x="0" y="517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3"/>
          <p:cNvSpPr/>
          <p:nvPr/>
        </p:nvSpPr>
        <p:spPr>
          <a:xfrm>
            <a:off x="3447160" y="1060450"/>
            <a:ext cx="0" cy="517525"/>
          </a:xfrm>
          <a:custGeom>
            <a:avLst/>
            <a:gdLst/>
            <a:ahLst/>
            <a:cxnLst/>
            <a:rect l="l" t="t" r="r" b="b"/>
            <a:pathLst>
              <a:path h="517525">
                <a:moveTo>
                  <a:pt x="0" y="0"/>
                </a:moveTo>
                <a:lnTo>
                  <a:pt x="0" y="517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4"/>
          <p:cNvSpPr/>
          <p:nvPr/>
        </p:nvSpPr>
        <p:spPr>
          <a:xfrm>
            <a:off x="3677030" y="1060450"/>
            <a:ext cx="0" cy="927100"/>
          </a:xfrm>
          <a:custGeom>
            <a:avLst/>
            <a:gdLst/>
            <a:ahLst/>
            <a:cxnLst/>
            <a:rect l="l" t="t" r="r" b="b"/>
            <a:pathLst>
              <a:path h="927100">
                <a:moveTo>
                  <a:pt x="0" y="0"/>
                </a:moveTo>
                <a:lnTo>
                  <a:pt x="0" y="9271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5"/>
          <p:cNvSpPr/>
          <p:nvPr/>
        </p:nvSpPr>
        <p:spPr>
          <a:xfrm>
            <a:off x="3922140" y="1060450"/>
            <a:ext cx="0" cy="517525"/>
          </a:xfrm>
          <a:custGeom>
            <a:avLst/>
            <a:gdLst/>
            <a:ahLst/>
            <a:cxnLst/>
            <a:rect l="l" t="t" r="r" b="b"/>
            <a:pathLst>
              <a:path h="517525">
                <a:moveTo>
                  <a:pt x="0" y="0"/>
                </a:moveTo>
                <a:lnTo>
                  <a:pt x="0" y="517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6"/>
          <p:cNvSpPr/>
          <p:nvPr/>
        </p:nvSpPr>
        <p:spPr>
          <a:xfrm>
            <a:off x="4136644" y="1060450"/>
            <a:ext cx="0" cy="517525"/>
          </a:xfrm>
          <a:custGeom>
            <a:avLst/>
            <a:gdLst/>
            <a:ahLst/>
            <a:cxnLst/>
            <a:rect l="l" t="t" r="r" b="b"/>
            <a:pathLst>
              <a:path h="517525">
                <a:moveTo>
                  <a:pt x="0" y="0"/>
                </a:moveTo>
                <a:lnTo>
                  <a:pt x="0" y="517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7"/>
          <p:cNvSpPr/>
          <p:nvPr/>
        </p:nvSpPr>
        <p:spPr>
          <a:xfrm>
            <a:off x="4366386" y="1060450"/>
            <a:ext cx="0" cy="517525"/>
          </a:xfrm>
          <a:custGeom>
            <a:avLst/>
            <a:gdLst/>
            <a:ahLst/>
            <a:cxnLst/>
            <a:rect l="l" t="t" r="r" b="b"/>
            <a:pathLst>
              <a:path h="517525">
                <a:moveTo>
                  <a:pt x="0" y="0"/>
                </a:moveTo>
                <a:lnTo>
                  <a:pt x="0" y="517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8"/>
          <p:cNvSpPr/>
          <p:nvPr/>
        </p:nvSpPr>
        <p:spPr>
          <a:xfrm>
            <a:off x="4596257" y="1060450"/>
            <a:ext cx="0" cy="517525"/>
          </a:xfrm>
          <a:custGeom>
            <a:avLst/>
            <a:gdLst/>
            <a:ahLst/>
            <a:cxnLst/>
            <a:rect l="l" t="t" r="r" b="b"/>
            <a:pathLst>
              <a:path h="517525">
                <a:moveTo>
                  <a:pt x="0" y="0"/>
                </a:moveTo>
                <a:lnTo>
                  <a:pt x="0" y="517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9"/>
          <p:cNvSpPr/>
          <p:nvPr/>
        </p:nvSpPr>
        <p:spPr>
          <a:xfrm>
            <a:off x="4826000" y="1060450"/>
            <a:ext cx="0" cy="517525"/>
          </a:xfrm>
          <a:custGeom>
            <a:avLst/>
            <a:gdLst/>
            <a:ahLst/>
            <a:cxnLst/>
            <a:rect l="l" t="t" r="r" b="b"/>
            <a:pathLst>
              <a:path h="517525">
                <a:moveTo>
                  <a:pt x="0" y="0"/>
                </a:moveTo>
                <a:lnTo>
                  <a:pt x="0" y="517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0"/>
          <p:cNvSpPr/>
          <p:nvPr/>
        </p:nvSpPr>
        <p:spPr>
          <a:xfrm>
            <a:off x="5055870" y="1060450"/>
            <a:ext cx="0" cy="517525"/>
          </a:xfrm>
          <a:custGeom>
            <a:avLst/>
            <a:gdLst/>
            <a:ahLst/>
            <a:cxnLst/>
            <a:rect l="l" t="t" r="r" b="b"/>
            <a:pathLst>
              <a:path h="517525">
                <a:moveTo>
                  <a:pt x="0" y="0"/>
                </a:moveTo>
                <a:lnTo>
                  <a:pt x="0" y="517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1"/>
          <p:cNvSpPr/>
          <p:nvPr/>
        </p:nvSpPr>
        <p:spPr>
          <a:xfrm>
            <a:off x="5285740" y="1060450"/>
            <a:ext cx="0" cy="517525"/>
          </a:xfrm>
          <a:custGeom>
            <a:avLst/>
            <a:gdLst/>
            <a:ahLst/>
            <a:cxnLst/>
            <a:rect l="l" t="t" r="r" b="b"/>
            <a:pathLst>
              <a:path h="517525">
                <a:moveTo>
                  <a:pt x="0" y="0"/>
                </a:moveTo>
                <a:lnTo>
                  <a:pt x="0" y="517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2"/>
          <p:cNvSpPr/>
          <p:nvPr/>
        </p:nvSpPr>
        <p:spPr>
          <a:xfrm>
            <a:off x="5562600" y="1060450"/>
            <a:ext cx="0" cy="927100"/>
          </a:xfrm>
          <a:custGeom>
            <a:avLst/>
            <a:gdLst/>
            <a:ahLst/>
            <a:cxnLst/>
            <a:rect l="l" t="t" r="r" b="b"/>
            <a:pathLst>
              <a:path h="927100">
                <a:moveTo>
                  <a:pt x="0" y="0"/>
                </a:moveTo>
                <a:lnTo>
                  <a:pt x="0" y="9271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3"/>
          <p:cNvSpPr/>
          <p:nvPr/>
        </p:nvSpPr>
        <p:spPr>
          <a:xfrm>
            <a:off x="5776976" y="1060450"/>
            <a:ext cx="0" cy="517525"/>
          </a:xfrm>
          <a:custGeom>
            <a:avLst/>
            <a:gdLst/>
            <a:ahLst/>
            <a:cxnLst/>
            <a:rect l="l" t="t" r="r" b="b"/>
            <a:pathLst>
              <a:path h="517525">
                <a:moveTo>
                  <a:pt x="0" y="0"/>
                </a:moveTo>
                <a:lnTo>
                  <a:pt x="0" y="517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4"/>
          <p:cNvSpPr/>
          <p:nvPr/>
        </p:nvSpPr>
        <p:spPr>
          <a:xfrm>
            <a:off x="6038469" y="1060450"/>
            <a:ext cx="0" cy="517525"/>
          </a:xfrm>
          <a:custGeom>
            <a:avLst/>
            <a:gdLst/>
            <a:ahLst/>
            <a:cxnLst/>
            <a:rect l="l" t="t" r="r" b="b"/>
            <a:pathLst>
              <a:path h="517525">
                <a:moveTo>
                  <a:pt x="0" y="0"/>
                </a:moveTo>
                <a:lnTo>
                  <a:pt x="0" y="517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5"/>
          <p:cNvSpPr/>
          <p:nvPr/>
        </p:nvSpPr>
        <p:spPr>
          <a:xfrm>
            <a:off x="6299961" y="1060450"/>
            <a:ext cx="0" cy="517525"/>
          </a:xfrm>
          <a:custGeom>
            <a:avLst/>
            <a:gdLst/>
            <a:ahLst/>
            <a:cxnLst/>
            <a:rect l="l" t="t" r="r" b="b"/>
            <a:pathLst>
              <a:path h="517525">
                <a:moveTo>
                  <a:pt x="0" y="0"/>
                </a:moveTo>
                <a:lnTo>
                  <a:pt x="0" y="517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6"/>
          <p:cNvSpPr/>
          <p:nvPr/>
        </p:nvSpPr>
        <p:spPr>
          <a:xfrm>
            <a:off x="6561455" y="1060450"/>
            <a:ext cx="0" cy="517525"/>
          </a:xfrm>
          <a:custGeom>
            <a:avLst/>
            <a:gdLst/>
            <a:ahLst/>
            <a:cxnLst/>
            <a:rect l="l" t="t" r="r" b="b"/>
            <a:pathLst>
              <a:path h="517525">
                <a:moveTo>
                  <a:pt x="0" y="0"/>
                </a:moveTo>
                <a:lnTo>
                  <a:pt x="0" y="517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7"/>
          <p:cNvSpPr/>
          <p:nvPr/>
        </p:nvSpPr>
        <p:spPr>
          <a:xfrm>
            <a:off x="6822820" y="1060450"/>
            <a:ext cx="0" cy="517525"/>
          </a:xfrm>
          <a:custGeom>
            <a:avLst/>
            <a:gdLst/>
            <a:ahLst/>
            <a:cxnLst/>
            <a:rect l="l" t="t" r="r" b="b"/>
            <a:pathLst>
              <a:path h="517525">
                <a:moveTo>
                  <a:pt x="0" y="0"/>
                </a:moveTo>
                <a:lnTo>
                  <a:pt x="0" y="517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8"/>
          <p:cNvSpPr/>
          <p:nvPr/>
        </p:nvSpPr>
        <p:spPr>
          <a:xfrm>
            <a:off x="7084314" y="1060450"/>
            <a:ext cx="0" cy="517525"/>
          </a:xfrm>
          <a:custGeom>
            <a:avLst/>
            <a:gdLst/>
            <a:ahLst/>
            <a:cxnLst/>
            <a:rect l="l" t="t" r="r" b="b"/>
            <a:pathLst>
              <a:path h="517525">
                <a:moveTo>
                  <a:pt x="0" y="0"/>
                </a:moveTo>
                <a:lnTo>
                  <a:pt x="0" y="517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69"/>
          <p:cNvSpPr/>
          <p:nvPr/>
        </p:nvSpPr>
        <p:spPr>
          <a:xfrm>
            <a:off x="7371080" y="1060450"/>
            <a:ext cx="0" cy="517525"/>
          </a:xfrm>
          <a:custGeom>
            <a:avLst/>
            <a:gdLst/>
            <a:ahLst/>
            <a:cxnLst/>
            <a:rect l="l" t="t" r="r" b="b"/>
            <a:pathLst>
              <a:path h="517525">
                <a:moveTo>
                  <a:pt x="0" y="0"/>
                </a:moveTo>
                <a:lnTo>
                  <a:pt x="0" y="517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0"/>
          <p:cNvSpPr/>
          <p:nvPr/>
        </p:nvSpPr>
        <p:spPr>
          <a:xfrm>
            <a:off x="0" y="1571625"/>
            <a:ext cx="7647940" cy="0"/>
          </a:xfrm>
          <a:custGeom>
            <a:avLst/>
            <a:gdLst/>
            <a:ahLst/>
            <a:cxnLst/>
            <a:rect l="l" t="t" r="r" b="b"/>
            <a:pathLst>
              <a:path w="7647940">
                <a:moveTo>
                  <a:pt x="0" y="0"/>
                </a:moveTo>
                <a:lnTo>
                  <a:pt x="764794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1"/>
          <p:cNvSpPr/>
          <p:nvPr/>
        </p:nvSpPr>
        <p:spPr>
          <a:xfrm>
            <a:off x="0" y="1060450"/>
            <a:ext cx="0" cy="927100"/>
          </a:xfrm>
          <a:custGeom>
            <a:avLst/>
            <a:gdLst/>
            <a:ahLst/>
            <a:cxnLst/>
            <a:rect l="l" t="t" r="r" b="b"/>
            <a:pathLst>
              <a:path h="927100">
                <a:moveTo>
                  <a:pt x="0" y="0"/>
                </a:moveTo>
                <a:lnTo>
                  <a:pt x="0" y="9271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2"/>
          <p:cNvSpPr/>
          <p:nvPr/>
        </p:nvSpPr>
        <p:spPr>
          <a:xfrm>
            <a:off x="7641590" y="1060450"/>
            <a:ext cx="0" cy="927100"/>
          </a:xfrm>
          <a:custGeom>
            <a:avLst/>
            <a:gdLst/>
            <a:ahLst/>
            <a:cxnLst/>
            <a:rect l="l" t="t" r="r" b="b"/>
            <a:pathLst>
              <a:path h="927100">
                <a:moveTo>
                  <a:pt x="0" y="0"/>
                </a:moveTo>
                <a:lnTo>
                  <a:pt x="0" y="9271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3"/>
          <p:cNvSpPr/>
          <p:nvPr/>
        </p:nvSpPr>
        <p:spPr>
          <a:xfrm>
            <a:off x="0" y="1066800"/>
            <a:ext cx="7647940" cy="0"/>
          </a:xfrm>
          <a:custGeom>
            <a:avLst/>
            <a:gdLst/>
            <a:ahLst/>
            <a:cxnLst/>
            <a:rect l="l" t="t" r="r" b="b"/>
            <a:pathLst>
              <a:path w="7647940">
                <a:moveTo>
                  <a:pt x="0" y="0"/>
                </a:moveTo>
                <a:lnTo>
                  <a:pt x="764794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4"/>
          <p:cNvSpPr/>
          <p:nvPr/>
        </p:nvSpPr>
        <p:spPr>
          <a:xfrm>
            <a:off x="0" y="1981200"/>
            <a:ext cx="7647940" cy="0"/>
          </a:xfrm>
          <a:custGeom>
            <a:avLst/>
            <a:gdLst/>
            <a:ahLst/>
            <a:cxnLst/>
            <a:rect l="l" t="t" r="r" b="b"/>
            <a:pathLst>
              <a:path w="7647940">
                <a:moveTo>
                  <a:pt x="0" y="0"/>
                </a:moveTo>
                <a:lnTo>
                  <a:pt x="764794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5"/>
          <p:cNvSpPr txBox="1"/>
          <p:nvPr/>
        </p:nvSpPr>
        <p:spPr>
          <a:xfrm>
            <a:off x="1689471" y="1563873"/>
            <a:ext cx="1282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>
                <a:latin typeface="Calibri"/>
                <a:cs typeface="Calibri"/>
              </a:rPr>
              <a:t>8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79" name="object 77"/>
          <p:cNvSpPr txBox="1"/>
          <p:nvPr/>
        </p:nvSpPr>
        <p:spPr>
          <a:xfrm>
            <a:off x="3437490" y="1577975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16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80" name="object 78"/>
          <p:cNvSpPr txBox="1"/>
          <p:nvPr/>
        </p:nvSpPr>
        <p:spPr>
          <a:xfrm>
            <a:off x="5324984" y="1577975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24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81" name="object 79"/>
          <p:cNvSpPr txBox="1"/>
          <p:nvPr/>
        </p:nvSpPr>
        <p:spPr>
          <a:xfrm>
            <a:off x="7361020" y="1548275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32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82" name="object 80"/>
          <p:cNvSpPr/>
          <p:nvPr/>
        </p:nvSpPr>
        <p:spPr>
          <a:xfrm>
            <a:off x="0" y="1523"/>
            <a:ext cx="9144000" cy="1261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1"/>
          <p:cNvSpPr txBox="1">
            <a:spLocks noGrp="1"/>
          </p:cNvSpPr>
          <p:nvPr>
            <p:ph type="title"/>
          </p:nvPr>
        </p:nvSpPr>
        <p:spPr>
          <a:xfrm>
            <a:off x="2924048" y="141172"/>
            <a:ext cx="363740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solidFill>
                  <a:schemeClr val="bg1"/>
                </a:solidFill>
              </a:rPr>
              <a:t>Prefix </a:t>
            </a:r>
            <a:r>
              <a:rPr sz="4400" spc="-25" dirty="0">
                <a:solidFill>
                  <a:schemeClr val="bg1"/>
                </a:solidFill>
              </a:rPr>
              <a:t>to</a:t>
            </a:r>
            <a:r>
              <a:rPr sz="4400" spc="-90" dirty="0">
                <a:solidFill>
                  <a:schemeClr val="bg1"/>
                </a:solidFill>
              </a:rPr>
              <a:t> </a:t>
            </a:r>
            <a:r>
              <a:rPr sz="4400" spc="-15" dirty="0">
                <a:solidFill>
                  <a:schemeClr val="bg1"/>
                </a:solidFill>
              </a:rPr>
              <a:t>Block</a:t>
            </a:r>
          </a:p>
        </p:txBody>
      </p:sp>
      <p:sp>
        <p:nvSpPr>
          <p:cNvPr id="84" name="object 82"/>
          <p:cNvSpPr/>
          <p:nvPr/>
        </p:nvSpPr>
        <p:spPr>
          <a:xfrm>
            <a:off x="0" y="2040643"/>
            <a:ext cx="9144000" cy="3742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3"/>
          <p:cNvSpPr/>
          <p:nvPr/>
        </p:nvSpPr>
        <p:spPr>
          <a:xfrm>
            <a:off x="0" y="2057400"/>
            <a:ext cx="9140659" cy="3657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6" name="object 84"/>
          <p:cNvGraphicFramePr>
            <a:graphicFrameLocks noGrp="1"/>
          </p:cNvGraphicFramePr>
          <p:nvPr/>
        </p:nvGraphicFramePr>
        <p:xfrm>
          <a:off x="0" y="2051050"/>
          <a:ext cx="9141459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3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8096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940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128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096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64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096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32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096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16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096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096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096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096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1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7" name="object 78"/>
          <p:cNvSpPr txBox="1"/>
          <p:nvPr/>
        </p:nvSpPr>
        <p:spPr>
          <a:xfrm>
            <a:off x="5579291" y="1570991"/>
            <a:ext cx="2298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2</a:t>
            </a:r>
            <a:r>
              <a:rPr lang="en-US" sz="1600" spc="-10" dirty="0">
                <a:latin typeface="Calibri"/>
                <a:cs typeface="Calibri"/>
              </a:rPr>
              <a:t>5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88" name="object 78"/>
          <p:cNvSpPr txBox="1"/>
          <p:nvPr/>
        </p:nvSpPr>
        <p:spPr>
          <a:xfrm>
            <a:off x="5802911" y="1562487"/>
            <a:ext cx="2298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2</a:t>
            </a:r>
            <a:r>
              <a:rPr lang="en-US" sz="1600" spc="-10" dirty="0">
                <a:latin typeface="Calibri"/>
                <a:cs typeface="Calibri"/>
              </a:rPr>
              <a:t>6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89" name="object 78"/>
          <p:cNvSpPr txBox="1"/>
          <p:nvPr/>
        </p:nvSpPr>
        <p:spPr>
          <a:xfrm>
            <a:off x="6044179" y="1574878"/>
            <a:ext cx="2298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2</a:t>
            </a:r>
            <a:r>
              <a:rPr lang="en-US" sz="1600" spc="-10" dirty="0">
                <a:latin typeface="Calibri"/>
                <a:cs typeface="Calibri"/>
              </a:rPr>
              <a:t>7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90" name="object 78"/>
          <p:cNvSpPr txBox="1"/>
          <p:nvPr/>
        </p:nvSpPr>
        <p:spPr>
          <a:xfrm>
            <a:off x="6298926" y="1562487"/>
            <a:ext cx="2298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2</a:t>
            </a:r>
            <a:r>
              <a:rPr lang="en-US" sz="1600" spc="-10" dirty="0">
                <a:latin typeface="Calibri"/>
                <a:cs typeface="Calibri"/>
              </a:rPr>
              <a:t>8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91" name="object 78"/>
          <p:cNvSpPr txBox="1"/>
          <p:nvPr/>
        </p:nvSpPr>
        <p:spPr>
          <a:xfrm>
            <a:off x="6536133" y="1553240"/>
            <a:ext cx="2298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2</a:t>
            </a:r>
            <a:r>
              <a:rPr lang="en-US" sz="1600" spc="-10" dirty="0">
                <a:latin typeface="Calibri"/>
                <a:cs typeface="Calibri"/>
              </a:rPr>
              <a:t>9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92" name="object 78"/>
          <p:cNvSpPr txBox="1"/>
          <p:nvPr/>
        </p:nvSpPr>
        <p:spPr>
          <a:xfrm>
            <a:off x="6803290" y="1563744"/>
            <a:ext cx="2298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10" dirty="0">
                <a:latin typeface="Calibri"/>
                <a:cs typeface="Calibri"/>
              </a:rPr>
              <a:t>30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94" name="object 78"/>
          <p:cNvSpPr txBox="1"/>
          <p:nvPr/>
        </p:nvSpPr>
        <p:spPr>
          <a:xfrm>
            <a:off x="7099146" y="1574878"/>
            <a:ext cx="2298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10" dirty="0">
                <a:latin typeface="Calibri"/>
                <a:cs typeface="Calibri"/>
              </a:rPr>
              <a:t>31</a:t>
            </a:r>
            <a:endParaRPr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5308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28600"/>
            <a:ext cx="7961375" cy="984885"/>
          </a:xfrm>
        </p:spPr>
        <p:txBody>
          <a:bodyPr/>
          <a:lstStyle/>
          <a:p>
            <a:pPr algn="ctr"/>
            <a:r>
              <a:rPr lang="en-US" sz="3200" kern="1200"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Classless Inter-Domain Routing </a:t>
            </a:r>
          </a:p>
          <a:p>
            <a:pPr algn="ctr"/>
            <a:r>
              <a:rPr lang="en-US" sz="3200" kern="1200"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(CIDR)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955621"/>
              </p:ext>
            </p:extLst>
          </p:nvPr>
        </p:nvGraphicFramePr>
        <p:xfrm>
          <a:off x="228600" y="1752600"/>
          <a:ext cx="8686798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0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2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7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54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088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93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221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968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537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834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/1</a:t>
                      </a:r>
                      <a:endParaRPr sz="18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128.0.0.0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/9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255.128.0.0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/17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255.255.128.0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/25</a:t>
                      </a:r>
                      <a:endParaRPr sz="18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255.255.255.128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4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/2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192.0.0.0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/10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255.192.0.0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/18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255.255.192.0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/26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255.255.255.192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4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/3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224.0.0.0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/11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255.224.0.0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/19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255.255.224.0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/27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255.255.255.224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4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/4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240.0.0.0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/12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255.240.0.0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/20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255.255.240.0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/28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255.255.255.240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4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/5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248.0.0.0</a:t>
                      </a:r>
                      <a:endParaRPr sz="18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/13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255.248.0.0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/21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255.255.248.0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/29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255.255.255.248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4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/6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252.0.0.0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/14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255.252.0.0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/22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255.255.252.0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/30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255.255.255.252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4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/7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254.0.0.0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/15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255.254.0.0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/23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255.255.254.0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/31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255.255.255.254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4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/8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255.0.0.0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/16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255.255.0.0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/24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255.255.255.0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/32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2255.255.255.255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1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202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128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32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979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solidFill>
                          <a:schemeClr val="accent4">
                            <a:lumMod val="5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179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462" y="457200"/>
            <a:ext cx="7761224" cy="492443"/>
          </a:xfrm>
        </p:spPr>
        <p:txBody>
          <a:bodyPr/>
          <a:lstStyle/>
          <a:p>
            <a:r>
              <a:rPr lang="en-US" sz="3200" kern="1200" spc="-1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Variable-Length Subnet Masking (VLSM)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854" y="2057400"/>
            <a:ext cx="8171689" cy="301621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Subnet Masking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VLSM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amounts to “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Subnetting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subnets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which means that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VLSM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 network engineers to divide an IP address space into a hierarchy of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subnets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different sizes, making it possible to create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subnets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very different host counts without wasting large numbers of addresses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2116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320138"/>
              </p:ext>
            </p:extLst>
          </p:nvPr>
        </p:nvGraphicFramePr>
        <p:xfrm>
          <a:off x="0" y="1600199"/>
          <a:ext cx="9144000" cy="5257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3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5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2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69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Network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Host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Block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Network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Subnet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Mask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1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192.168.10.0/30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255.255.255.252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0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192.168.10.4/30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255.255.255.252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1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192.168.10.8/30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255.255.255.252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1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192.168.10.12/30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255.255.255.252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1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32</a:t>
                      </a: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192.168.10.32/27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255.255.255.224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1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8</a:t>
                      </a: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192.168.10.16/28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255.255.255.240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1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16</a:t>
                      </a: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192.168.10.224/28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255.255.255.240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51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30</a:t>
                      </a: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32</a:t>
                      </a: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192.168.10.192/27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255.255.255.224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51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60</a:t>
                      </a: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64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192.168.10.64/26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255.255.255.192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51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b="1" spc="5" dirty="0">
                          <a:latin typeface="Calibri"/>
                          <a:cs typeface="Calibri"/>
                        </a:rPr>
                        <a:t>10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45</a:t>
                      </a: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64</a:t>
                      </a: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192.168.10.128/26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255.255.255.192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752600" y="76200"/>
            <a:ext cx="5486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Length Subnet Mask</a:t>
            </a:r>
          </a:p>
          <a:p>
            <a:pPr algn="ctr"/>
            <a:r>
              <a:rPr lang="en-US" sz="3200" b="1"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(VLSM)</a:t>
            </a:r>
          </a:p>
        </p:txBody>
      </p:sp>
    </p:spTree>
    <p:extLst>
      <p:ext uri="{BB962C8B-B14F-4D97-AF65-F5344CB8AC3E}">
        <p14:creationId xmlns:p14="http://schemas.microsoft.com/office/powerpoint/2010/main" val="41905560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00200"/>
            <a:ext cx="9906000" cy="615553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128.64.32.16.8.4.2.1 - 128.64.32.16.8.4.2.1 - 128.64.32.16.8.4.2.1 - 128.64.32.16.8.4.2.1</a:t>
            </a:r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356785"/>
              </p:ext>
            </p:extLst>
          </p:nvPr>
        </p:nvGraphicFramePr>
        <p:xfrm>
          <a:off x="838199" y="2478895"/>
          <a:ext cx="7614411" cy="39219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4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02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/24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255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255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255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2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/25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255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255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255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128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2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/26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255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255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255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192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2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/27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255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255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255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224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2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/28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225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255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255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240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2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/29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225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255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255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248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2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/30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255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255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255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252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835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282210"/>
              </p:ext>
            </p:extLst>
          </p:nvPr>
        </p:nvGraphicFramePr>
        <p:xfrm>
          <a:off x="990600" y="1828798"/>
          <a:ext cx="7010400" cy="4800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74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Network  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2</a:t>
                      </a:r>
                      <a:r>
                        <a:rPr lang="en-US" sz="3600" baseline="30000">
                          <a:effectLst/>
                        </a:rPr>
                        <a:t>N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host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2</a:t>
                      </a:r>
                      <a:r>
                        <a:rPr lang="en-US" sz="3600" baseline="30000" dirty="0">
                          <a:effectLst/>
                        </a:rPr>
                        <a:t>N  </a:t>
                      </a:r>
                      <a:r>
                        <a:rPr lang="en-US" sz="3600" dirty="0">
                          <a:effectLst/>
                        </a:rPr>
                        <a:t>-2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Network address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Frist host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Last  host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Broad cast address 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 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381000"/>
            <a:ext cx="7761224" cy="553998"/>
          </a:xfrm>
        </p:spPr>
        <p:txBody>
          <a:bodyPr/>
          <a:lstStyle/>
          <a:p>
            <a:pPr algn="ctr" rtl="0"/>
            <a:r>
              <a:rPr lang="en-US" sz="3600" kern="1200" spc="-1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Network formula</a:t>
            </a:r>
          </a:p>
        </p:txBody>
      </p:sp>
    </p:spTree>
    <p:extLst>
      <p:ext uri="{BB962C8B-B14F-4D97-AF65-F5344CB8AC3E}">
        <p14:creationId xmlns:p14="http://schemas.microsoft.com/office/powerpoint/2010/main" val="188691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387" y="228600"/>
            <a:ext cx="7761224" cy="1231106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rgbClr val="7030A0"/>
                </a:solidFill>
                <a:latin typeface="Times" panose="02020603050405020304" pitchFamily="18" charset="0"/>
              </a:rPr>
              <a:t> Introduction </a:t>
            </a:r>
            <a:br>
              <a:rPr lang="en-US" altLang="zh-TW" dirty="0">
                <a:solidFill>
                  <a:srgbClr val="7030A0"/>
                </a:solidFill>
                <a:latin typeface="Times" panose="02020603050405020304" pitchFamily="18" charset="0"/>
              </a:rPr>
            </a:b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981200"/>
            <a:ext cx="8458200" cy="2277547"/>
          </a:xfrm>
        </p:spPr>
        <p:txBody>
          <a:bodyPr/>
          <a:lstStyle/>
          <a:p>
            <a:pPr marL="574675" lvl="1" algn="just">
              <a:lnSpc>
                <a:spcPct val="75000"/>
              </a:lnSpc>
            </a:pPr>
            <a:r>
              <a:rPr lang="en-US" sz="3200" dirty="0"/>
              <a:t>An Internet Protocol </a:t>
            </a:r>
            <a:r>
              <a:rPr lang="en-US" sz="3200" b="1" dirty="0"/>
              <a:t>address</a:t>
            </a:r>
            <a:r>
              <a:rPr lang="en-US" sz="3200" dirty="0"/>
              <a:t> (</a:t>
            </a:r>
            <a:r>
              <a:rPr lang="en-US" sz="3200" b="1" dirty="0"/>
              <a:t>IP address</a:t>
            </a:r>
            <a:r>
              <a:rPr lang="en-US" sz="3200" dirty="0"/>
              <a:t>) is a numerical label assigned to each device (e.g., computer, printer) participating in a computer network that uses the Internet Protocol for communication. </a:t>
            </a:r>
          </a:p>
          <a:p>
            <a:pPr algn="just"/>
            <a:endParaRPr lang="en-US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85888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387" y="92455"/>
            <a:ext cx="7761224" cy="1231106"/>
          </a:xfrm>
        </p:spPr>
        <p:txBody>
          <a:bodyPr/>
          <a:lstStyle/>
          <a:p>
            <a:r>
              <a:rPr lang="en-US" dirty="0"/>
              <a:t>/25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987292"/>
              </p:ext>
            </p:extLst>
          </p:nvPr>
        </p:nvGraphicFramePr>
        <p:xfrm>
          <a:off x="816429" y="1981200"/>
          <a:ext cx="7614411" cy="40673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7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4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4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Network                   =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r>
                        <a:rPr lang="en-US" sz="2400" baseline="300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 network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Host                          =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r>
                        <a:rPr lang="en-US" sz="2400" baseline="30000">
                          <a:effectLst/>
                        </a:rPr>
                        <a:t>7 </a:t>
                      </a:r>
                      <a:r>
                        <a:rPr lang="en-US" sz="2400">
                          <a:effectLst/>
                        </a:rPr>
                        <a:t> - 2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128 -2 = 126 host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Network address    =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256-128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128</a:t>
                      </a:r>
                      <a:endParaRPr lang="en-US" sz="24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Frist host                  =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129</a:t>
                      </a:r>
                      <a:endParaRPr lang="en-US" sz="24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Last host                   =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126</a:t>
                      </a:r>
                      <a:endParaRPr 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254</a:t>
                      </a:r>
                      <a:endParaRPr 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Broadcast  address  =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127</a:t>
                      </a:r>
                      <a:endParaRPr lang="en-US" sz="24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255</a:t>
                      </a:r>
                      <a:endParaRPr 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056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68" y="1676400"/>
            <a:ext cx="7924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267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387" y="92455"/>
            <a:ext cx="7761224" cy="1231106"/>
          </a:xfrm>
        </p:spPr>
        <p:txBody>
          <a:bodyPr/>
          <a:lstStyle/>
          <a:p>
            <a:r>
              <a:rPr lang="en-US" dirty="0"/>
              <a:t>/26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025249"/>
              </p:ext>
            </p:extLst>
          </p:nvPr>
        </p:nvGraphicFramePr>
        <p:xfrm>
          <a:off x="457199" y="1981201"/>
          <a:ext cx="8382001" cy="44195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4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2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39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Network                   =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r>
                        <a:rPr lang="en-US" sz="2400" baseline="300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 network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9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Host                          =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r>
                        <a:rPr lang="en-US" sz="2400" baseline="30000">
                          <a:effectLst/>
                        </a:rPr>
                        <a:t>6 </a:t>
                      </a:r>
                      <a:r>
                        <a:rPr lang="en-US" sz="2400">
                          <a:effectLst/>
                        </a:rPr>
                        <a:t> - 2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64 -2 = 62 host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79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Network address   =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256-192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64</a:t>
                      </a:r>
                      <a:endParaRPr lang="en-US" sz="24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128</a:t>
                      </a:r>
                      <a:endParaRPr lang="en-US" sz="24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192</a:t>
                      </a:r>
                      <a:endParaRPr lang="en-US" sz="24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9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Frist host                  =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65</a:t>
                      </a:r>
                      <a:endParaRPr lang="en-US" sz="24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129</a:t>
                      </a:r>
                      <a:endParaRPr lang="en-US" sz="24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193</a:t>
                      </a:r>
                      <a:endParaRPr lang="en-US" sz="24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79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Last host                  =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62</a:t>
                      </a:r>
                      <a:endParaRPr 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126</a:t>
                      </a:r>
                      <a:endParaRPr 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190</a:t>
                      </a:r>
                      <a:endParaRPr 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255</a:t>
                      </a:r>
                      <a:endParaRPr lang="en-US" sz="24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79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Broadcast  address=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63</a:t>
                      </a:r>
                      <a:endParaRPr 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127</a:t>
                      </a:r>
                      <a:endParaRPr lang="en-US" sz="24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191</a:t>
                      </a:r>
                      <a:endParaRPr 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256</a:t>
                      </a:r>
                      <a:endParaRPr 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6724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86" y="1676400"/>
            <a:ext cx="7919213" cy="518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806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387" y="92455"/>
            <a:ext cx="7761224" cy="1231106"/>
          </a:xfrm>
        </p:spPr>
        <p:txBody>
          <a:bodyPr/>
          <a:lstStyle/>
          <a:p>
            <a:r>
              <a:rPr lang="en-US" sz="3600" kern="1200" spc="-1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Class-ACTIVITY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1312" y="1561846"/>
            <a:ext cx="7961375" cy="677108"/>
          </a:xfrm>
        </p:spPr>
        <p:txBody>
          <a:bodyPr/>
          <a:lstStyle/>
          <a:p>
            <a:r>
              <a:rPr lang="en-US" dirty="0"/>
              <a:t>/27 and /28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773666"/>
              </p:ext>
            </p:extLst>
          </p:nvPr>
        </p:nvGraphicFramePr>
        <p:xfrm>
          <a:off x="762000" y="2238952"/>
          <a:ext cx="7924800" cy="39332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5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3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9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32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55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Network                   =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5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Host                         =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5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Network address      =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5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Frist host                  =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5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Last host                  =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5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Broadcast  address  =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9781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387" y="92455"/>
            <a:ext cx="7761224" cy="615553"/>
          </a:xfrm>
        </p:spPr>
        <p:txBody>
          <a:bodyPr/>
          <a:lstStyle/>
          <a:p>
            <a:pPr algn="ctr"/>
            <a:r>
              <a:rPr lang="en-US" spc="-15" dirty="0" err="1"/>
              <a:t>Subnetting</a:t>
            </a:r>
            <a:endParaRPr lang="en-US" dirty="0"/>
          </a:p>
        </p:txBody>
      </p:sp>
      <p:sp>
        <p:nvSpPr>
          <p:cNvPr id="5" name="object 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320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387" y="92455"/>
            <a:ext cx="7761224" cy="615553"/>
          </a:xfrm>
        </p:spPr>
        <p:txBody>
          <a:bodyPr/>
          <a:lstStyle/>
          <a:p>
            <a:r>
              <a:rPr lang="en-US" dirty="0"/>
              <a:t>       </a:t>
            </a:r>
            <a:r>
              <a:rPr lang="en-US" sz="3600" kern="1200" spc="-1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Home work Assignment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36" y="1600200"/>
            <a:ext cx="7961375" cy="550920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THIS class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subenetting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mask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/4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/9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/13</a:t>
            </a: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this class 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subnetting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mask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/18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/23</a:t>
            </a: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this class 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subnetting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mask 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/28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/29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711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1312" y="1561846"/>
            <a:ext cx="7961375" cy="3677930"/>
          </a:xfrm>
        </p:spPr>
        <p:txBody>
          <a:bodyPr/>
          <a:lstStyle/>
          <a:p>
            <a:pPr algn="ctr"/>
            <a:r>
              <a:rPr lang="en-US" sz="23900" dirty="0">
                <a:solidFill>
                  <a:srgbClr val="7030A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66892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387" y="304800"/>
            <a:ext cx="7761224" cy="492443"/>
          </a:xfrm>
        </p:spPr>
        <p:txBody>
          <a:bodyPr/>
          <a:lstStyle/>
          <a:p>
            <a:pPr algn="ctr"/>
            <a:r>
              <a:rPr lang="en-US" altLang="ja-JP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of an IPv4 Address</a:t>
            </a:r>
            <a:endParaRPr lang="en-US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855" y="1524000"/>
            <a:ext cx="8400288" cy="5509200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7030A0"/>
                </a:solidFill>
              </a:rPr>
              <a:t>At the Network layer, the packets need to be identified with the source and destination addresses of the two end systems. </a:t>
            </a:r>
          </a:p>
          <a:p>
            <a:pPr lvl="1" indent="0"/>
            <a:r>
              <a:rPr lang="en-US" sz="2400" dirty="0">
                <a:solidFill>
                  <a:schemeClr val="accent1"/>
                </a:solidFill>
              </a:rPr>
              <a:t>Each device on a network must be uniquely defined. </a:t>
            </a:r>
          </a:p>
          <a:p>
            <a:r>
              <a:rPr lang="en-US" sz="3200" dirty="0"/>
              <a:t>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Dotted Decimal; Binary; Octet</a:t>
            </a:r>
          </a:p>
          <a:p>
            <a:pPr lvl="1" indent="0"/>
            <a:r>
              <a:rPr lang="en-US" sz="2400" dirty="0"/>
              <a:t>Each byte of the binary pattern, called an octet. </a:t>
            </a:r>
          </a:p>
          <a:p>
            <a:pPr lvl="2"/>
            <a:r>
              <a:rPr lang="en-US" sz="2400" dirty="0">
                <a:solidFill>
                  <a:srgbClr val="008000"/>
                </a:solidFill>
              </a:rPr>
              <a:t>Each decimal number represents one byte or 8 bits, or an octet.</a:t>
            </a:r>
            <a:r>
              <a:rPr lang="en-US" sz="2400" dirty="0"/>
              <a:t> </a:t>
            </a:r>
          </a:p>
          <a:p>
            <a:pPr lvl="1" indent="0"/>
            <a:r>
              <a:rPr lang="en-US" sz="2400" dirty="0"/>
              <a:t>Binary address:</a:t>
            </a:r>
          </a:p>
          <a:p>
            <a:pPr lvl="2"/>
            <a:r>
              <a:rPr lang="en-US" sz="2400" dirty="0">
                <a:solidFill>
                  <a:srgbClr val="008000"/>
                </a:solidFill>
              </a:rPr>
              <a:t>10101100   00010000    00000100   00010100</a:t>
            </a:r>
          </a:p>
          <a:p>
            <a:pPr lvl="1" indent="0"/>
            <a:r>
              <a:rPr lang="en-US" sz="2400" dirty="0"/>
              <a:t>Dotted decimal address:</a:t>
            </a:r>
          </a:p>
          <a:p>
            <a:pPr lvl="2"/>
            <a:r>
              <a:rPr lang="en-US" sz="2400" dirty="0">
                <a:solidFill>
                  <a:srgbClr val="008000"/>
                </a:solidFill>
              </a:rPr>
              <a:t>172.16.4.20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54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400"/>
            <a:ext cx="8195564" cy="5847755"/>
          </a:xfrm>
        </p:spPr>
        <p:txBody>
          <a:bodyPr/>
          <a:lstStyle/>
          <a:p>
            <a:pPr lvl="1"/>
            <a:endParaRPr lang="en-US" sz="2400" dirty="0"/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There are two types of IP address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IPv4 (32 bit)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IPv6 (128 bit)</a:t>
            </a:r>
          </a:p>
          <a:p>
            <a:pPr lvl="1"/>
            <a:r>
              <a:rPr lang="en-US" sz="2400" dirty="0"/>
              <a:t>IPv4 addresses consist of 32 bit 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What is a bit? Bit is either 0 or 1 </a:t>
            </a:r>
          </a:p>
          <a:p>
            <a:pPr lvl="1"/>
            <a:r>
              <a:rPr lang="en-US" sz="2400" dirty="0"/>
              <a:t>Every each 8 bit = 1 byte or 1 Octet there for IP address consist of 4 Byte and it can be represented as 8.8.8.8  </a:t>
            </a:r>
          </a:p>
          <a:p>
            <a:pPr lvl="1"/>
            <a:r>
              <a:rPr lang="en-US" sz="2400" dirty="0"/>
              <a:t> </a:t>
            </a:r>
          </a:p>
          <a:p>
            <a:pPr lvl="1"/>
            <a:r>
              <a:rPr lang="en-US" sz="2400" dirty="0"/>
              <a:t>IP address can be either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public IP address or private IP address  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Public IP address: </a:t>
            </a:r>
            <a:r>
              <a:rPr lang="en-US" sz="2400" dirty="0"/>
              <a:t>is an </a:t>
            </a:r>
            <a:r>
              <a:rPr lang="en-US" sz="2400" b="1" dirty="0"/>
              <a:t>IP address</a:t>
            </a:r>
            <a:r>
              <a:rPr lang="en-US" sz="2400" dirty="0"/>
              <a:t> that can be accessed over the Internet. Like </a:t>
            </a:r>
            <a:r>
              <a:rPr lang="en-US" sz="2400" dirty="0">
                <a:hlinkClick r:id="rId2"/>
              </a:rPr>
              <a:t>http://www.eelouniversity.org/</a:t>
            </a:r>
            <a:endParaRPr lang="en-US" sz="2400" dirty="0"/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Private IP address</a:t>
            </a:r>
            <a:r>
              <a:rPr lang="en-US" sz="2400" dirty="0"/>
              <a:t>: Private IP address is used for internet organization, offices, campus, university, hospitals and etc</a:t>
            </a:r>
            <a:r>
              <a:rPr lang="en-US" sz="2000" dirty="0"/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46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1312" y="1561846"/>
            <a:ext cx="7961375" cy="369332"/>
          </a:xfrm>
        </p:spPr>
        <p:txBody>
          <a:bodyPr/>
          <a:lstStyle/>
          <a:p>
            <a:r>
              <a:rPr lang="en-US" altLang="ja-JP" sz="2400" dirty="0">
                <a:ea typeface="MS PGothic" panose="020B0600070205080204" pitchFamily="34" charset="-128"/>
              </a:rPr>
              <a:t>Public and Private Addresses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4" y="2076450"/>
            <a:ext cx="601027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738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36" y="1828800"/>
            <a:ext cx="8195564" cy="3139321"/>
          </a:xfrm>
        </p:spPr>
        <p:txBody>
          <a:bodyPr/>
          <a:lstStyle/>
          <a:p>
            <a:pPr lvl="1" eaLnBrk="1" hangingPunct="1"/>
            <a:r>
              <a:rPr lang="en-US" sz="2800" b="1" dirty="0">
                <a:solidFill>
                  <a:srgbClr val="7030A0"/>
                </a:solidFill>
              </a:rPr>
              <a:t>The IPv4 addresses are unique and universal/public.</a:t>
            </a:r>
          </a:p>
          <a:p>
            <a:pPr lvl="1" eaLnBrk="1" hangingPunct="1"/>
            <a:r>
              <a:rPr lang="en-US" sz="2800" b="1" dirty="0">
                <a:solidFill>
                  <a:srgbClr val="7030A0"/>
                </a:solidFill>
              </a:rPr>
              <a:t>An IPv4 address is 32 bits long.</a:t>
            </a:r>
          </a:p>
          <a:p>
            <a:pPr lvl="1" eaLnBrk="1" hangingPunct="1"/>
            <a:r>
              <a:rPr lang="en-US" sz="2800" dirty="0"/>
              <a:t>The address space of IPv4 is 2</a:t>
            </a:r>
            <a:r>
              <a:rPr lang="en-US" sz="2800" baseline="30000" dirty="0"/>
              <a:t>32</a:t>
            </a:r>
            <a:r>
              <a:rPr lang="en-US" sz="2800" dirty="0"/>
              <a:t> (4,294,967,296)</a:t>
            </a:r>
          </a:p>
          <a:p>
            <a:pPr lvl="1" eaLnBrk="1" hangingPunct="1"/>
            <a:r>
              <a:rPr lang="en-US" sz="2800" dirty="0"/>
              <a:t>Notation.</a:t>
            </a:r>
          </a:p>
          <a:p>
            <a:pPr marL="1371600" lvl="2" indent="-457200" eaLnBrk="1" hangingPunct="1">
              <a:buFont typeface="Wingdings" panose="05000000000000000000" pitchFamily="2" charset="2"/>
              <a:buChar char="ü"/>
            </a:pPr>
            <a:r>
              <a:rPr lang="en-US" sz="2800" b="1" dirty="0"/>
              <a:t>Binary notation</a:t>
            </a:r>
          </a:p>
          <a:p>
            <a:pPr marL="1371600" lvl="2" indent="-457200" eaLnBrk="1" hangingPunct="1">
              <a:buFont typeface="Wingdings" panose="05000000000000000000" pitchFamily="2" charset="2"/>
              <a:buChar char="ü"/>
            </a:pPr>
            <a:r>
              <a:rPr lang="en-US" sz="2800" b="1" dirty="0"/>
              <a:t>Dotted-decimal notation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" t="4945" r="1616" b="15936"/>
          <a:stretch>
            <a:fillRect/>
          </a:stretch>
        </p:blipFill>
        <p:spPr bwMode="auto">
          <a:xfrm>
            <a:off x="1524000" y="5091232"/>
            <a:ext cx="571500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82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387" y="92455"/>
            <a:ext cx="7761224" cy="1477328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ADDRESS: is divided into two 5 classes A, B, C, D, E</a:t>
            </a:r>
            <a:b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399" y="1905000"/>
          <a:ext cx="8763002" cy="48470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0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8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44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0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619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CLASS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Start - </a:t>
                      </a:r>
                      <a:r>
                        <a:rPr lang="en-US" sz="2200" baseline="0" dirty="0">
                          <a:effectLst/>
                        </a:rPr>
                        <a:t> </a:t>
                      </a:r>
                      <a:r>
                        <a:rPr lang="en-US" sz="2200" dirty="0">
                          <a:effectLst/>
                        </a:rPr>
                        <a:t> End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Default subnet     mask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Bit for the network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Bits for the host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Hosting 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A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1     -      126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255.0.0.0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/8 bits network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24 bits 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16.777.214 (2</a:t>
                      </a:r>
                      <a:r>
                        <a:rPr lang="en-US" sz="2200" baseline="30000">
                          <a:effectLst/>
                        </a:rPr>
                        <a:t>24</a:t>
                      </a:r>
                      <a:r>
                        <a:rPr lang="en-US" sz="2200">
                          <a:effectLst/>
                        </a:rPr>
                        <a:t>-2 )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1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B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128  -     191                        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255.255.0.0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/16 bits network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16 bits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65.534 (2</a:t>
                      </a:r>
                      <a:r>
                        <a:rPr lang="en-US" sz="2200" baseline="30000">
                          <a:effectLst/>
                        </a:rPr>
                        <a:t>16</a:t>
                      </a:r>
                      <a:r>
                        <a:rPr lang="en-US" sz="2200">
                          <a:effectLst/>
                        </a:rPr>
                        <a:t>-2)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5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C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192   -    223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255.255.255.0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/24 bits network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8 bits 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254 (</a:t>
                      </a:r>
                      <a:r>
                        <a:rPr lang="en-US" sz="2200" baseline="30000">
                          <a:effectLst/>
                        </a:rPr>
                        <a:t>28</a:t>
                      </a:r>
                      <a:r>
                        <a:rPr lang="en-US" sz="2200">
                          <a:effectLst/>
                        </a:rPr>
                        <a:t>-2)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51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224 -     239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Class D is used for multicasting purpose 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90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E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240 -    255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Class E is reserved for future use 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662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2995</TotalTime>
  <Words>1860</Words>
  <Application>Microsoft Office PowerPoint</Application>
  <PresentationFormat>On-screen Show (4:3)</PresentationFormat>
  <Paragraphs>874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MS PGothic</vt:lpstr>
      <vt:lpstr>Arial</vt:lpstr>
      <vt:lpstr>Arial Unicode MS</vt:lpstr>
      <vt:lpstr>Berlin Sans FB Demi</vt:lpstr>
      <vt:lpstr>Calibri</vt:lpstr>
      <vt:lpstr>StarSymbol</vt:lpstr>
      <vt:lpstr>Times</vt:lpstr>
      <vt:lpstr>Times New Roman</vt:lpstr>
      <vt:lpstr>Wingdings</vt:lpstr>
      <vt:lpstr>Office Theme</vt:lpstr>
      <vt:lpstr>  Lecturer: Eng. Mahdi Obsiyeh </vt:lpstr>
      <vt:lpstr>IP-address SUBNETTING                        Chapter 3</vt:lpstr>
      <vt:lpstr>In this chapter, you will learn to: </vt:lpstr>
      <vt:lpstr> Introduction  </vt:lpstr>
      <vt:lpstr>The Structure of an IPv4 Address</vt:lpstr>
      <vt:lpstr>PowerPoint Presentation</vt:lpstr>
      <vt:lpstr>PowerPoint Presentation</vt:lpstr>
      <vt:lpstr>PowerPoint Presentation</vt:lpstr>
      <vt:lpstr>IP ADDRESS: is divided into two 5 classes A, B, C, D, E </vt:lpstr>
      <vt:lpstr>PowerPoint Presentation</vt:lpstr>
      <vt:lpstr>PowerPoint Presentation</vt:lpstr>
      <vt:lpstr>PowerPoint Presentation</vt:lpstr>
      <vt:lpstr>Private IP Address </vt:lpstr>
      <vt:lpstr>PowerPoint Presentation</vt:lpstr>
      <vt:lpstr>Understanding base value and position </vt:lpstr>
      <vt:lpstr>PowerPoint Presentation</vt:lpstr>
      <vt:lpstr>PowerPoint Presentation</vt:lpstr>
      <vt:lpstr>Decimal to Binary </vt:lpstr>
      <vt:lpstr>PowerPoint Presentation</vt:lpstr>
      <vt:lpstr>Binary to Decimal </vt:lpstr>
      <vt:lpstr>PowerPoint Presentation</vt:lpstr>
      <vt:lpstr>What is the Subnetting </vt:lpstr>
      <vt:lpstr>Subnetting IPv4 </vt:lpstr>
      <vt:lpstr>PowerPoint Presentation</vt:lpstr>
      <vt:lpstr>Stealing bits from host bits  class-A</vt:lpstr>
      <vt:lpstr>Stealing bits from host bits  class-B</vt:lpstr>
      <vt:lpstr>Stealing bits from host bits  class-C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Prefix to Block</vt:lpstr>
      <vt:lpstr>PowerPoint Presentation</vt:lpstr>
      <vt:lpstr>Variable-Length Subnet Masking (VLSM)</vt:lpstr>
      <vt:lpstr>PowerPoint Presentation</vt:lpstr>
      <vt:lpstr>PowerPoint Presentation</vt:lpstr>
      <vt:lpstr>Network formula</vt:lpstr>
      <vt:lpstr>/25  </vt:lpstr>
      <vt:lpstr>PowerPoint Presentation</vt:lpstr>
      <vt:lpstr>/26  </vt:lpstr>
      <vt:lpstr>PowerPoint Presentation</vt:lpstr>
      <vt:lpstr>Class-ACTIVITY  </vt:lpstr>
      <vt:lpstr>Subnetting</vt:lpstr>
      <vt:lpstr>       Home work Assignment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CONCEPTS OF  NETWORK</dc:title>
  <dc:creator>Mahdi</dc:creator>
  <cp:lastModifiedBy>MRD</cp:lastModifiedBy>
  <cp:revision>369</cp:revision>
  <dcterms:created xsi:type="dcterms:W3CDTF">2019-02-10T18:30:18Z</dcterms:created>
  <dcterms:modified xsi:type="dcterms:W3CDTF">2024-06-10T15:47:12Z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2014-04-22T00:00:00Z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2019-02-10T00:00:00Z</vt:filetime>
  </property>
</Properties>
</file>