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4"/>
  </p:notesMasterIdLst>
  <p:handoutMasterIdLst>
    <p:handoutMasterId r:id="rId35"/>
  </p:handoutMasterIdLst>
  <p:sldIdLst>
    <p:sldId id="256" r:id="rId2"/>
    <p:sldId id="270" r:id="rId3"/>
    <p:sldId id="281" r:id="rId4"/>
    <p:sldId id="318" r:id="rId5"/>
    <p:sldId id="282" r:id="rId6"/>
    <p:sldId id="257" r:id="rId7"/>
    <p:sldId id="284" r:id="rId8"/>
    <p:sldId id="285" r:id="rId9"/>
    <p:sldId id="258" r:id="rId10"/>
    <p:sldId id="288" r:id="rId11"/>
    <p:sldId id="320" r:id="rId12"/>
    <p:sldId id="272" r:id="rId13"/>
    <p:sldId id="291" r:id="rId14"/>
    <p:sldId id="260" r:id="rId15"/>
    <p:sldId id="293" r:id="rId16"/>
    <p:sldId id="261" r:id="rId17"/>
    <p:sldId id="323" r:id="rId18"/>
    <p:sldId id="299" r:id="rId19"/>
    <p:sldId id="262" r:id="rId20"/>
    <p:sldId id="301" r:id="rId21"/>
    <p:sldId id="263" r:id="rId22"/>
    <p:sldId id="303" r:id="rId23"/>
    <p:sldId id="273" r:id="rId24"/>
    <p:sldId id="325" r:id="rId25"/>
    <p:sldId id="312" r:id="rId26"/>
    <p:sldId id="328" r:id="rId27"/>
    <p:sldId id="313" r:id="rId28"/>
    <p:sldId id="265" r:id="rId29"/>
    <p:sldId id="280" r:id="rId30"/>
    <p:sldId id="317" r:id="rId31"/>
    <p:sldId id="324" r:id="rId32"/>
    <p:sldId id="329" r:id="rId3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1/27/2024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3195476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1/27/2024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28490293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44937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970292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1/27/2024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1/27/2024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1/27/2024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1/27/2024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1/27/2024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1/27/2024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1/27/2024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1/27/2024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1/27/2024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1/27/2024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1/27/2024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2 Software Processes</a:t>
            </a:r>
            <a:endParaRPr lang="en-US"/>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2 Software Processes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pd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smtClean="0"/>
              <a:t>Chapter 2 – Software Processes</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389072" cy="145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smtClean="0"/>
              <a:t>Incremental development benefits</a:t>
            </a:r>
            <a:endParaRPr lang="en-GB" dirty="0"/>
          </a:p>
        </p:txBody>
      </p:sp>
      <p:sp>
        <p:nvSpPr>
          <p:cNvPr id="33795" name="Rectangle 3"/>
          <p:cNvSpPr>
            <a:spLocks noGrp="1" noChangeArrowheads="1"/>
          </p:cNvSpPr>
          <p:nvPr>
            <p:ph type="body" idx="1"/>
          </p:nvPr>
        </p:nvSpPr>
        <p:spPr/>
        <p:txBody>
          <a:bodyPr/>
          <a:lstStyle/>
          <a:p>
            <a:r>
              <a:rPr lang="en-GB" dirty="0" smtClean="0"/>
              <a:t>The cost of accommodating changing customer requirements is reduced. </a:t>
            </a:r>
          </a:p>
          <a:p>
            <a:pPr lvl="1"/>
            <a:r>
              <a:rPr lang="en-GB" dirty="0" smtClean="0"/>
              <a:t>The amount of analysis and documentation that has to be redone is much less than is required with the waterfall model.</a:t>
            </a:r>
          </a:p>
          <a:p>
            <a:r>
              <a:rPr lang="en-GB" dirty="0" smtClean="0"/>
              <a:t>It is easier to get customer feedback on the development work that has been done. </a:t>
            </a:r>
          </a:p>
          <a:p>
            <a:pPr lvl="1"/>
            <a:r>
              <a:rPr lang="en-GB" dirty="0" smtClean="0"/>
              <a:t>Customers can comment on demonstrations of the software and see how much has been implemented. </a:t>
            </a:r>
          </a:p>
          <a:p>
            <a:r>
              <a:rPr lang="en-GB" dirty="0" smtClean="0"/>
              <a:t>More rapid delivery and deployment of useful software to the customer is possible. </a:t>
            </a:r>
          </a:p>
          <a:p>
            <a:pPr lvl="1"/>
            <a:r>
              <a:rPr lang="en-GB" dirty="0" smtClean="0"/>
              <a:t>Customers are able to use and gain value from the software earlier than is possible with a waterfall process.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Incremental development problems</a:t>
            </a:r>
            <a:endParaRPr lang="en-US" dirty="0"/>
          </a:p>
        </p:txBody>
      </p:sp>
      <p:sp>
        <p:nvSpPr>
          <p:cNvPr id="3" name="Content Placeholder 2"/>
          <p:cNvSpPr>
            <a:spLocks noGrp="1"/>
          </p:cNvSpPr>
          <p:nvPr>
            <p:ph idx="1"/>
          </p:nvPr>
        </p:nvSpPr>
        <p:spPr/>
        <p:txBody>
          <a:bodyPr/>
          <a:lstStyle/>
          <a:p>
            <a:r>
              <a:rPr lang="en-GB" dirty="0" smtClean="0"/>
              <a:t>The process is not visible. </a:t>
            </a:r>
          </a:p>
          <a:p>
            <a:pPr lvl="1"/>
            <a:r>
              <a:rPr lang="en-GB" dirty="0" smtClean="0"/>
              <a:t>Managers need regular deliverables to measure progress. If systems are developed quickly, it is not cost-effective to produce documents that reflect every version of the system. </a:t>
            </a:r>
          </a:p>
          <a:p>
            <a:r>
              <a:rPr lang="en-GB" dirty="0" smtClean="0"/>
              <a:t>System structure tends to degrade as new increments are added</a:t>
            </a:r>
            <a:r>
              <a:rPr lang="en-GB" i="1" dirty="0" smtClean="0"/>
              <a:t>. </a:t>
            </a:r>
            <a:r>
              <a:rPr lang="en-GB" dirty="0" smtClean="0"/>
              <a:t> </a:t>
            </a:r>
          </a:p>
          <a:p>
            <a:pPr lvl="1"/>
            <a:r>
              <a:rPr lang="en-GB" dirty="0" smtClean="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activities</a:t>
            </a:r>
            <a:endParaRPr lang="en-US" dirty="0"/>
          </a:p>
        </p:txBody>
      </p:sp>
      <p:sp>
        <p:nvSpPr>
          <p:cNvPr id="5" name="Content Placeholder 4"/>
          <p:cNvSpPr>
            <a:spLocks noGrp="1"/>
          </p:cNvSpPr>
          <p:nvPr>
            <p:ph idx="1"/>
          </p:nvPr>
        </p:nvSpPr>
        <p:spPr/>
        <p:txBody>
          <a:bodyPr/>
          <a:lstStyle/>
          <a:p>
            <a:r>
              <a:rPr lang="en-GB" dirty="0" smtClean="0"/>
              <a:t>Real software processes are inter-leaved sequences of technical, collaborative and managerial activities with the overall goal of specifying, designing, implementing and testing a software system. </a:t>
            </a:r>
          </a:p>
          <a:p>
            <a:r>
              <a:rPr lang="en-GB" dirty="0" smtClean="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smtClean="0"/>
              <a:t>Software specification</a:t>
            </a:r>
            <a:endParaRPr lang="en-GB" dirty="0"/>
          </a:p>
        </p:txBody>
      </p:sp>
      <p:sp>
        <p:nvSpPr>
          <p:cNvPr id="84995" name="Rectangle 3"/>
          <p:cNvSpPr>
            <a:spLocks noGrp="1" noChangeArrowheads="1"/>
          </p:cNvSpPr>
          <p:nvPr>
            <p:ph type="body" idx="1"/>
          </p:nvPr>
        </p:nvSpPr>
        <p:spPr>
          <a:xfrm>
            <a:off x="416664" y="1600200"/>
            <a:ext cx="8460480" cy="4525963"/>
          </a:xfrm>
        </p:spPr>
        <p:txBody>
          <a:bodyPr/>
          <a:lstStyle/>
          <a:p>
            <a:r>
              <a:rPr lang="en-GB" dirty="0" smtClean="0"/>
              <a:t>The process of establishing what services are required and the constraints on the system’s operation and development.</a:t>
            </a:r>
          </a:p>
          <a:p>
            <a:r>
              <a:rPr lang="en-GB" dirty="0" smtClean="0"/>
              <a:t>Requirements engineering process</a:t>
            </a:r>
          </a:p>
          <a:p>
            <a:pPr lvl="1"/>
            <a:r>
              <a:rPr lang="en-GB" dirty="0" smtClean="0"/>
              <a:t>Feasibility study</a:t>
            </a:r>
          </a:p>
          <a:p>
            <a:pPr lvl="2"/>
            <a:r>
              <a:rPr lang="en-GB" dirty="0" smtClean="0"/>
              <a:t>Is it technically and financially feasible to build the system?</a:t>
            </a:r>
          </a:p>
          <a:p>
            <a:pPr lvl="1"/>
            <a:r>
              <a:rPr lang="en-GB" dirty="0" smtClean="0"/>
              <a:t>Requirements elicitation and analysis</a:t>
            </a:r>
          </a:p>
          <a:p>
            <a:pPr lvl="2"/>
            <a:r>
              <a:rPr lang="en-GB" dirty="0" smtClean="0"/>
              <a:t>What do the system stakeholders require or expect from the system?</a:t>
            </a:r>
          </a:p>
          <a:p>
            <a:pPr lvl="1"/>
            <a:r>
              <a:rPr lang="en-GB" dirty="0" smtClean="0"/>
              <a:t>Requirements specification	</a:t>
            </a:r>
          </a:p>
          <a:p>
            <a:pPr lvl="2"/>
            <a:r>
              <a:rPr lang="en-GB" dirty="0" smtClean="0"/>
              <a:t>Defining the requirements in detail</a:t>
            </a:r>
          </a:p>
          <a:p>
            <a:pPr lvl="1"/>
            <a:r>
              <a:rPr lang="en-GB" dirty="0" smtClean="0"/>
              <a:t>Requirements validation</a:t>
            </a:r>
          </a:p>
          <a:p>
            <a:pPr lvl="2"/>
            <a:r>
              <a:rPr lang="en-GB" dirty="0" smtClean="0"/>
              <a:t>Checking the validity of the requirements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smtClean="0"/>
              <a:t>The requirements engineering process</a:t>
            </a:r>
            <a:br>
              <a:rPr lang="en-GB" dirty="0" smtClean="0"/>
            </a:br>
            <a:endParaRPr lang="en-US" dirty="0" smtClean="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dirty="0" smtClean="0"/>
              <a:t>Software design and implementation</a:t>
            </a:r>
            <a:endParaRPr lang="en-GB" dirty="0"/>
          </a:p>
        </p:txBody>
      </p:sp>
      <p:sp>
        <p:nvSpPr>
          <p:cNvPr id="86019" name="Rectangle 3"/>
          <p:cNvSpPr>
            <a:spLocks noGrp="1" noChangeArrowheads="1"/>
          </p:cNvSpPr>
          <p:nvPr>
            <p:ph type="body" idx="1"/>
          </p:nvPr>
        </p:nvSpPr>
        <p:spPr/>
        <p:txBody>
          <a:bodyPr/>
          <a:lstStyle/>
          <a:p>
            <a:r>
              <a:rPr lang="en-GB" smtClean="0"/>
              <a:t>The process of converting the system specification into an executable system.</a:t>
            </a:r>
          </a:p>
          <a:p>
            <a:r>
              <a:rPr lang="en-GB" smtClean="0"/>
              <a:t>Software design</a:t>
            </a:r>
          </a:p>
          <a:p>
            <a:pPr lvl="1"/>
            <a:r>
              <a:rPr lang="en-GB" smtClean="0"/>
              <a:t>Design a software structure that realises the specification;</a:t>
            </a:r>
          </a:p>
          <a:p>
            <a:r>
              <a:rPr lang="en-GB" smtClean="0"/>
              <a:t>Implementation</a:t>
            </a:r>
          </a:p>
          <a:p>
            <a:pPr lvl="1"/>
            <a:r>
              <a:rPr lang="en-GB" smtClean="0"/>
              <a:t>Translate this structure into an executable program;</a:t>
            </a:r>
          </a:p>
          <a:p>
            <a:r>
              <a:rPr lang="en-GB" smtClean="0"/>
              <a:t>The activities of design and implementation are closely related and may be inter-leaved.</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smtClean="0"/>
              <a:t>A general model of the design process </a:t>
            </a:r>
            <a:br>
              <a:rPr lang="en-GB" dirty="0" smtClean="0"/>
            </a:br>
            <a:endParaRPr lang="en-US" dirty="0" smtClean="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activities</a:t>
            </a:r>
            <a:endParaRPr lang="en-US" dirty="0"/>
          </a:p>
        </p:txBody>
      </p:sp>
      <p:sp>
        <p:nvSpPr>
          <p:cNvPr id="3" name="Content Placeholder 2"/>
          <p:cNvSpPr>
            <a:spLocks noGrp="1"/>
          </p:cNvSpPr>
          <p:nvPr>
            <p:ph idx="1"/>
          </p:nvPr>
        </p:nvSpPr>
        <p:spPr/>
        <p:txBody>
          <a:bodyPr/>
          <a:lstStyle/>
          <a:p>
            <a:r>
              <a:rPr lang="en-GB" i="1" dirty="0" smtClean="0"/>
              <a:t>Architectural design,</a:t>
            </a:r>
            <a:r>
              <a:rPr lang="en-GB" dirty="0" smtClean="0"/>
              <a:t> where you identify the overall structure of the system, the principal components (sometimes called sub-systems or modules), their relationships and how they are distributed.</a:t>
            </a:r>
          </a:p>
          <a:p>
            <a:r>
              <a:rPr lang="en-GB" i="1" dirty="0" smtClean="0"/>
              <a:t>Interface design,</a:t>
            </a:r>
            <a:r>
              <a:rPr lang="en-GB" dirty="0" smtClean="0"/>
              <a:t> where you define the interfaces between system components. </a:t>
            </a:r>
          </a:p>
          <a:p>
            <a:r>
              <a:rPr lang="en-GB" i="1" dirty="0" smtClean="0"/>
              <a:t>Component design, </a:t>
            </a:r>
            <a:r>
              <a:rPr lang="en-GB" dirty="0" smtClean="0"/>
              <a:t>where you take each system component and design how it will operate. </a:t>
            </a:r>
          </a:p>
          <a:p>
            <a:r>
              <a:rPr lang="en-GB" i="1" dirty="0" smtClean="0"/>
              <a:t>Database design, </a:t>
            </a:r>
            <a:r>
              <a:rPr lang="en-GB" dirty="0" smtClean="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smtClean="0"/>
              <a:t>Software validation</a:t>
            </a:r>
            <a:endParaRPr lang="en-GB" dirty="0"/>
          </a:p>
        </p:txBody>
      </p:sp>
      <p:sp>
        <p:nvSpPr>
          <p:cNvPr id="88067" name="Rectangle 3"/>
          <p:cNvSpPr>
            <a:spLocks noGrp="1" noChangeArrowheads="1"/>
          </p:cNvSpPr>
          <p:nvPr>
            <p:ph type="body" idx="1"/>
          </p:nvPr>
        </p:nvSpPr>
        <p:spPr/>
        <p:txBody>
          <a:bodyPr/>
          <a:lstStyle/>
          <a:p>
            <a:r>
              <a:rPr lang="en-GB" dirty="0" smtClean="0"/>
              <a:t>Verification and validation (V &amp; V) is intended to show that a system conforms to its specification and meets the requirements of the system customer.</a:t>
            </a:r>
          </a:p>
          <a:p>
            <a:r>
              <a:rPr lang="en-GB" dirty="0" smtClean="0"/>
              <a:t>Involves checking and review processes and system testing.</a:t>
            </a:r>
          </a:p>
          <a:p>
            <a:r>
              <a:rPr lang="en-GB" dirty="0" smtClean="0"/>
              <a:t>System testing involves executing the system with test cases that are derived from the specification of the real data to be processed by the system.</a:t>
            </a:r>
          </a:p>
          <a:p>
            <a:r>
              <a:rPr lang="en-GB" dirty="0" smtClean="0"/>
              <a:t>Testing is the most commonly used V &amp; V activity.</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smtClean="0"/>
              <a:t>Stages of testing</a:t>
            </a:r>
            <a:br>
              <a:rPr lang="en-GB" dirty="0" smtClean="0"/>
            </a:br>
            <a:endParaRPr lang="en-US" dirty="0" smtClean="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Topics covered</a:t>
            </a:r>
            <a:endParaRPr lang="en-US" dirty="0"/>
          </a:p>
        </p:txBody>
      </p:sp>
      <p:sp>
        <p:nvSpPr>
          <p:cNvPr id="3" name="Content Placeholder 2"/>
          <p:cNvSpPr>
            <a:spLocks noGrp="1"/>
          </p:cNvSpPr>
          <p:nvPr>
            <p:ph idx="1"/>
          </p:nvPr>
        </p:nvSpPr>
        <p:spPr/>
        <p:txBody>
          <a:bodyPr/>
          <a:lstStyle/>
          <a:p>
            <a:r>
              <a:rPr lang="en-GB" dirty="0" smtClean="0"/>
              <a:t>Software process models</a:t>
            </a:r>
          </a:p>
          <a:p>
            <a:r>
              <a:rPr lang="en-GB" dirty="0" smtClean="0"/>
              <a:t>Process activities</a:t>
            </a:r>
          </a:p>
          <a:p>
            <a:r>
              <a:rPr lang="en-GB" dirty="0" smtClean="0"/>
              <a:t>Coping with change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smtClean="0"/>
              <a:t>Testing stages</a:t>
            </a:r>
            <a:endParaRPr lang="en-GB"/>
          </a:p>
        </p:txBody>
      </p:sp>
      <p:sp>
        <p:nvSpPr>
          <p:cNvPr id="115715" name="Rectangle 3"/>
          <p:cNvSpPr>
            <a:spLocks noGrp="1" noChangeArrowheads="1"/>
          </p:cNvSpPr>
          <p:nvPr>
            <p:ph type="body" idx="1"/>
          </p:nvPr>
        </p:nvSpPr>
        <p:spPr/>
        <p:txBody>
          <a:bodyPr/>
          <a:lstStyle/>
          <a:p>
            <a:r>
              <a:rPr lang="en-GB" dirty="0" smtClean="0"/>
              <a:t>Development or component testing</a:t>
            </a:r>
          </a:p>
          <a:p>
            <a:pPr lvl="1"/>
            <a:r>
              <a:rPr lang="en-GB" dirty="0" smtClean="0"/>
              <a:t>Individual components are tested independently; </a:t>
            </a:r>
          </a:p>
          <a:p>
            <a:pPr lvl="1"/>
            <a:r>
              <a:rPr lang="en-GB" dirty="0" smtClean="0"/>
              <a:t>Components may be functions or objects or coherent groupings of these entities.</a:t>
            </a:r>
          </a:p>
          <a:p>
            <a:r>
              <a:rPr lang="en-GB" dirty="0" smtClean="0"/>
              <a:t>System testing</a:t>
            </a:r>
          </a:p>
          <a:p>
            <a:pPr lvl="1"/>
            <a:r>
              <a:rPr lang="en-GB" dirty="0" smtClean="0"/>
              <a:t>Testing of the system as a whole. Testing of emergent properties is particularly important.</a:t>
            </a:r>
          </a:p>
          <a:p>
            <a:r>
              <a:rPr lang="en-GB" dirty="0" smtClean="0"/>
              <a:t>Acceptance testing</a:t>
            </a:r>
          </a:p>
          <a:p>
            <a:pPr lvl="1"/>
            <a:r>
              <a:rPr lang="en-GB" dirty="0" smtClean="0"/>
              <a:t>Testing with customer data to check that the system meets the customer’s needs.</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48957" y="274638"/>
            <a:ext cx="7501475" cy="1143000"/>
          </a:xfrm>
        </p:spPr>
        <p:txBody>
          <a:bodyPr/>
          <a:lstStyle/>
          <a:p>
            <a:r>
              <a:rPr lang="en-GB" dirty="0" smtClean="0"/>
              <a:t>Testing phases in a plan-driven software process</a:t>
            </a:r>
            <a:br>
              <a:rPr lang="en-GB" dirty="0" smtClean="0"/>
            </a:br>
            <a:endParaRPr lang="en-US" dirty="0" smtClean="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smtClean="0"/>
              <a:t>Software evolution</a:t>
            </a:r>
            <a:endParaRPr lang="en-GB" dirty="0"/>
          </a:p>
        </p:txBody>
      </p:sp>
      <p:sp>
        <p:nvSpPr>
          <p:cNvPr id="89091" name="Rectangle 3"/>
          <p:cNvSpPr>
            <a:spLocks noGrp="1" noChangeArrowheads="1"/>
          </p:cNvSpPr>
          <p:nvPr>
            <p:ph type="body" idx="1"/>
          </p:nvPr>
        </p:nvSpPr>
        <p:spPr/>
        <p:txBody>
          <a:bodyPr/>
          <a:lstStyle/>
          <a:p>
            <a:r>
              <a:rPr lang="en-GB" smtClean="0"/>
              <a:t>Software is inherently flexible and can change. </a:t>
            </a:r>
          </a:p>
          <a:p>
            <a:r>
              <a:rPr lang="en-GB" smtClean="0"/>
              <a:t>As requirements change through changing business circumstances, the software that supports the business must also evolve and change.</a:t>
            </a:r>
          </a:p>
          <a:p>
            <a:r>
              <a:rPr lang="en-GB" smtClean="0"/>
              <a:t>Although there has been a demarcation between development and evolution (maintenance) this is increasingly irrelevant as fewer and fewer systems are completely new.</a:t>
            </a:r>
            <a:endParaRPr lang="en-GB"/>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with change</a:t>
            </a:r>
            <a:endParaRPr lang="en-US" dirty="0"/>
          </a:p>
        </p:txBody>
      </p:sp>
      <p:sp>
        <p:nvSpPr>
          <p:cNvPr id="5" name="Content Placeholder 4"/>
          <p:cNvSpPr>
            <a:spLocks noGrp="1"/>
          </p:cNvSpPr>
          <p:nvPr>
            <p:ph idx="1"/>
          </p:nvPr>
        </p:nvSpPr>
        <p:spPr/>
        <p:txBody>
          <a:bodyPr/>
          <a:lstStyle/>
          <a:p>
            <a:r>
              <a:rPr lang="en-US" dirty="0" smtClean="0"/>
              <a:t>Change is inevitable in all large software projects.</a:t>
            </a:r>
          </a:p>
          <a:p>
            <a:pPr lvl="1"/>
            <a:r>
              <a:rPr lang="en-US" dirty="0" smtClean="0"/>
              <a:t>Business changes lead to new and changed system requirements</a:t>
            </a:r>
          </a:p>
          <a:p>
            <a:pPr lvl="1"/>
            <a:r>
              <a:rPr lang="en-US" dirty="0" smtClean="0"/>
              <a:t>New technologies open up new possibilities for improving implementations</a:t>
            </a:r>
          </a:p>
          <a:p>
            <a:pPr lvl="1"/>
            <a:r>
              <a:rPr lang="en-US" dirty="0" smtClean="0"/>
              <a:t>Changing platforms require application changes</a:t>
            </a:r>
          </a:p>
          <a:p>
            <a:r>
              <a:rPr lang="en-US" dirty="0" smtClean="0"/>
              <a:t>Change leads to rework so the costs of change include both rework (e.g. re-</a:t>
            </a:r>
            <a:r>
              <a:rPr lang="en-US" dirty="0" err="1" smtClean="0"/>
              <a:t>analysing</a:t>
            </a:r>
            <a:r>
              <a:rPr lang="en-US" dirty="0" smtClean="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Reducing the costs of rework</a:t>
            </a:r>
            <a:endParaRPr lang="en-US" dirty="0"/>
          </a:p>
        </p:txBody>
      </p:sp>
      <p:sp>
        <p:nvSpPr>
          <p:cNvPr id="3" name="Content Placeholder 2"/>
          <p:cNvSpPr>
            <a:spLocks noGrp="1"/>
          </p:cNvSpPr>
          <p:nvPr>
            <p:ph idx="1"/>
          </p:nvPr>
        </p:nvSpPr>
        <p:spPr/>
        <p:txBody>
          <a:bodyPr/>
          <a:lstStyle/>
          <a:p>
            <a:r>
              <a:rPr lang="en-GB" dirty="0" smtClean="0"/>
              <a:t>Change avoidance, where the software process includes activities that can anticipate possible changes before significant rework is required. </a:t>
            </a:r>
          </a:p>
          <a:p>
            <a:pPr lvl="1"/>
            <a:r>
              <a:rPr lang="en-GB" dirty="0" smtClean="0"/>
              <a:t>For example, a prototype system may be developed to show some key features of the system to customers. </a:t>
            </a:r>
          </a:p>
          <a:p>
            <a:r>
              <a:rPr lang="en-GB" dirty="0" smtClean="0"/>
              <a:t>Change tolerance, where the process is designed so that changes can be accommodated at relatively low cost.</a:t>
            </a:r>
          </a:p>
          <a:p>
            <a:pPr lvl="1"/>
            <a:r>
              <a:rPr lang="en-GB" dirty="0" smtClean="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dirty="0" smtClean="0"/>
              <a:t>Software prototyping</a:t>
            </a:r>
            <a:endParaRPr lang="en-US" dirty="0"/>
          </a:p>
        </p:txBody>
      </p:sp>
      <p:sp>
        <p:nvSpPr>
          <p:cNvPr id="1178627" name="Rectangle 3"/>
          <p:cNvSpPr>
            <a:spLocks noGrp="1" noChangeArrowheads="1"/>
          </p:cNvSpPr>
          <p:nvPr>
            <p:ph type="body" idx="1"/>
          </p:nvPr>
        </p:nvSpPr>
        <p:spPr/>
        <p:txBody>
          <a:bodyPr/>
          <a:lstStyle/>
          <a:p>
            <a:r>
              <a:rPr lang="en-US" smtClean="0"/>
              <a:t>A prototype is an initial version of a system used to demonstrate concepts and try out design options.</a:t>
            </a:r>
          </a:p>
          <a:p>
            <a:r>
              <a:rPr lang="en-US" smtClean="0"/>
              <a:t>A prototype can be used in:</a:t>
            </a:r>
          </a:p>
          <a:p>
            <a:pPr lvl="1"/>
            <a:r>
              <a:rPr lang="en-US" smtClean="0"/>
              <a:t>The requirements engineering process to help with requirements elicitation and validation;</a:t>
            </a:r>
          </a:p>
          <a:p>
            <a:pPr lvl="1"/>
            <a:r>
              <a:rPr lang="en-US" smtClean="0"/>
              <a:t>In design processes to explore options and develop a UI design;</a:t>
            </a:r>
          </a:p>
          <a:p>
            <a:pPr lvl="1"/>
            <a:r>
              <a:rPr lang="en-US" smtClean="0"/>
              <a:t>In the testing process to run back-to-back tests.</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Prototype development</a:t>
            </a:r>
            <a:endParaRPr lang="en-US" dirty="0"/>
          </a:p>
        </p:txBody>
      </p:sp>
      <p:sp>
        <p:nvSpPr>
          <p:cNvPr id="3" name="Content Placeholder 2"/>
          <p:cNvSpPr>
            <a:spLocks noGrp="1"/>
          </p:cNvSpPr>
          <p:nvPr>
            <p:ph idx="1"/>
          </p:nvPr>
        </p:nvSpPr>
        <p:spPr/>
        <p:txBody>
          <a:bodyPr/>
          <a:lstStyle/>
          <a:p>
            <a:r>
              <a:rPr lang="en-US" dirty="0" smtClean="0"/>
              <a:t>May be based on rapid prototyping languages or tools</a:t>
            </a:r>
          </a:p>
          <a:p>
            <a:r>
              <a:rPr lang="en-US" dirty="0" smtClean="0"/>
              <a:t>May involve leaving out functionality</a:t>
            </a:r>
          </a:p>
          <a:p>
            <a:pPr lvl="1"/>
            <a:r>
              <a:rPr lang="en-US" dirty="0" smtClean="0"/>
              <a:t>Prototype should focus on areas of the product that are not well-understood;</a:t>
            </a:r>
          </a:p>
          <a:p>
            <a:pPr lvl="1"/>
            <a:r>
              <a:rPr lang="en-US" dirty="0" smtClean="0"/>
              <a:t>Error checking and recovery may not be included in the prototype;</a:t>
            </a:r>
          </a:p>
          <a:p>
            <a:pPr lvl="1"/>
            <a:r>
              <a:rPr lang="en-US" dirty="0" smtClean="0"/>
              <a:t>Focus on functional rather than non-functional requirements such as reliability and security</a:t>
            </a:r>
            <a:endParaRPr lang="en-US"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dirty="0" smtClean="0"/>
              <a:t>Benefits of prototyping</a:t>
            </a:r>
            <a:endParaRPr lang="en-US" dirty="0"/>
          </a:p>
        </p:txBody>
      </p:sp>
      <p:sp>
        <p:nvSpPr>
          <p:cNvPr id="1182723" name="Rectangle 3"/>
          <p:cNvSpPr>
            <a:spLocks noGrp="1" noChangeArrowheads="1"/>
          </p:cNvSpPr>
          <p:nvPr>
            <p:ph type="body" idx="1"/>
          </p:nvPr>
        </p:nvSpPr>
        <p:spPr/>
        <p:txBody>
          <a:bodyPr/>
          <a:lstStyle/>
          <a:p>
            <a:r>
              <a:rPr lang="en-US" smtClean="0"/>
              <a:t>Improved system usability.</a:t>
            </a:r>
          </a:p>
          <a:p>
            <a:r>
              <a:rPr lang="en-US" smtClean="0"/>
              <a:t>A closer match to users’ real needs.</a:t>
            </a:r>
          </a:p>
          <a:p>
            <a:r>
              <a:rPr lang="en-US" smtClean="0"/>
              <a:t>Improved design quality.</a:t>
            </a:r>
          </a:p>
          <a:p>
            <a:r>
              <a:rPr lang="en-US" smtClean="0"/>
              <a:t>Improved maintainability.</a:t>
            </a:r>
          </a:p>
          <a:p>
            <a:r>
              <a:rPr lang="en-US" smtClean="0"/>
              <a:t>Reduced development effort.</a:t>
            </a:r>
            <a:endParaRPr lang="en-US"/>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smtClean="0"/>
              <a:t>The process of prototype development</a:t>
            </a:r>
            <a:br>
              <a:rPr lang="en-GB" dirty="0" smtClean="0"/>
            </a:br>
            <a:endParaRPr lang="en-US" dirty="0" smtClean="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Processes should include activities to cope with change. This may involve a prototyping phase that helps avoid poor decisions on requirements and design. </a:t>
            </a:r>
          </a:p>
          <a:p>
            <a:r>
              <a:rPr lang="en-GB" dirty="0" smtClean="0"/>
              <a:t>Processes may be structured for iterative development and delivery so that changes may be made without disrupting the system as a whole.</a:t>
            </a:r>
          </a:p>
          <a:p>
            <a:r>
              <a:rPr lang="en-GB" dirty="0" smtClean="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smtClean="0"/>
              <a:t>The software process</a:t>
            </a:r>
            <a:endParaRPr lang="en-GB" dirty="0"/>
          </a:p>
        </p:txBody>
      </p:sp>
      <p:sp>
        <p:nvSpPr>
          <p:cNvPr id="17411" name="Rectangle 3"/>
          <p:cNvSpPr>
            <a:spLocks noGrp="1" noChangeArrowheads="1"/>
          </p:cNvSpPr>
          <p:nvPr>
            <p:ph type="body" idx="1"/>
          </p:nvPr>
        </p:nvSpPr>
        <p:spPr/>
        <p:txBody>
          <a:bodyPr/>
          <a:lstStyle/>
          <a:p>
            <a:r>
              <a:rPr lang="en-GB" smtClean="0"/>
              <a:t>A structured set of activities required to develop a </a:t>
            </a:r>
            <a:br>
              <a:rPr lang="en-GB" smtClean="0"/>
            </a:br>
            <a:r>
              <a:rPr lang="en-GB" smtClean="0"/>
              <a:t>software system. </a:t>
            </a:r>
          </a:p>
          <a:p>
            <a:r>
              <a:rPr lang="en-GB" smtClean="0"/>
              <a:t>Many different software processes but all involve:</a:t>
            </a:r>
          </a:p>
          <a:p>
            <a:pPr lvl="1"/>
            <a:r>
              <a:rPr lang="en-GB" smtClean="0"/>
              <a:t>Specification – defining what the system should do;</a:t>
            </a:r>
          </a:p>
          <a:p>
            <a:pPr lvl="1"/>
            <a:r>
              <a:rPr lang="en-GB" smtClean="0"/>
              <a:t>Design and implementation – defining the organization of the system and implementing the system;</a:t>
            </a:r>
          </a:p>
          <a:p>
            <a:pPr lvl="1"/>
            <a:r>
              <a:rPr lang="en-GB" smtClean="0"/>
              <a:t>Validation – checking that it does what the customer wants;</a:t>
            </a:r>
          </a:p>
          <a:p>
            <a:pPr lvl="1"/>
            <a:r>
              <a:rPr lang="en-GB" smtClean="0"/>
              <a:t>Evolution – changing the system in response to changing customer needs.</a:t>
            </a:r>
          </a:p>
          <a:p>
            <a:r>
              <a:rPr lang="en-GB" smtClean="0"/>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 points</a:t>
            </a:r>
            <a:endParaRPr lang="en-US" dirty="0"/>
          </a:p>
        </p:txBody>
      </p:sp>
      <p:sp>
        <p:nvSpPr>
          <p:cNvPr id="5" name="Content Placeholder 4"/>
          <p:cNvSpPr>
            <a:spLocks noGrp="1"/>
          </p:cNvSpPr>
          <p:nvPr>
            <p:ph idx="1"/>
          </p:nvPr>
        </p:nvSpPr>
        <p:spPr/>
        <p:txBody>
          <a:bodyPr/>
          <a:lstStyle/>
          <a:p>
            <a:r>
              <a:rPr lang="en-GB" dirty="0" smtClean="0"/>
              <a:t>Software processes are the activities involved in producing a software system. Software process models are abstract representations of these processes.</a:t>
            </a:r>
          </a:p>
          <a:p>
            <a:r>
              <a:rPr lang="en-GB" dirty="0" smtClean="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a:t>
            </a:r>
            <a:endParaRPr lang="en-US" dirty="0"/>
          </a:p>
        </p:txBody>
      </p:sp>
      <p:sp>
        <p:nvSpPr>
          <p:cNvPr id="3" name="Content Placeholder 2"/>
          <p:cNvSpPr>
            <a:spLocks noGrp="1"/>
          </p:cNvSpPr>
          <p:nvPr>
            <p:ph idx="1"/>
          </p:nvPr>
        </p:nvSpPr>
        <p:spPr/>
        <p:txBody>
          <a:bodyPr/>
          <a:lstStyle/>
          <a:p>
            <a:r>
              <a:rPr lang="en-GB" dirty="0" smtClean="0"/>
              <a:t>Requirements engineering is the process of developing a software specification.</a:t>
            </a:r>
          </a:p>
          <a:p>
            <a:r>
              <a:rPr lang="en-GB" dirty="0" smtClean="0"/>
              <a:t>Design and implementation processes are concerned with transforming a requirements specification into an executable software system. </a:t>
            </a:r>
          </a:p>
          <a:p>
            <a:r>
              <a:rPr lang="en-GB" dirty="0" smtClean="0"/>
              <a:t>Software validation is the process of checking that the system conforms to its specification and that it meets the real needs of the users of the system.</a:t>
            </a:r>
          </a:p>
          <a:p>
            <a:r>
              <a:rPr lang="en-GB" dirty="0" smtClean="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QUIZ #1: SOFTWARE ENGINEERING</a:t>
            </a:r>
            <a:endParaRPr lang="en-US" dirty="0"/>
          </a:p>
        </p:txBody>
      </p:sp>
      <p:sp>
        <p:nvSpPr>
          <p:cNvPr id="3" name="Content Placeholder 2"/>
          <p:cNvSpPr>
            <a:spLocks noGrp="1"/>
          </p:cNvSpPr>
          <p:nvPr>
            <p:ph idx="1"/>
          </p:nvPr>
        </p:nvSpPr>
        <p:spPr>
          <a:xfrm>
            <a:off x="274320" y="1439295"/>
            <a:ext cx="8595360" cy="4525963"/>
          </a:xfrm>
        </p:spPr>
        <p:txBody>
          <a:bodyPr/>
          <a:lstStyle/>
          <a:p>
            <a:pPr marL="457200" indent="-457200">
              <a:buFont typeface="+mj-lt"/>
              <a:buAutoNum type="arabicPeriod"/>
            </a:pPr>
            <a:r>
              <a:rPr lang="en-US" sz="2800" dirty="0" smtClean="0"/>
              <a:t>Define </a:t>
            </a:r>
          </a:p>
          <a:p>
            <a:r>
              <a:rPr lang="en-US" sz="2800" dirty="0" smtClean="0"/>
              <a:t>Software</a:t>
            </a:r>
          </a:p>
          <a:p>
            <a:r>
              <a:rPr lang="en-US" sz="2800" dirty="0" smtClean="0"/>
              <a:t>Software engineering</a:t>
            </a:r>
          </a:p>
          <a:p>
            <a:pPr marL="0" indent="0">
              <a:buNone/>
            </a:pPr>
            <a:r>
              <a:rPr lang="en-US" sz="2800" dirty="0" smtClean="0"/>
              <a:t>2.  What the are the two </a:t>
            </a:r>
            <a:r>
              <a:rPr lang="en-US" sz="2800" dirty="0"/>
              <a:t>fundamental types software </a:t>
            </a:r>
            <a:r>
              <a:rPr lang="en-US" sz="2800" dirty="0" smtClean="0"/>
              <a:t>products</a:t>
            </a:r>
          </a:p>
          <a:p>
            <a:pPr marL="0" indent="0">
              <a:buNone/>
            </a:pPr>
            <a:r>
              <a:rPr lang="en-US" sz="2800" dirty="0" smtClean="0"/>
              <a:t>3.  List the four fundamental </a:t>
            </a:r>
            <a:r>
              <a:rPr lang="en-US" sz="2800" dirty="0"/>
              <a:t>process activities that are common to all software processes</a:t>
            </a:r>
            <a:r>
              <a:rPr lang="en-US" sz="2800" dirty="0" smtClean="0"/>
              <a:t>.</a:t>
            </a:r>
          </a:p>
          <a:p>
            <a:pPr marL="0" indent="0">
              <a:buNone/>
            </a:pPr>
            <a:r>
              <a:rPr lang="en-US" sz="2800" dirty="0" smtClean="0"/>
              <a:t>4.  What is a software process</a:t>
            </a:r>
          </a:p>
          <a:p>
            <a:pPr marL="0" indent="0">
              <a:buNone/>
            </a:pPr>
            <a:r>
              <a:rPr lang="en-US" sz="2800" dirty="0" smtClean="0"/>
              <a:t>5.  List two software process model with the help of diagrams</a:t>
            </a:r>
          </a:p>
          <a:p>
            <a:pPr marL="0" indent="0">
              <a:buNone/>
            </a:pPr>
            <a:endParaRPr lang="en-US" sz="2800" dirty="0" smtClean="0"/>
          </a:p>
          <a:p>
            <a:pPr marL="0" indent="0">
              <a:buNone/>
            </a:pPr>
            <a:endParaRPr lang="en-US" sz="2800" dirty="0"/>
          </a:p>
        </p:txBody>
      </p:sp>
      <p:sp>
        <p:nvSpPr>
          <p:cNvPr id="4" name="Footer Placeholder 3"/>
          <p:cNvSpPr>
            <a:spLocks noGrp="1"/>
          </p:cNvSpPr>
          <p:nvPr>
            <p:ph type="ftr" sz="quarter" idx="11"/>
          </p:nvPr>
        </p:nvSpPr>
        <p:spPr/>
        <p:txBody>
          <a:bodyPr/>
          <a:lstStyle/>
          <a:p>
            <a:pPr>
              <a:defRPr/>
            </a:pPr>
            <a:r>
              <a:rPr lang="en-US" smtClean="0"/>
              <a:t>Chapter 2 Software Processes</a:t>
            </a:r>
            <a:endParaRPr lang="en-US"/>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Tree>
    <p:extLst>
      <p:ext uri="{BB962C8B-B14F-4D97-AF65-F5344CB8AC3E}">
        <p14:creationId xmlns:p14="http://schemas.microsoft.com/office/powerpoint/2010/main" val="21714137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process descriptions</a:t>
            </a:r>
            <a:endParaRPr lang="en-US" dirty="0"/>
          </a:p>
        </p:txBody>
      </p:sp>
      <p:sp>
        <p:nvSpPr>
          <p:cNvPr id="3" name="Content Placeholder 2"/>
          <p:cNvSpPr>
            <a:spLocks noGrp="1"/>
          </p:cNvSpPr>
          <p:nvPr>
            <p:ph idx="1"/>
          </p:nvPr>
        </p:nvSpPr>
        <p:spPr/>
        <p:txBody>
          <a:bodyPr/>
          <a:lstStyle/>
          <a:p>
            <a:r>
              <a:rPr lang="en-GB" smtClean="0"/>
              <a:t>When we describe and discuss processes, we usually talk about the activities in these processes such as specifying a data model, designing a user interface, etc. and the ordering of these activities.</a:t>
            </a:r>
          </a:p>
          <a:p>
            <a:r>
              <a:rPr lang="en-GB" smtClean="0"/>
              <a:t>Process descriptions may also include:</a:t>
            </a:r>
          </a:p>
          <a:p>
            <a:pPr lvl="1"/>
            <a:r>
              <a:rPr lang="en-GB" smtClean="0"/>
              <a:t>Products, which are the outcomes of a process activity; </a:t>
            </a:r>
          </a:p>
          <a:p>
            <a:pPr lvl="1"/>
            <a:r>
              <a:rPr lang="en-GB" smtClean="0"/>
              <a:t>Roles, which reflect the responsibilities of the people involved in the process;</a:t>
            </a:r>
          </a:p>
          <a:p>
            <a:pPr lvl="1"/>
            <a:r>
              <a:rPr lang="en-GB" smtClean="0"/>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smtClean="0"/>
              <a:t>Software process models</a:t>
            </a:r>
            <a:endParaRPr lang="en-GB" dirty="0"/>
          </a:p>
        </p:txBody>
      </p:sp>
      <p:sp>
        <p:nvSpPr>
          <p:cNvPr id="25603" name="Rectangle 3"/>
          <p:cNvSpPr>
            <a:spLocks noGrp="1" noChangeArrowheads="1"/>
          </p:cNvSpPr>
          <p:nvPr>
            <p:ph type="body" idx="1"/>
          </p:nvPr>
        </p:nvSpPr>
        <p:spPr/>
        <p:txBody>
          <a:bodyPr/>
          <a:lstStyle/>
          <a:p>
            <a:r>
              <a:rPr lang="en-GB" dirty="0" smtClean="0"/>
              <a:t>The waterfall model</a:t>
            </a:r>
          </a:p>
          <a:p>
            <a:pPr lvl="1"/>
            <a:r>
              <a:rPr lang="en-GB" dirty="0" smtClean="0"/>
              <a:t>Plan-driven model. Separate and distinct phases of specification and development.</a:t>
            </a:r>
          </a:p>
          <a:p>
            <a:r>
              <a:rPr lang="en-GB" dirty="0" smtClean="0"/>
              <a:t>Incremental development</a:t>
            </a:r>
          </a:p>
          <a:p>
            <a:pPr lvl="1"/>
            <a:r>
              <a:rPr lang="en-GB" dirty="0" smtClean="0"/>
              <a:t>Specification, development and validation are interleaved. May be plan-driven or agile.</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10" name="Footer Placeholder 9"/>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smtClean="0"/>
              <a:t>The waterfall model</a:t>
            </a:r>
            <a:br>
              <a:rPr lang="en-GB" dirty="0" smtClean="0"/>
            </a:br>
            <a:endParaRPr lang="en-US" dirty="0" smtClean="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smtClean="0"/>
              <a:t>Waterfall model phases</a:t>
            </a:r>
            <a:endParaRPr lang="en-GB" dirty="0"/>
          </a:p>
        </p:txBody>
      </p:sp>
      <p:sp>
        <p:nvSpPr>
          <p:cNvPr id="29699" name="Rectangle 3"/>
          <p:cNvSpPr>
            <a:spLocks noGrp="1" noChangeArrowheads="1"/>
          </p:cNvSpPr>
          <p:nvPr>
            <p:ph type="body" idx="1"/>
          </p:nvPr>
        </p:nvSpPr>
        <p:spPr/>
        <p:txBody>
          <a:bodyPr/>
          <a:lstStyle/>
          <a:p>
            <a:r>
              <a:rPr lang="en-GB" dirty="0" smtClean="0"/>
              <a:t>There are separate identified phases in the waterfall model:</a:t>
            </a:r>
          </a:p>
          <a:p>
            <a:pPr lvl="1"/>
            <a:r>
              <a:rPr lang="en-GB" dirty="0" smtClean="0"/>
              <a:t>Requirements analysis and definition</a:t>
            </a:r>
          </a:p>
          <a:p>
            <a:pPr lvl="1"/>
            <a:r>
              <a:rPr lang="en-GB" dirty="0" smtClean="0"/>
              <a:t>System and software design</a:t>
            </a:r>
          </a:p>
          <a:p>
            <a:pPr lvl="1"/>
            <a:r>
              <a:rPr lang="en-GB" dirty="0" smtClean="0"/>
              <a:t>Implementation and unit testing</a:t>
            </a:r>
          </a:p>
          <a:p>
            <a:pPr lvl="1"/>
            <a:r>
              <a:rPr lang="en-GB" dirty="0" smtClean="0"/>
              <a:t>Integration and system testing</a:t>
            </a:r>
          </a:p>
          <a:p>
            <a:pPr lvl="1"/>
            <a:r>
              <a:rPr lang="en-GB" dirty="0" smtClean="0"/>
              <a:t>Operation and maintenance</a:t>
            </a:r>
          </a:p>
          <a:p>
            <a:r>
              <a:rPr lang="en-GB" dirty="0" smtClean="0"/>
              <a:t>The main drawback of the waterfall model is the difficulty of accommodating change after the process is underway. In principle, a phase has to be complete before moving onto the next phase.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dirty="0" smtClean="0"/>
              <a:t>Waterfall model problems</a:t>
            </a:r>
            <a:endParaRPr lang="en-GB" dirty="0"/>
          </a:p>
        </p:txBody>
      </p:sp>
      <p:sp>
        <p:nvSpPr>
          <p:cNvPr id="92163" name="Rectangle 3"/>
          <p:cNvSpPr>
            <a:spLocks noGrp="1" noChangeArrowheads="1"/>
          </p:cNvSpPr>
          <p:nvPr>
            <p:ph type="body" idx="1"/>
          </p:nvPr>
        </p:nvSpPr>
        <p:spPr/>
        <p:txBody>
          <a:bodyPr/>
          <a:lstStyle/>
          <a:p>
            <a:r>
              <a:rPr lang="en-GB" dirty="0" smtClean="0"/>
              <a:t>Inflexible partitioning of the project into distinct stages makes it difficult to respond to changing customer requirements.</a:t>
            </a:r>
          </a:p>
          <a:p>
            <a:pPr lvl="1"/>
            <a:r>
              <a:rPr lang="en-GB" dirty="0" smtClean="0"/>
              <a:t>Therefore, this model is only appropriate when the requirements are well-understood and changes will be fairly limited during the design process. </a:t>
            </a:r>
          </a:p>
          <a:p>
            <a:pPr lvl="1"/>
            <a:r>
              <a:rPr lang="en-GB" dirty="0" smtClean="0"/>
              <a:t>Few business systems have stable requirements.</a:t>
            </a:r>
          </a:p>
          <a:p>
            <a:r>
              <a:rPr lang="en-GB" dirty="0" smtClean="0"/>
              <a:t>The waterfall model is mostly used for large systems engineering projects where a system is developed at several sites.</a:t>
            </a:r>
          </a:p>
          <a:p>
            <a:pPr lvl="1"/>
            <a:r>
              <a:rPr lang="en-GB" dirty="0" smtClean="0"/>
              <a:t>In those circumstances, the plan-driven nature of the waterfall model helps coordinate the work. </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smtClean="0"/>
              <a:t>Incremental </a:t>
            </a:r>
            <a:r>
              <a:rPr lang="en-GB" dirty="0"/>
              <a:t>development</a:t>
            </a:r>
            <a:br>
              <a:rPr lang="en-GB" dirty="0"/>
            </a:br>
            <a:endParaRPr lang="en-US" dirty="0" smtClean="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8" name="Footer Placeholder 7"/>
          <p:cNvSpPr>
            <a:spLocks noGrp="1"/>
          </p:cNvSpPr>
          <p:nvPr>
            <p:ph type="ftr" sz="quarter" idx="11"/>
          </p:nvPr>
        </p:nvSpPr>
        <p:spPr/>
        <p:txBody>
          <a:bodyPr/>
          <a:lstStyle/>
          <a:p>
            <a:pPr>
              <a:defRPr/>
            </a:pPr>
            <a:r>
              <a:rPr lang="en-US" smtClean="0"/>
              <a:t>Chapter 2 Software Processes</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9147</TotalTime>
  <Words>1727</Words>
  <Application>Microsoft Office PowerPoint</Application>
  <PresentationFormat>On-screen Show (4:3)</PresentationFormat>
  <Paragraphs>213</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ＭＳ Ｐゴシック</vt:lpstr>
      <vt:lpstr>Arial</vt:lpstr>
      <vt:lpstr>Calibri</vt:lpstr>
      <vt:lpstr>Wingdings</vt:lpstr>
      <vt:lpstr>SE9</vt:lpstr>
      <vt:lpstr>Chapter 2 – Software Processes</vt:lpstr>
      <vt:lpstr>Topics covered</vt:lpstr>
      <vt:lpstr>The software process</vt:lpstr>
      <vt:lpstr>Software process descriptions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Coping with change</vt:lpstr>
      <vt:lpstr>Reducing the costs of rework</vt:lpstr>
      <vt:lpstr>Software prototyping</vt:lpstr>
      <vt:lpstr>Prototype development</vt:lpstr>
      <vt:lpstr>Benefits of prototyping</vt:lpstr>
      <vt:lpstr>The process of prototype development </vt:lpstr>
      <vt:lpstr>Key points</vt:lpstr>
      <vt:lpstr>Key points</vt:lpstr>
      <vt:lpstr>Key points</vt:lpstr>
      <vt:lpstr>QUIZ #1: SOFTWARE ENGINEERING</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user</cp:lastModifiedBy>
  <cp:revision>30</cp:revision>
  <dcterms:created xsi:type="dcterms:W3CDTF">2010-01-06T19:57:16Z</dcterms:created>
  <dcterms:modified xsi:type="dcterms:W3CDTF">2024-01-27T16:14:23Z</dcterms:modified>
</cp:coreProperties>
</file>