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8"/>
  </p:notesMasterIdLst>
  <p:handoutMasterIdLst>
    <p:handoutMasterId r:id="rId29"/>
  </p:handoutMasterIdLst>
  <p:sldIdLst>
    <p:sldId id="256" r:id="rId2"/>
    <p:sldId id="278" r:id="rId3"/>
    <p:sldId id="277" r:id="rId4"/>
    <p:sldId id="280" r:id="rId5"/>
    <p:sldId id="258" r:id="rId6"/>
    <p:sldId id="281" r:id="rId7"/>
    <p:sldId id="282" r:id="rId8"/>
    <p:sldId id="283" r:id="rId9"/>
    <p:sldId id="286" r:id="rId10"/>
    <p:sldId id="287" r:id="rId11"/>
    <p:sldId id="289" r:id="rId12"/>
    <p:sldId id="261" r:id="rId13"/>
    <p:sldId id="291" r:id="rId14"/>
    <p:sldId id="262" r:id="rId15"/>
    <p:sldId id="264" r:id="rId16"/>
    <p:sldId id="315" r:id="rId17"/>
    <p:sldId id="320" r:id="rId18"/>
    <p:sldId id="265" r:id="rId19"/>
    <p:sldId id="323" r:id="rId20"/>
    <p:sldId id="340" r:id="rId21"/>
    <p:sldId id="296" r:id="rId22"/>
    <p:sldId id="299" r:id="rId23"/>
    <p:sldId id="301" r:id="rId24"/>
    <p:sldId id="349" r:id="rId25"/>
    <p:sldId id="350" r:id="rId26"/>
    <p:sldId id="275" r:id="rId2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36400177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136012001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10</a:t>
            </a:fld>
            <a:endParaRPr lang="en-US"/>
          </a:p>
        </p:txBody>
      </p:sp>
    </p:spTree>
    <p:extLst>
      <p:ext uri="{BB962C8B-B14F-4D97-AF65-F5344CB8AC3E}">
        <p14:creationId xmlns:p14="http://schemas.microsoft.com/office/powerpoint/2010/main" val="8509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FE60E7D-19A9-452A-8359-98AFD56865AD}" type="datetime1">
              <a:rPr lang="en-US" smtClean="0"/>
              <a:t>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7569B3-DFFF-4CCD-9432-6A14B4E9291E}" type="datetime1">
              <a:rPr lang="en-US" smtClean="0"/>
              <a:t>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A86A934-3FDD-4EF5-93DD-2861127CF776}" type="datetime1">
              <a:rPr lang="en-US" smtClean="0"/>
              <a:t>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803EA01-6BA7-4670-91AC-B9126F75454C}" type="datetime1">
              <a:rPr lang="en-US" smtClean="0"/>
              <a:t>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E8C95B-28B1-46CF-8527-8B05C0CE8DC2}" type="datetime1">
              <a:rPr lang="en-US" smtClean="0"/>
              <a:t>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0824257-2879-4F50-A0F5-46D29FB84A91}" type="datetime1">
              <a:rPr lang="en-US" smtClean="0"/>
              <a:t>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C25650-8544-46B1-B551-79FD5287FD8D}" type="datetime1">
              <a:rPr lang="en-US" smtClean="0"/>
              <a:t>2/3/2024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60EAB2C-2D92-46C8-8259-A751412C93C0}" type="datetime1">
              <a:rPr lang="en-US" smtClean="0"/>
              <a:t>2/3/2024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35C6109-0FEA-4844-86C0-B2C193074715}" type="datetime1">
              <a:rPr lang="en-US" smtClean="0"/>
              <a:t>2/3/2024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FE63050-6EAB-4F8C-9178-FBD0E210549F}" type="datetime1">
              <a:rPr lang="en-US" smtClean="0"/>
              <a:t>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2AA2B4-F5CE-4044-B529-0C0852E5D14B}" type="datetime1">
              <a:rPr lang="en-US" smtClean="0"/>
              <a:t>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53D4542-5C74-441E-9DBF-35BAAE31D62F}" type="datetime1">
              <a:rPr lang="en-US" smtClean="0"/>
              <a:t>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smtClean="0"/>
              <a:t>Chapter 3 </a:t>
            </a:r>
            <a:r>
              <a:rPr lang="en-US" dirty="0" smtClean="0"/>
              <a:t>–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
        <p:nvSpPr>
          <p:cNvPr id="2" name="Subtitle 1"/>
          <p:cNvSpPr>
            <a:spLocks noGrp="1"/>
          </p:cNvSpPr>
          <p:nvPr>
            <p:ph type="subTitle" idx="1"/>
          </p:nvPr>
        </p:nvSpPr>
        <p:spPr/>
        <p:txBody>
          <a:bodyPr/>
          <a:lstStyle/>
          <a:p>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072" cy="145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dirty="0"/>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79512" y="274638"/>
            <a:ext cx="7570920" cy="1143000"/>
          </a:xfrm>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 xmlns:a16="http://schemas.microsoft.com/office/drawing/2014/main" val="20000"/>
                    </a:ext>
                  </a:extLst>
                </a:gridCol>
                <a:gridCol w="4667250">
                  <a:extLst>
                    <a:ext uri="{9D8B030D-6E8A-4147-A177-3AD203B41FA5}">
                      <a16:colId xmlns=""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 xmlns:a16="http://schemas.microsoft.com/office/drawing/2014/main" val="20000"/>
                    </a:ext>
                  </a:extLst>
                </a:gridCol>
                <a:gridCol w="6019800">
                  <a:extLst>
                    <a:ext uri="{9D8B030D-6E8A-4147-A177-3AD203B41FA5}">
                      <a16:colId xmlns=""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20000"/>
                    </a:ext>
                  </a:extLst>
                </a:gridCol>
                <a:gridCol w="6553200">
                  <a:extLst>
                    <a:ext uri="{9D8B030D-6E8A-4147-A177-3AD203B41FA5}">
                      <a16:colId xmlns="" xmlns:a16="http://schemas.microsoft.com/office/drawing/2014/main" val="20001"/>
                    </a:ext>
                  </a:extLst>
                </a:gridCol>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extLst>
                  <a:ext uri="{0D108BD9-81ED-4DB2-BD59-A6C34878D82A}">
                    <a16:rowId xmlns=""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a:t>
            </a:r>
            <a:r>
              <a:rPr lang="en-US" smtClean="0"/>
              <a:t>writing down </a:t>
            </a:r>
            <a:r>
              <a:rPr lang="en-US" dirty="0" smtClean="0"/>
              <a:t>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3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9512" y="274638"/>
            <a:ext cx="7570920" cy="1143000"/>
          </a:xfrm>
        </p:spPr>
        <p:txBody>
          <a:bodyPr/>
          <a:lstStyle/>
          <a:p>
            <a:pPr eaLnBrk="1" hangingPunct="1"/>
            <a:r>
              <a:rPr lang="en-US" sz="2300"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 xmlns:a16="http://schemas.microsoft.com/office/drawing/2014/main" val="20000"/>
                    </a:ext>
                  </a:extLst>
                </a:gridCol>
                <a:gridCol w="6191250">
                  <a:extLst>
                    <a:ext uri="{9D8B030D-6E8A-4147-A177-3AD203B41FA5}">
                      <a16:colId xmlns=""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Footer Placeholder 1"/>
          <p:cNvSpPr>
            <a:spLocks noGrp="1"/>
          </p:cNvSpPr>
          <p:nvPr>
            <p:ph type="ftr" sz="quarter" idx="11"/>
          </p:nvPr>
        </p:nvSpPr>
        <p:spPr/>
        <p:txBody>
          <a:bodyPr/>
          <a:lstStyle/>
          <a:p>
            <a:pPr>
              <a:defRPr/>
            </a:pPr>
            <a:r>
              <a:rPr lang="en-US" smtClean="0"/>
              <a:t>Chapter 3 Requirements Engineering</a:t>
            </a:r>
            <a:endParaRPr lang="en-US"/>
          </a:p>
        </p:txBody>
      </p:sp>
      <p:sp>
        <p:nvSpPr>
          <p:cNvPr id="3" name="Slide Number Placeholder 2"/>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US" dirty="0"/>
              <a:t>The requirements for a system are the descriptions of what the system should do— the services that it provides and the constraints on its operation</a:t>
            </a:r>
            <a:r>
              <a:rPr lang="en-US" dirty="0" smtClean="0"/>
              <a:t>.</a:t>
            </a:r>
          </a:p>
          <a:p>
            <a:pPr marL="0" indent="0">
              <a:lnSpc>
                <a:spcPct val="90000"/>
              </a:lnSpc>
              <a:buNone/>
            </a:pPr>
            <a:endParaRPr lang="en-US" dirty="0" smtClean="0"/>
          </a:p>
          <a:p>
            <a:pPr>
              <a:lnSpc>
                <a:spcPct val="90000"/>
              </a:lnSpc>
            </a:pPr>
            <a:r>
              <a:rPr lang="en-US" dirty="0"/>
              <a:t>These requirements reflect the needs of customers for a system that serves a certain purpose such as </a:t>
            </a:r>
            <a:r>
              <a:rPr lang="en-US" dirty="0" smtClean="0"/>
              <a:t>con</a:t>
            </a:r>
            <a:r>
              <a:rPr lang="en-US" dirty="0"/>
              <a:t>t</a:t>
            </a:r>
            <a:r>
              <a:rPr lang="en-US" dirty="0" smtClean="0"/>
              <a:t>rolling </a:t>
            </a:r>
            <a:r>
              <a:rPr lang="en-US" dirty="0"/>
              <a:t>a device, placing an order, or finding </a:t>
            </a:r>
            <a:r>
              <a:rPr lang="en-US" dirty="0" smtClean="0"/>
              <a:t>information.</a:t>
            </a:r>
          </a:p>
          <a:p>
            <a:pPr marL="0" indent="0">
              <a:lnSpc>
                <a:spcPct val="90000"/>
              </a:lnSpc>
              <a:buNone/>
            </a:pPr>
            <a:endParaRPr lang="en-US" dirty="0"/>
          </a:p>
          <a:p>
            <a:pPr>
              <a:lnSpc>
                <a:spcPct val="90000"/>
              </a:lnSpc>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dirty="0"/>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
        <p:nvSpPr>
          <p:cNvPr id="2" name="Footer Placeholder 1"/>
          <p:cNvSpPr>
            <a:spLocks noGrp="1"/>
          </p:cNvSpPr>
          <p:nvPr>
            <p:ph type="ftr" sz="quarter" idx="11"/>
          </p:nvPr>
        </p:nvSpPr>
        <p:spPr/>
        <p:txBody>
          <a:bodyPr/>
          <a:lstStyle/>
          <a:p>
            <a:pPr>
              <a:defRPr/>
            </a:pPr>
            <a:r>
              <a:rPr lang="en-US" smtClean="0"/>
              <a:t>Chapter 3 Requirements Engineering</a:t>
            </a:r>
            <a:endParaRPr lang="en-US"/>
          </a:p>
        </p:txBody>
      </p:sp>
      <p:sp>
        <p:nvSpPr>
          <p:cNvPr id="3" name="Slide Number Placeholder 2"/>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dirty="0"/>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dirty="0"/>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3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3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US" dirty="0"/>
              <a:t>The process of finding out, analyzing, documenting and checking these services and constraints is called requirements engineering (RE). </a:t>
            </a:r>
            <a:endParaRPr lang="en-GB" dirty="0" smtClean="0"/>
          </a:p>
          <a:p>
            <a:r>
              <a:rPr lang="en-GB" dirty="0" smtClean="0"/>
              <a:t>The </a:t>
            </a:r>
            <a:r>
              <a:rPr lang="en-GB" dirty="0"/>
              <a:t>process of establishing the services that the customer requires from a system and the constraints under which it operates and is developed.</a:t>
            </a:r>
          </a:p>
          <a:p>
            <a:r>
              <a:rPr lang="en-GB" dirty="0"/>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dirty="0"/>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274638"/>
            <a:ext cx="7750432" cy="1143000"/>
          </a:xfrm>
        </p:spPr>
        <p:txBody>
          <a:bodyPr/>
          <a:lstStyle/>
          <a:p>
            <a:pPr eaLnBrk="1" hangingPunct="1"/>
            <a:r>
              <a:rPr lang="en-US" sz="2200" dirty="0" smtClean="0"/>
              <a:t>Readers of different types of requirements specification</a:t>
            </a:r>
            <a:r>
              <a:rPr lang="en-GB" sz="2200" dirty="0" smtClean="0"/>
              <a:t> </a:t>
            </a:r>
            <a:endParaRPr lang="en-US" sz="2200" dirty="0" smtClean="0"/>
          </a:p>
        </p:txBody>
      </p:sp>
      <p:pic>
        <p:nvPicPr>
          <p:cNvPr id="4" name="Picture 3" descr="4.2 ReqReader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3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4795</TotalTime>
  <Words>2090</Words>
  <Application>Microsoft Office PowerPoint</Application>
  <PresentationFormat>On-screen Show (4:3)</PresentationFormat>
  <Paragraphs>228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ＭＳ Ｐゴシック</vt:lpstr>
      <vt:lpstr>Arial</vt:lpstr>
      <vt:lpstr>Calibri</vt:lpstr>
      <vt:lpstr>Times New Roman</vt:lpstr>
      <vt:lpstr>Wingdings</vt:lpstr>
      <vt:lpstr>SE9</vt:lpstr>
      <vt:lpstr>Chapter 3 – Requirements Engineering</vt:lpstr>
      <vt:lpstr>What is a requirement?</vt:lpstr>
      <vt:lpstr>Requirements engineering</vt:lpstr>
      <vt:lpstr>Types of requirement</vt:lpstr>
      <vt:lpstr>Readers of different types of requirements specification </vt:lpstr>
      <vt:lpstr>Functional and non-functional requirements</vt:lpstr>
      <vt:lpstr>Functional requirements</vt:lpstr>
      <vt:lpstr>Functional requirements for the MHC-PMS</vt:lpstr>
      <vt:lpstr>Requirements completeness and consistency</vt:lpstr>
      <vt:lpstr>Non-functional requirements</vt:lpstr>
      <vt:lpstr>Goals and requirements</vt:lpstr>
      <vt:lpstr>Metrics for specifying nonfunctional requirements</vt:lpstr>
      <vt:lpstr>The software requirements document</vt:lpstr>
      <vt:lpstr>Users of a requirements document </vt:lpstr>
      <vt:lpstr>The structure of a requirements document </vt:lpstr>
      <vt:lpstr>The structure of a requirements document </vt:lpstr>
      <vt:lpstr>Requirements specification</vt:lpstr>
      <vt:lpstr>Ways of writing a system requirements specification </vt:lpstr>
      <vt:lpstr>Problems with natural language</vt:lpstr>
      <vt:lpstr>Process activities</vt:lpstr>
      <vt:lpstr>Requirements checking</vt:lpstr>
      <vt:lpstr>Review checks</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user</cp:lastModifiedBy>
  <cp:revision>41</cp:revision>
  <cp:lastPrinted>2010-01-11T10:54:43Z</cp:lastPrinted>
  <dcterms:created xsi:type="dcterms:W3CDTF">2010-01-08T19:43:52Z</dcterms:created>
  <dcterms:modified xsi:type="dcterms:W3CDTF">2024-02-03T16:34:42Z</dcterms:modified>
</cp:coreProperties>
</file>