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9"/>
  </p:notesMasterIdLst>
  <p:handoutMasterIdLst>
    <p:handoutMasterId r:id="rId30"/>
  </p:handoutMasterIdLst>
  <p:sldIdLst>
    <p:sldId id="256" r:id="rId2"/>
    <p:sldId id="258" r:id="rId3"/>
    <p:sldId id="285" r:id="rId4"/>
    <p:sldId id="286" r:id="rId5"/>
    <p:sldId id="287" r:id="rId6"/>
    <p:sldId id="288" r:id="rId7"/>
    <p:sldId id="289" r:id="rId8"/>
    <p:sldId id="260" r:id="rId9"/>
    <p:sldId id="261" r:id="rId10"/>
    <p:sldId id="262" r:id="rId11"/>
    <p:sldId id="265" r:id="rId12"/>
    <p:sldId id="266" r:id="rId13"/>
    <p:sldId id="290" r:id="rId14"/>
    <p:sldId id="291" r:id="rId15"/>
    <p:sldId id="293" r:id="rId16"/>
    <p:sldId id="294" r:id="rId17"/>
    <p:sldId id="292" r:id="rId18"/>
    <p:sldId id="268" r:id="rId19"/>
    <p:sldId id="271" r:id="rId20"/>
    <p:sldId id="272" r:id="rId21"/>
    <p:sldId id="274" r:id="rId22"/>
    <p:sldId id="277" r:id="rId23"/>
    <p:sldId id="278" r:id="rId24"/>
    <p:sldId id="279" r:id="rId25"/>
    <p:sldId id="280" r:id="rId26"/>
    <p:sldId id="281" r:id="rId27"/>
    <p:sldId id="273" r:id="rId28"/>
  </p:sldIdLst>
  <p:sldSz cx="12188825"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howGuides="1">
      <p:cViewPr varScale="1">
        <p:scale>
          <a:sx n="87" d="100"/>
          <a:sy n="87" d="100"/>
        </p:scale>
        <p:origin x="499" y="5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BDB7646E-8811-423A-9C42-2CBFADA00A96}" type="datetimeFigureOut">
              <a:rPr lang="en-US" smtClean="0"/>
              <a:t>2/11/2025</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2/11/2025</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544" y="758952"/>
            <a:ext cx="9415867" cy="4041648"/>
          </a:xfrm>
        </p:spPr>
        <p:txBody>
          <a:bodyPr anchor="b">
            <a:normAutofit/>
          </a:bodyPr>
          <a:lstStyle>
            <a:lvl1pPr algn="l">
              <a:lnSpc>
                <a:spcPct val="85000"/>
              </a:lnSpc>
              <a:defRPr sz="7198"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544" y="4800600"/>
            <a:ext cx="9415867" cy="1691640"/>
          </a:xfrm>
        </p:spPr>
        <p:txBody>
          <a:bodyPr>
            <a:normAutofit/>
          </a:bodyPr>
          <a:lstStyle>
            <a:lvl1pPr marL="0" indent="0" algn="l">
              <a:buNone/>
              <a:defRPr sz="2199" spc="30" baseline="0">
                <a:solidFill>
                  <a:schemeClr val="tx1">
                    <a:lumMod val="75000"/>
                  </a:schemeClr>
                </a:solidFill>
              </a:defRPr>
            </a:lvl1pPr>
            <a:lvl2pPr marL="457063" indent="0" algn="ctr">
              <a:buNone/>
              <a:defRPr sz="2199"/>
            </a:lvl2pPr>
            <a:lvl3pPr marL="914126" indent="0" algn="ctr">
              <a:buNone/>
              <a:defRPr sz="21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smtClean="0"/>
              <a:t>Click to edit Master subtitle style</a:t>
            </a:r>
            <a:endParaRPr lang="en-US" dirty="0"/>
          </a:p>
        </p:txBody>
      </p:sp>
      <p:sp>
        <p:nvSpPr>
          <p:cNvPr id="7" name="Rectangle 6"/>
          <p:cNvSpPr/>
          <p:nvPr/>
        </p:nvSpPr>
        <p:spPr>
          <a:xfrm>
            <a:off x="0" y="0"/>
            <a:ext cx="457081"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C2C6F8EA-316C-41DE-B9A4-EDCC3A85ED9A}" type="datetimeFigureOut">
              <a:rPr lang="en-US" smtClean="0"/>
              <a:pPr/>
              <a:t>2/11/2025</a:t>
            </a:fld>
            <a:endParaRPr lang="en-US"/>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7DC1BBB0-96F0-4077-A278-0F3FB5C104D3}" type="slidenum">
              <a:rPr lang="en-GB" smtClean="0"/>
              <a:pPr/>
              <a:t>‹#›</a:t>
            </a:fld>
            <a:endParaRPr lang="en-GB"/>
          </a:p>
        </p:txBody>
      </p:sp>
    </p:spTree>
    <p:extLst>
      <p:ext uri="{BB962C8B-B14F-4D97-AF65-F5344CB8AC3E}">
        <p14:creationId xmlns:p14="http://schemas.microsoft.com/office/powerpoint/2010/main" val="13614874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C6F8EA-316C-41DE-B9A4-EDCC3A85ED9A}"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C1BBB0-96F0-4077-A278-0F3FB5C104D3}" type="slidenum">
              <a:rPr lang="en-GB" smtClean="0"/>
              <a:t>‹#›</a:t>
            </a:fld>
            <a:endParaRPr lang="en-GB"/>
          </a:p>
        </p:txBody>
      </p:sp>
      <p:sp>
        <p:nvSpPr>
          <p:cNvPr id="7" name="Rectangle 6"/>
          <p:cNvSpPr/>
          <p:nvPr/>
        </p:nvSpPr>
        <p:spPr>
          <a:xfrm>
            <a:off x="0" y="0"/>
            <a:ext cx="457081"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5860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6448" y="381000"/>
            <a:ext cx="247585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1801" y="381000"/>
            <a:ext cx="7732286"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C6F8EA-316C-41DE-B9A4-EDCC3A85ED9A}"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C1BBB0-96F0-4077-A278-0F3FB5C104D3}" type="slidenum">
              <a:rPr lang="en-GB" smtClean="0"/>
              <a:t>‹#›</a:t>
            </a:fld>
            <a:endParaRPr lang="en-GB"/>
          </a:p>
        </p:txBody>
      </p:sp>
      <p:sp>
        <p:nvSpPr>
          <p:cNvPr id="7" name="Rectangle 6"/>
          <p:cNvSpPr/>
          <p:nvPr/>
        </p:nvSpPr>
        <p:spPr>
          <a:xfrm>
            <a:off x="0" y="0"/>
            <a:ext cx="457081"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237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C6F8EA-316C-41DE-B9A4-EDCC3A85ED9A}"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C1BBB0-96F0-4077-A278-0F3FB5C104D3}" type="slidenum">
              <a:rPr lang="en-GB" smtClean="0"/>
              <a:t>‹#›</a:t>
            </a:fld>
            <a:endParaRPr lang="en-GB"/>
          </a:p>
        </p:txBody>
      </p:sp>
      <p:sp>
        <p:nvSpPr>
          <p:cNvPr id="8" name="Rectangle 7"/>
          <p:cNvSpPr/>
          <p:nvPr/>
        </p:nvSpPr>
        <p:spPr>
          <a:xfrm>
            <a:off x="0" y="0"/>
            <a:ext cx="457081"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784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544" y="758952"/>
            <a:ext cx="9415867" cy="4041648"/>
          </a:xfrm>
        </p:spPr>
        <p:txBody>
          <a:bodyPr anchor="b">
            <a:normAutofit/>
          </a:bodyPr>
          <a:lstStyle>
            <a:lvl1pPr>
              <a:lnSpc>
                <a:spcPct val="85000"/>
              </a:lnSpc>
              <a:defRPr sz="7198" b="1"/>
            </a:lvl1pPr>
          </a:lstStyle>
          <a:p>
            <a:r>
              <a:rPr lang="en-US" smtClean="0"/>
              <a:t>Click to edit Master title style</a:t>
            </a:r>
            <a:endParaRPr lang="en-US" dirty="0"/>
          </a:p>
        </p:txBody>
      </p:sp>
      <p:sp>
        <p:nvSpPr>
          <p:cNvPr id="3" name="Text Placeholder 2"/>
          <p:cNvSpPr>
            <a:spLocks noGrp="1"/>
          </p:cNvSpPr>
          <p:nvPr>
            <p:ph type="body" idx="1"/>
          </p:nvPr>
        </p:nvSpPr>
        <p:spPr>
          <a:xfrm>
            <a:off x="1261544" y="4800600"/>
            <a:ext cx="9415867" cy="1691640"/>
          </a:xfrm>
        </p:spPr>
        <p:txBody>
          <a:bodyPr anchor="t">
            <a:normAutofit/>
          </a:bodyPr>
          <a:lstStyle>
            <a:lvl1pPr marL="0" indent="0">
              <a:buNone/>
              <a:defRPr sz="2199" spc="30" baseline="0">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C6F8EA-316C-41DE-B9A4-EDCC3A85ED9A}"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C1BBB0-96F0-4077-A278-0F3FB5C104D3}" type="slidenum">
              <a:rPr lang="en-GB" smtClean="0"/>
              <a:pPr/>
              <a:t>‹#›</a:t>
            </a:fld>
            <a:endParaRPr lang="en-GB"/>
          </a:p>
        </p:txBody>
      </p:sp>
      <p:sp>
        <p:nvSpPr>
          <p:cNvPr id="8" name="Rectangle 7"/>
          <p:cNvSpPr/>
          <p:nvPr/>
        </p:nvSpPr>
        <p:spPr>
          <a:xfrm>
            <a:off x="0" y="0"/>
            <a:ext cx="457081"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728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543" y="1828801"/>
            <a:ext cx="4479393" cy="4351337"/>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4885" y="1828801"/>
            <a:ext cx="4479393" cy="4351337"/>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C6F8EA-316C-41DE-B9A4-EDCC3A85ED9A}"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C1BBB0-96F0-4077-A278-0F3FB5C104D3}" type="slidenum">
              <a:rPr lang="en-GB" smtClean="0"/>
              <a:t>‹#›</a:t>
            </a:fld>
            <a:endParaRPr lang="en-GB"/>
          </a:p>
        </p:txBody>
      </p:sp>
      <p:sp>
        <p:nvSpPr>
          <p:cNvPr id="8" name="Rectangle 7"/>
          <p:cNvSpPr/>
          <p:nvPr/>
        </p:nvSpPr>
        <p:spPr>
          <a:xfrm>
            <a:off x="0" y="0"/>
            <a:ext cx="457081"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7112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543" y="1713655"/>
            <a:ext cx="4479393" cy="731520"/>
          </a:xfrm>
        </p:spPr>
        <p:txBody>
          <a:bodyPr anchor="b">
            <a:normAutofit/>
          </a:bodyPr>
          <a:lstStyle>
            <a:lvl1pPr marL="0" indent="0">
              <a:spcBef>
                <a:spcPts val="0"/>
              </a:spcBef>
              <a:buNone/>
              <a:defRPr sz="1999" b="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543" y="2507550"/>
            <a:ext cx="4479393" cy="366465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4885" y="1713655"/>
            <a:ext cx="4479393" cy="731520"/>
          </a:xfrm>
        </p:spPr>
        <p:txBody>
          <a:bodyPr anchor="b">
            <a:normAutofit/>
          </a:bodyPr>
          <a:lstStyle>
            <a:lvl1pPr marL="0" indent="0">
              <a:lnSpc>
                <a:spcPct val="95000"/>
              </a:lnSpc>
              <a:spcBef>
                <a:spcPts val="0"/>
              </a:spcBef>
              <a:buNone/>
              <a:defRPr lang="en-US" sz="1999" b="0" kern="1200" dirty="0">
                <a:solidFill>
                  <a:schemeClr val="tx2"/>
                </a:solidFill>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marL="0" lvl="0" indent="0" algn="l" defTabSz="914126" rtl="0" eaLnBrk="1" latinLnBrk="0" hangingPunct="1">
              <a:lnSpc>
                <a:spcPct val="90000"/>
              </a:lnSpc>
              <a:spcBef>
                <a:spcPts val="1999"/>
              </a:spcBef>
              <a:buFontTx/>
              <a:buNone/>
            </a:pPr>
            <a:r>
              <a:rPr lang="en-US" smtClean="0"/>
              <a:t>Edit Master text styles</a:t>
            </a:r>
          </a:p>
        </p:txBody>
      </p:sp>
      <p:sp>
        <p:nvSpPr>
          <p:cNvPr id="6" name="Content Placeholder 5"/>
          <p:cNvSpPr>
            <a:spLocks noGrp="1"/>
          </p:cNvSpPr>
          <p:nvPr>
            <p:ph sz="quarter" idx="4"/>
          </p:nvPr>
        </p:nvSpPr>
        <p:spPr>
          <a:xfrm>
            <a:off x="6124885" y="2507550"/>
            <a:ext cx="4479393" cy="366465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C6F8EA-316C-41DE-B9A4-EDCC3A85ED9A}" type="datetimeFigureOut">
              <a:rPr lang="en-US" smtClean="0"/>
              <a:t>2/11/2025</a:t>
            </a:fld>
            <a:endParaRPr lang="en-US"/>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C1BBB0-96F0-4077-A278-0F3FB5C104D3}" type="slidenum">
              <a:rPr lang="en-GB" smtClean="0"/>
              <a:t>‹#›</a:t>
            </a:fld>
            <a:endParaRPr lang="en-GB"/>
          </a:p>
        </p:txBody>
      </p:sp>
      <p:sp>
        <p:nvSpPr>
          <p:cNvPr id="11" name="Rectangle 10"/>
          <p:cNvSpPr/>
          <p:nvPr/>
        </p:nvSpPr>
        <p:spPr>
          <a:xfrm>
            <a:off x="0" y="0"/>
            <a:ext cx="457081"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24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C6F8EA-316C-41DE-B9A4-EDCC3A85ED9A}" type="datetimeFigureOut">
              <a:rPr lang="en-US" smtClean="0"/>
              <a:t>2/11/2025</a:t>
            </a:fld>
            <a:endParaRPr lang="en-US"/>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C1BBB0-96F0-4077-A278-0F3FB5C104D3}" type="slidenum">
              <a:rPr lang="en-GB" smtClean="0"/>
              <a:t>‹#›</a:t>
            </a:fld>
            <a:endParaRPr lang="en-GB"/>
          </a:p>
        </p:txBody>
      </p:sp>
      <p:sp>
        <p:nvSpPr>
          <p:cNvPr id="7" name="Rectangle 6"/>
          <p:cNvSpPr/>
          <p:nvPr/>
        </p:nvSpPr>
        <p:spPr>
          <a:xfrm>
            <a:off x="0" y="0"/>
            <a:ext cx="457081"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447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6F8EA-316C-41DE-B9A4-EDCC3A85ED9A}" type="datetimeFigureOut">
              <a:rPr lang="en-US" smtClean="0"/>
              <a:t>2/11/2025</a:t>
            </a:fld>
            <a:endParaRPr lang="en-US"/>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C1BBB0-96F0-4077-A278-0F3FB5C104D3}" type="slidenum">
              <a:rPr lang="en-GB" smtClean="0"/>
              <a:pPr/>
              <a:t>‹#›</a:t>
            </a:fld>
            <a:endParaRPr lang="en-GB"/>
          </a:p>
        </p:txBody>
      </p:sp>
      <p:sp>
        <p:nvSpPr>
          <p:cNvPr id="5" name="Rectangle 4"/>
          <p:cNvSpPr/>
          <p:nvPr/>
        </p:nvSpPr>
        <p:spPr>
          <a:xfrm>
            <a:off x="0" y="0"/>
            <a:ext cx="457081"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63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1"/>
            <a:ext cx="3199567" cy="1600197"/>
          </a:xfrm>
        </p:spPr>
        <p:txBody>
          <a:bodyPr anchor="b">
            <a:normAutofit/>
          </a:bodyPr>
          <a:lstStyle>
            <a:lvl1pPr>
              <a:defRPr sz="2799" b="1" baseline="0"/>
            </a:lvl1pPr>
          </a:lstStyle>
          <a:p>
            <a:r>
              <a:rPr lang="en-US" smtClean="0"/>
              <a:t>Click to edit Master title style</a:t>
            </a:r>
            <a:endParaRPr lang="en-US" dirty="0"/>
          </a:p>
        </p:txBody>
      </p:sp>
      <p:sp>
        <p:nvSpPr>
          <p:cNvPr id="3" name="Content Placeholder 2"/>
          <p:cNvSpPr>
            <a:spLocks noGrp="1"/>
          </p:cNvSpPr>
          <p:nvPr>
            <p:ph idx="1"/>
          </p:nvPr>
        </p:nvSpPr>
        <p:spPr>
          <a:xfrm>
            <a:off x="4503094" y="685800"/>
            <a:ext cx="6077483" cy="5486400"/>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029" y="2099735"/>
            <a:ext cx="3199567" cy="3810001"/>
          </a:xfrm>
        </p:spPr>
        <p:txBody>
          <a:bodyPr>
            <a:normAutofit/>
          </a:bodyPr>
          <a:lstStyle>
            <a:lvl1pPr marL="0" indent="0">
              <a:lnSpc>
                <a:spcPct val="114000"/>
              </a:lnSpc>
              <a:spcBef>
                <a:spcPts val="800"/>
              </a:spcBef>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C6F8EA-316C-41DE-B9A4-EDCC3A85ED9A}"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C1BBB0-96F0-4077-A278-0F3FB5C104D3}" type="slidenum">
              <a:rPr lang="en-GB" smtClean="0"/>
              <a:t>‹#›</a:t>
            </a:fld>
            <a:endParaRPr lang="en-GB"/>
          </a:p>
        </p:txBody>
      </p:sp>
    </p:spTree>
    <p:extLst>
      <p:ext uri="{BB962C8B-B14F-4D97-AF65-F5344CB8AC3E}">
        <p14:creationId xmlns:p14="http://schemas.microsoft.com/office/powerpoint/2010/main" val="653718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89899"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162" y="5257800"/>
            <a:ext cx="9979600" cy="914400"/>
          </a:xfrm>
        </p:spPr>
        <p:txBody>
          <a:bodyPr anchor="b">
            <a:normAutofit/>
          </a:bodyPr>
          <a:lstStyle>
            <a:lvl1pPr>
              <a:defRPr sz="2799" b="1">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1289899" cy="5128923"/>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914162" y="6108590"/>
            <a:ext cx="99796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2C6F8EA-316C-41DE-B9A4-EDCC3A85ED9A}"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C1BBB0-96F0-4077-A278-0F3FB5C104D3}" type="slidenum">
              <a:rPr lang="en-GB" smtClean="0"/>
              <a:t>‹#›</a:t>
            </a:fld>
            <a:endParaRPr lang="en-GB"/>
          </a:p>
        </p:txBody>
      </p:sp>
    </p:spTree>
    <p:extLst>
      <p:ext uri="{BB962C8B-B14F-4D97-AF65-F5344CB8AC3E}">
        <p14:creationId xmlns:p14="http://schemas.microsoft.com/office/powerpoint/2010/main" val="56557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89899" y="0"/>
            <a:ext cx="91416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543" y="294198"/>
            <a:ext cx="9690116" cy="1397124"/>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543" y="1828801"/>
            <a:ext cx="8593122"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4483" y="998585"/>
            <a:ext cx="1904999" cy="365030"/>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C2C6F8EA-316C-41DE-B9A4-EDCC3A85ED9A}" type="datetimeFigureOut">
              <a:rPr lang="en-US" smtClean="0"/>
              <a:pPr/>
              <a:t>2/11/2025</a:t>
            </a:fld>
            <a:endParaRPr lang="en-US"/>
          </a:p>
        </p:txBody>
      </p:sp>
      <p:sp>
        <p:nvSpPr>
          <p:cNvPr id="5" name="Footer Placeholder 4"/>
          <p:cNvSpPr>
            <a:spLocks noGrp="1"/>
          </p:cNvSpPr>
          <p:nvPr>
            <p:ph type="ftr" sz="quarter" idx="3"/>
          </p:nvPr>
        </p:nvSpPr>
        <p:spPr>
          <a:xfrm rot="16200000">
            <a:off x="9956281" y="4046585"/>
            <a:ext cx="3581400" cy="365030"/>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GB"/>
          </a:p>
        </p:txBody>
      </p:sp>
      <p:sp>
        <p:nvSpPr>
          <p:cNvPr id="6" name="Slide Number Placeholder 5"/>
          <p:cNvSpPr>
            <a:spLocks noGrp="1"/>
          </p:cNvSpPr>
          <p:nvPr>
            <p:ph type="sldNum" sz="quarter" idx="4"/>
          </p:nvPr>
        </p:nvSpPr>
        <p:spPr>
          <a:xfrm>
            <a:off x="11289899" y="6172201"/>
            <a:ext cx="914162" cy="593725"/>
          </a:xfrm>
          <a:prstGeom prst="rect">
            <a:avLst/>
          </a:prstGeom>
        </p:spPr>
        <p:txBody>
          <a:bodyPr vert="horz" lIns="45720" tIns="45720" rIns="45720" bIns="45720" rtlCol="0" anchor="ctr">
            <a:normAutofit/>
          </a:bodyPr>
          <a:lstStyle>
            <a:lvl1pPr algn="ctr">
              <a:defRPr sz="3599">
                <a:solidFill>
                  <a:schemeClr val="accent1">
                    <a:lumMod val="60000"/>
                    <a:lumOff val="40000"/>
                  </a:schemeClr>
                </a:solidFill>
                <a:latin typeface="+mj-lt"/>
              </a:defRPr>
            </a:lvl1pPr>
          </a:lstStyle>
          <a:p>
            <a:fld id="{7DC1BBB0-96F0-4077-A278-0F3FB5C104D3}" type="slidenum">
              <a:rPr lang="en-GB" smtClean="0"/>
              <a:pPr/>
              <a:t>‹#›</a:t>
            </a:fld>
            <a:endParaRPr lang="en-GB"/>
          </a:p>
        </p:txBody>
      </p:sp>
    </p:spTree>
    <p:extLst>
      <p:ext uri="{BB962C8B-B14F-4D97-AF65-F5344CB8AC3E}">
        <p14:creationId xmlns:p14="http://schemas.microsoft.com/office/powerpoint/2010/main" val="5339334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4399" b="1" kern="1200" spc="-50" baseline="0">
          <a:solidFill>
            <a:schemeClr val="accent1"/>
          </a:solidFill>
          <a:latin typeface="+mj-lt"/>
          <a:ea typeface="+mj-ea"/>
          <a:cs typeface="+mj-cs"/>
        </a:defRPr>
      </a:lvl1pPr>
    </p:titleStyle>
    <p:bodyStyle>
      <a:lvl1pPr marL="182825" indent="-182825" algn="l" defTabSz="914126" rtl="0" eaLnBrk="1" latinLnBrk="0" hangingPunct="1">
        <a:lnSpc>
          <a:spcPct val="95000"/>
        </a:lnSpc>
        <a:spcBef>
          <a:spcPts val="1400"/>
        </a:spcBef>
        <a:spcAft>
          <a:spcPts val="200"/>
        </a:spcAft>
        <a:buClr>
          <a:schemeClr val="accent1"/>
        </a:buClr>
        <a:buSzPct val="80000"/>
        <a:buFont typeface="Arial" pitchFamily="34" charset="0"/>
        <a:buChar char="•"/>
        <a:defRPr sz="1999" kern="1200" spc="10" baseline="0">
          <a:solidFill>
            <a:schemeClr val="tx1">
              <a:lumMod val="65000"/>
              <a:lumOff val="35000"/>
            </a:schemeClr>
          </a:solidFill>
          <a:latin typeface="+mn-lt"/>
          <a:ea typeface="+mn-ea"/>
          <a:cs typeface="+mn-cs"/>
        </a:defRPr>
      </a:lvl1pPr>
      <a:lvl2pPr marL="457063" indent="-182825" algn="l" defTabSz="914126" rtl="0" eaLnBrk="1" latinLnBrk="0" hangingPunct="1">
        <a:lnSpc>
          <a:spcPct val="90000"/>
        </a:lnSpc>
        <a:spcBef>
          <a:spcPts val="300"/>
        </a:spcBef>
        <a:spcAft>
          <a:spcPts val="300"/>
        </a:spcAft>
        <a:buClr>
          <a:schemeClr val="accent1"/>
        </a:buClr>
        <a:buFont typeface="Wingdings 2" pitchFamily="18" charset="2"/>
        <a:buChar char=""/>
        <a:defRPr sz="1799" kern="1200">
          <a:solidFill>
            <a:schemeClr val="tx1">
              <a:lumMod val="65000"/>
              <a:lumOff val="35000"/>
            </a:schemeClr>
          </a:solidFill>
          <a:latin typeface="+mn-lt"/>
          <a:ea typeface="+mn-ea"/>
          <a:cs typeface="+mn-cs"/>
        </a:defRPr>
      </a:lvl2pPr>
      <a:lvl3pPr marL="731301" indent="-182825" algn="l" defTabSz="914126"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538"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79776"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59952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89943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19934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49925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w3.org/Terms.html#lin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213" y="1219200"/>
            <a:ext cx="9311488" cy="3276600"/>
          </a:xfrm>
        </p:spPr>
        <p:txBody>
          <a:bodyPr>
            <a:normAutofit fontScale="90000"/>
          </a:bodyPr>
          <a:lstStyle/>
          <a:p>
            <a:pPr algn="ctr"/>
            <a:r>
              <a:rPr lang="en-US" dirty="0"/>
              <a:t/>
            </a:r>
            <a:br>
              <a:rPr lang="en-US" dirty="0"/>
            </a:br>
            <a:r>
              <a:rPr lang="en-US" dirty="0"/>
              <a:t/>
            </a:r>
            <a:br>
              <a:rPr lang="en-US" dirty="0"/>
            </a:br>
            <a:r>
              <a:rPr lang="en-US" dirty="0" err="1"/>
              <a:t>Eelo</a:t>
            </a:r>
            <a:r>
              <a:rPr lang="en-US" dirty="0"/>
              <a:t> University</a:t>
            </a:r>
            <a:br>
              <a:rPr lang="en-US" dirty="0"/>
            </a:br>
            <a:r>
              <a:rPr lang="en-US" sz="4000" dirty="0" smtClean="0"/>
              <a:t>Faculty </a:t>
            </a:r>
            <a:r>
              <a:rPr lang="en-US" sz="4000" dirty="0"/>
              <a:t>of </a:t>
            </a:r>
            <a:r>
              <a:rPr lang="en-US" sz="4000" dirty="0" smtClean="0"/>
              <a:t>Computer Science and Business Technology</a:t>
            </a:r>
            <a:br>
              <a:rPr lang="en-US" sz="4000" dirty="0" smtClean="0"/>
            </a:br>
            <a:r>
              <a:rPr lang="en-US" sz="3200" dirty="0" smtClean="0"/>
              <a:t>Course</a:t>
            </a:r>
            <a:r>
              <a:rPr lang="en-US" sz="3200" dirty="0"/>
              <a:t>: Web </a:t>
            </a:r>
            <a:r>
              <a:rPr lang="en-US" sz="3200" dirty="0" smtClean="0"/>
              <a:t>Designing</a:t>
            </a:r>
            <a:endParaRPr lang="en-US" sz="3200" dirty="0"/>
          </a:p>
        </p:txBody>
      </p:sp>
      <p:sp>
        <p:nvSpPr>
          <p:cNvPr id="3" name="Subtitle 2"/>
          <p:cNvSpPr>
            <a:spLocks noGrp="1"/>
          </p:cNvSpPr>
          <p:nvPr>
            <p:ph type="subTitle" idx="1"/>
          </p:nvPr>
        </p:nvSpPr>
        <p:spPr/>
        <p:txBody>
          <a:bodyPr>
            <a:normAutofit/>
          </a:bodyPr>
          <a:lstStyle/>
          <a:p>
            <a:r>
              <a:rPr lang="en-US" dirty="0"/>
              <a:t>Instructor: </a:t>
            </a:r>
            <a:r>
              <a:rPr lang="en-US" dirty="0" smtClean="0"/>
              <a:t>Abdurrahman Ahmed</a:t>
            </a:r>
            <a:endParaRPr lang="en-US" dirty="0"/>
          </a:p>
          <a:p>
            <a:r>
              <a:rPr lang="en-US" sz="2400" dirty="0" smtClean="0"/>
              <a:t>Web Administrator, </a:t>
            </a:r>
            <a:r>
              <a:rPr lang="en-US" sz="2400" dirty="0"/>
              <a:t>EU</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6612" y="152400"/>
            <a:ext cx="2418080" cy="2133600"/>
          </a:xfrm>
          <a:prstGeom prst="rect">
            <a:avLst/>
          </a:prstGeom>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versus presentation</a:t>
            </a:r>
          </a:p>
        </p:txBody>
      </p:sp>
      <p:sp>
        <p:nvSpPr>
          <p:cNvPr id="3" name="Content Placeholder 2"/>
          <p:cNvSpPr>
            <a:spLocks noGrp="1"/>
          </p:cNvSpPr>
          <p:nvPr>
            <p:ph idx="1"/>
          </p:nvPr>
        </p:nvSpPr>
        <p:spPr>
          <a:xfrm>
            <a:off x="1261543" y="1828801"/>
            <a:ext cx="8593122" cy="4800599"/>
          </a:xfrm>
        </p:spPr>
        <p:txBody>
          <a:bodyPr>
            <a:noAutofit/>
          </a:bodyPr>
          <a:lstStyle/>
          <a:p>
            <a:r>
              <a:rPr lang="en-US" sz="2400" i="1" dirty="0"/>
              <a:t>content </a:t>
            </a:r>
            <a:r>
              <a:rPr lang="en-US" sz="2400" dirty="0"/>
              <a:t>is </a:t>
            </a:r>
            <a:r>
              <a:rPr lang="en-US" sz="2400" dirty="0" smtClean="0"/>
              <a:t>anything </a:t>
            </a:r>
            <a:r>
              <a:rPr lang="en-US" sz="2400" dirty="0"/>
              <a:t>you can see on a web page such as text music</a:t>
            </a:r>
            <a:r>
              <a:rPr lang="en-US" sz="2400" dirty="0" smtClean="0"/>
              <a:t>, videos</a:t>
            </a:r>
            <a:r>
              <a:rPr lang="en-US" sz="2400" dirty="0"/>
              <a:t>, animations, slide shows, and all kinds of other stuff. </a:t>
            </a:r>
          </a:p>
          <a:p>
            <a:r>
              <a:rPr lang="en-US" sz="2400" dirty="0"/>
              <a:t>In general, HTML handles and packages content on web pages.</a:t>
            </a:r>
          </a:p>
          <a:p>
            <a:r>
              <a:rPr lang="en-US" sz="2400" dirty="0"/>
              <a:t>presentation is what stuff on a web page looks like when you see it.</a:t>
            </a:r>
          </a:p>
          <a:p>
            <a:r>
              <a:rPr lang="en-US" sz="2400" dirty="0"/>
              <a:t>These include (font family, font weight, font size, font color, and much more) but also precise positioning controls that can determine exactly where elements will appear as they’re displayed</a:t>
            </a:r>
          </a:p>
          <a:p>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6386" y="152400"/>
            <a:ext cx="820615" cy="762000"/>
          </a:xfrm>
          <a:prstGeom prst="rect">
            <a:avLst/>
          </a:prstGeom>
        </p:spPr>
      </p:pic>
    </p:spTree>
    <p:extLst>
      <p:ext uri="{BB962C8B-B14F-4D97-AF65-F5344CB8AC3E}">
        <p14:creationId xmlns:p14="http://schemas.microsoft.com/office/powerpoint/2010/main" val="345306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HTML and Its Versions</a:t>
            </a:r>
          </a:p>
        </p:txBody>
      </p:sp>
      <p:sp>
        <p:nvSpPr>
          <p:cNvPr id="3" name="Content Placeholder 2"/>
          <p:cNvSpPr>
            <a:spLocks noGrp="1"/>
          </p:cNvSpPr>
          <p:nvPr>
            <p:ph idx="1"/>
          </p:nvPr>
        </p:nvSpPr>
        <p:spPr/>
        <p:txBody>
          <a:bodyPr/>
          <a:lstStyle/>
          <a:p>
            <a:r>
              <a:rPr lang="en-US" dirty="0"/>
              <a:t>HTML comes in various versions, each of which handles content, but each of which is slightly different from the other. </a:t>
            </a:r>
          </a:p>
          <a:p>
            <a:r>
              <a:rPr lang="en-US" dirty="0"/>
              <a:t>The basic rules and components stay more or less the same, but some important details differ.</a:t>
            </a:r>
          </a:p>
          <a:p>
            <a:r>
              <a:rPr lang="en-US" dirty="0"/>
              <a:t>The following sections explore those versions and explain what makes them different.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6386" y="152400"/>
            <a:ext cx="820615" cy="762000"/>
          </a:xfrm>
          <a:prstGeom prst="rect">
            <a:avLst/>
          </a:prstGeom>
        </p:spPr>
      </p:pic>
    </p:spTree>
    <p:extLst>
      <p:ext uri="{BB962C8B-B14F-4D97-AF65-F5344CB8AC3E}">
        <p14:creationId xmlns:p14="http://schemas.microsoft.com/office/powerpoint/2010/main" val="238782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versions of HTML</a:t>
            </a:r>
          </a:p>
        </p:txBody>
      </p:sp>
      <p:sp>
        <p:nvSpPr>
          <p:cNvPr id="3" name="Content Placeholder 2"/>
          <p:cNvSpPr>
            <a:spLocks noGrp="1"/>
          </p:cNvSpPr>
          <p:nvPr>
            <p:ph idx="1"/>
          </p:nvPr>
        </p:nvSpPr>
        <p:spPr/>
        <p:txBody>
          <a:bodyPr/>
          <a:lstStyle/>
          <a:p>
            <a:r>
              <a:rPr lang="en-US" dirty="0"/>
              <a:t>HTML stands for </a:t>
            </a:r>
            <a:r>
              <a:rPr lang="en-US" dirty="0" err="1"/>
              <a:t>HyperText</a:t>
            </a:r>
            <a:r>
              <a:rPr lang="en-US" dirty="0"/>
              <a:t> Markup Language. It Was developed in the late 1980s and early 1990s to describe web pages</a:t>
            </a:r>
            <a:r>
              <a:rPr lang="en-US" dirty="0" smtClean="0"/>
              <a:t>.</a:t>
            </a:r>
            <a:endParaRPr lang="en-US" dirty="0"/>
          </a:p>
          <a:p>
            <a:r>
              <a:rPr lang="en-US" dirty="0"/>
              <a:t>When you add an X in front of HTML, you get XHTML, a reworked version of HTML based on the </a:t>
            </a:r>
            <a:r>
              <a:rPr lang="en-US" i="1" dirty="0" err="1"/>
              <a:t>eXtensible</a:t>
            </a:r>
            <a:r>
              <a:rPr lang="en-US" i="1" dirty="0"/>
              <a:t> Markup Language </a:t>
            </a:r>
            <a:r>
              <a:rPr lang="en-US" dirty="0"/>
              <a:t>(XML).</a:t>
            </a:r>
          </a:p>
          <a:p>
            <a:r>
              <a:rPr lang="en-US" dirty="0"/>
              <a:t>XHTML was supposed to replace HTML, but increasing technical complexity in later versions caused it to fall by the wayside.</a:t>
            </a:r>
          </a:p>
          <a:p>
            <a:r>
              <a:rPr lang="en-US" dirty="0"/>
              <a:t>(XHTML 2.0 was so complicated, it was neither widely adopted nor used very much at all.)</a:t>
            </a:r>
          </a:p>
          <a:p>
            <a:r>
              <a:rPr lang="en-US" dirty="0"/>
              <a:t>HTML5 already appears to be succeeding where XHTML did not</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6386" y="152400"/>
            <a:ext cx="820615" cy="762000"/>
          </a:xfrm>
          <a:prstGeom prst="rect">
            <a:avLst/>
          </a:prstGeom>
        </p:spPr>
      </p:pic>
    </p:spTree>
    <p:extLst>
      <p:ext uri="{BB962C8B-B14F-4D97-AF65-F5344CB8AC3E}">
        <p14:creationId xmlns:p14="http://schemas.microsoft.com/office/powerpoint/2010/main" val="74666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Role of CSS</a:t>
            </a:r>
          </a:p>
        </p:txBody>
      </p:sp>
      <p:sp>
        <p:nvSpPr>
          <p:cNvPr id="3" name="Content Placeholder 2"/>
          <p:cNvSpPr>
            <a:spLocks noGrp="1"/>
          </p:cNvSpPr>
          <p:nvPr>
            <p:ph idx="1"/>
          </p:nvPr>
        </p:nvSpPr>
        <p:spPr/>
        <p:txBody>
          <a:bodyPr>
            <a:normAutofit/>
          </a:bodyPr>
          <a:lstStyle/>
          <a:p>
            <a:r>
              <a:rPr lang="en-US" dirty="0"/>
              <a:t>Cascading Style Sheets (CSS) </a:t>
            </a:r>
            <a:r>
              <a:rPr lang="en-US" dirty="0" smtClean="0"/>
              <a:t>is used </a:t>
            </a:r>
            <a:r>
              <a:rPr lang="en-US" dirty="0" smtClean="0"/>
              <a:t>to manage </a:t>
            </a:r>
            <a:r>
              <a:rPr lang="en-US" dirty="0"/>
              <a:t>web page presentation, and govern how pages look and behave when on display to users.</a:t>
            </a:r>
          </a:p>
          <a:p>
            <a:r>
              <a:rPr lang="en-US" dirty="0"/>
              <a:t>CSS offers an incredible array of presentation controls, including positioning and layout of document elements, identification and assignment of colors for text and backgrounds, and selection and manipulation of specific typefaces, called </a:t>
            </a:r>
            <a:r>
              <a:rPr lang="en-US" i="1" dirty="0" smtClean="0"/>
              <a:t>fonts</a:t>
            </a:r>
            <a:r>
              <a:rPr lang="en-US" i="1" dirty="0"/>
              <a:t>.</a:t>
            </a:r>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6386" y="152400"/>
            <a:ext cx="820615" cy="762000"/>
          </a:xfrm>
          <a:prstGeom prst="rect">
            <a:avLst/>
          </a:prstGeom>
        </p:spPr>
      </p:pic>
    </p:spTree>
    <p:extLst>
      <p:ext uri="{BB962C8B-B14F-4D97-AF65-F5344CB8AC3E}">
        <p14:creationId xmlns:p14="http://schemas.microsoft.com/office/powerpoint/2010/main" val="214228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versions of CSS</a:t>
            </a:r>
          </a:p>
        </p:txBody>
      </p:sp>
      <p:sp>
        <p:nvSpPr>
          <p:cNvPr id="3" name="Content Placeholder 2"/>
          <p:cNvSpPr>
            <a:spLocks noGrp="1"/>
          </p:cNvSpPr>
          <p:nvPr>
            <p:ph idx="1"/>
          </p:nvPr>
        </p:nvSpPr>
        <p:spPr/>
        <p:txBody>
          <a:bodyPr>
            <a:normAutofit fontScale="92500" lnSpcReduction="10000"/>
          </a:bodyPr>
          <a:lstStyle/>
          <a:p>
            <a:pPr marL="457200" indent="-457200" algn="just">
              <a:lnSpc>
                <a:spcPct val="150000"/>
              </a:lnSpc>
              <a:buFont typeface="+mj-lt"/>
              <a:buAutoNum type="arabicPeriod"/>
            </a:pPr>
            <a:r>
              <a:rPr lang="en-US" b="1" dirty="0" smtClean="0"/>
              <a:t>CSS1 </a:t>
            </a:r>
            <a:r>
              <a:rPr lang="en-US" b="1" dirty="0"/>
              <a:t>(1996) - CSS Level 1</a:t>
            </a:r>
          </a:p>
          <a:p>
            <a:pPr lvl="1" algn="just">
              <a:lnSpc>
                <a:spcPct val="150000"/>
              </a:lnSpc>
            </a:pPr>
            <a:r>
              <a:rPr lang="en-US" dirty="0"/>
              <a:t>Introduced basic styling for text, colors, and spacing.</a:t>
            </a:r>
          </a:p>
          <a:p>
            <a:pPr lvl="1" algn="just">
              <a:lnSpc>
                <a:spcPct val="150000"/>
              </a:lnSpc>
            </a:pPr>
            <a:r>
              <a:rPr lang="en-US" dirty="0"/>
              <a:t>Supported </a:t>
            </a:r>
            <a:r>
              <a:rPr lang="en-US" b="1" dirty="0"/>
              <a:t>fonts, colors, margins, padding, and positioning</a:t>
            </a:r>
            <a:r>
              <a:rPr lang="en-US" dirty="0"/>
              <a:t>.</a:t>
            </a:r>
          </a:p>
          <a:p>
            <a:pPr lvl="1" algn="just">
              <a:lnSpc>
                <a:spcPct val="150000"/>
              </a:lnSpc>
            </a:pPr>
            <a:r>
              <a:rPr lang="en-US" dirty="0"/>
              <a:t>Very limited layout capabilities.</a:t>
            </a:r>
          </a:p>
          <a:p>
            <a:pPr marL="457200" indent="-457200" algn="just">
              <a:lnSpc>
                <a:spcPct val="150000"/>
              </a:lnSpc>
              <a:buFont typeface="+mj-lt"/>
              <a:buAutoNum type="arabicPeriod"/>
            </a:pPr>
            <a:r>
              <a:rPr lang="en-US" b="1" dirty="0" smtClean="0"/>
              <a:t>CSS2 </a:t>
            </a:r>
            <a:r>
              <a:rPr lang="en-US" b="1" dirty="0"/>
              <a:t>(1998) - CSS Level 2</a:t>
            </a:r>
          </a:p>
          <a:p>
            <a:pPr lvl="1" algn="just">
              <a:lnSpc>
                <a:spcPct val="150000"/>
              </a:lnSpc>
            </a:pPr>
            <a:r>
              <a:rPr lang="en-US" dirty="0"/>
              <a:t>Added </a:t>
            </a:r>
            <a:r>
              <a:rPr lang="en-US" b="1" dirty="0"/>
              <a:t>absolute, relative, and fixed positioning</a:t>
            </a:r>
            <a:r>
              <a:rPr lang="en-US" dirty="0"/>
              <a:t>.</a:t>
            </a:r>
          </a:p>
          <a:p>
            <a:pPr lvl="1" algn="just">
              <a:lnSpc>
                <a:spcPct val="150000"/>
              </a:lnSpc>
            </a:pPr>
            <a:r>
              <a:rPr lang="en-US" dirty="0"/>
              <a:t>Introduced </a:t>
            </a:r>
            <a:r>
              <a:rPr lang="en-US" b="1" dirty="0"/>
              <a:t>media types</a:t>
            </a:r>
            <a:r>
              <a:rPr lang="en-US" dirty="0"/>
              <a:t> for different devices (print, screen, etc.).</a:t>
            </a:r>
          </a:p>
          <a:p>
            <a:pPr lvl="1" algn="just">
              <a:lnSpc>
                <a:spcPct val="150000"/>
              </a:lnSpc>
            </a:pPr>
            <a:r>
              <a:rPr lang="en-US" dirty="0"/>
              <a:t>Added support for </a:t>
            </a:r>
            <a:r>
              <a:rPr lang="en-US" b="1" dirty="0"/>
              <a:t>bidirectional text (left-to-right, right-to-left)</a:t>
            </a:r>
            <a:r>
              <a:rPr lang="en-US" dirty="0"/>
              <a:t>.</a:t>
            </a:r>
          </a:p>
          <a:p>
            <a:pPr lvl="1" algn="just">
              <a:lnSpc>
                <a:spcPct val="150000"/>
              </a:lnSpc>
            </a:pPr>
            <a:r>
              <a:rPr lang="en-US" dirty="0"/>
              <a:t>Included </a:t>
            </a:r>
            <a:r>
              <a:rPr lang="en-US" b="1" dirty="0"/>
              <a:t>z-index</a:t>
            </a:r>
            <a:r>
              <a:rPr lang="en-US" dirty="0"/>
              <a:t>, table layouts, and new font properties (e.g., drop shadows).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6386" y="152400"/>
            <a:ext cx="820615" cy="762000"/>
          </a:xfrm>
          <a:prstGeom prst="rect">
            <a:avLst/>
          </a:prstGeom>
        </p:spPr>
      </p:pic>
    </p:spTree>
    <p:extLst>
      <p:ext uri="{BB962C8B-B14F-4D97-AF65-F5344CB8AC3E}">
        <p14:creationId xmlns:p14="http://schemas.microsoft.com/office/powerpoint/2010/main" val="946413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1261542" y="1828801"/>
            <a:ext cx="9557269" cy="4876799"/>
          </a:xfrm>
        </p:spPr>
        <p:txBody>
          <a:bodyPr>
            <a:normAutofit/>
          </a:bodyPr>
          <a:lstStyle/>
          <a:p>
            <a:pPr marL="457200" lvl="0" indent="-457200" defTabSz="914400" eaLnBrk="0" fontAlgn="base" hangingPunct="0">
              <a:lnSpc>
                <a:spcPct val="100000"/>
              </a:lnSpc>
              <a:spcBef>
                <a:spcPct val="0"/>
              </a:spcBef>
              <a:spcAft>
                <a:spcPct val="0"/>
              </a:spcAft>
              <a:buClrTx/>
              <a:buSzTx/>
              <a:buFont typeface="+mj-lt"/>
              <a:buAutoNum type="arabicPeriod"/>
            </a:pPr>
            <a:r>
              <a:rPr lang="en-US" altLang="en-US" dirty="0"/>
              <a:t>CSS2.1 (2011) - Revised CSS2</a:t>
            </a:r>
          </a:p>
          <a:p>
            <a:pPr lvl="1" defTabSz="914400" eaLnBrk="0" fontAlgn="base" hangingPunct="0">
              <a:lnSpc>
                <a:spcPct val="100000"/>
              </a:lnSpc>
              <a:spcBef>
                <a:spcPct val="0"/>
              </a:spcBef>
              <a:spcAft>
                <a:spcPct val="0"/>
              </a:spcAft>
              <a:buClrTx/>
            </a:pPr>
            <a:r>
              <a:rPr lang="en-US" altLang="en-US" dirty="0"/>
              <a:t>Fixed errors and inconsistencies in CSS2.</a:t>
            </a:r>
          </a:p>
          <a:p>
            <a:pPr lvl="1" defTabSz="914400" eaLnBrk="0" fontAlgn="base" hangingPunct="0">
              <a:lnSpc>
                <a:spcPct val="100000"/>
              </a:lnSpc>
              <a:spcBef>
                <a:spcPct val="0"/>
              </a:spcBef>
              <a:spcAft>
                <a:spcPct val="0"/>
              </a:spcAft>
              <a:buClrTx/>
            </a:pPr>
            <a:r>
              <a:rPr lang="en-US" altLang="en-US" dirty="0"/>
              <a:t>Removed some poorly implemented features (e.g., “text-shadow”).</a:t>
            </a:r>
          </a:p>
          <a:p>
            <a:pPr lvl="1" defTabSz="914400" eaLnBrk="0" fontAlgn="base" hangingPunct="0">
              <a:lnSpc>
                <a:spcPct val="100000"/>
              </a:lnSpc>
              <a:spcBef>
                <a:spcPct val="0"/>
              </a:spcBef>
              <a:spcAft>
                <a:spcPct val="0"/>
              </a:spcAft>
              <a:buClrTx/>
            </a:pPr>
            <a:r>
              <a:rPr lang="en-US" altLang="en-US" dirty="0"/>
              <a:t>Improved browser compatibility.</a:t>
            </a:r>
          </a:p>
          <a:p>
            <a:pPr marL="457200" lvl="0" indent="-457200" defTabSz="914400" eaLnBrk="0" fontAlgn="base" hangingPunct="0">
              <a:lnSpc>
                <a:spcPct val="100000"/>
              </a:lnSpc>
              <a:spcBef>
                <a:spcPct val="0"/>
              </a:spcBef>
              <a:spcAft>
                <a:spcPct val="0"/>
              </a:spcAft>
              <a:buClrTx/>
              <a:buSzTx/>
              <a:buFont typeface="+mj-lt"/>
              <a:buAutoNum type="arabicPeriod"/>
            </a:pPr>
            <a:r>
              <a:rPr lang="en-US" altLang="en-US" dirty="0" smtClean="0"/>
              <a:t>CSS3 </a:t>
            </a:r>
            <a:r>
              <a:rPr lang="en-US" altLang="en-US" dirty="0"/>
              <a:t>(2010s - Present) - Modular CSS</a:t>
            </a:r>
          </a:p>
          <a:p>
            <a:pPr lvl="1" defTabSz="914400" eaLnBrk="0" fontAlgn="base" hangingPunct="0">
              <a:lnSpc>
                <a:spcPct val="100000"/>
              </a:lnSpc>
              <a:spcBef>
                <a:spcPct val="0"/>
              </a:spcBef>
              <a:spcAft>
                <a:spcPct val="0"/>
              </a:spcAft>
              <a:buClrTx/>
            </a:pPr>
            <a:r>
              <a:rPr lang="en-US" altLang="en-US" dirty="0"/>
              <a:t>Unlike earlier versions, CSS3 is divided into separate modules that evolve independently.</a:t>
            </a:r>
          </a:p>
          <a:p>
            <a:pPr lvl="1" defTabSz="914400" eaLnBrk="0" fontAlgn="base" hangingPunct="0">
              <a:lnSpc>
                <a:spcPct val="100000"/>
              </a:lnSpc>
              <a:spcBef>
                <a:spcPct val="0"/>
              </a:spcBef>
              <a:spcAft>
                <a:spcPct val="0"/>
              </a:spcAft>
              <a:buClrTx/>
            </a:pPr>
            <a:r>
              <a:rPr lang="en-US" altLang="en-US" dirty="0"/>
              <a:t>Major features introduced:</a:t>
            </a:r>
          </a:p>
          <a:p>
            <a:pPr marL="1074338" lvl="2" indent="-342900" defTabSz="914400" eaLnBrk="0" fontAlgn="base" hangingPunct="0">
              <a:lnSpc>
                <a:spcPct val="100000"/>
              </a:lnSpc>
              <a:spcBef>
                <a:spcPct val="0"/>
              </a:spcBef>
              <a:spcAft>
                <a:spcPct val="0"/>
              </a:spcAft>
              <a:buClrTx/>
              <a:buFont typeface="+mj-lt"/>
              <a:buAutoNum type="arabicPeriod"/>
            </a:pPr>
            <a:r>
              <a:rPr lang="en-US" altLang="en-US" dirty="0"/>
              <a:t>Flexbox (for better layouts)</a:t>
            </a:r>
          </a:p>
          <a:p>
            <a:pPr marL="1074338" lvl="2" indent="-342900" defTabSz="914400" eaLnBrk="0" fontAlgn="base" hangingPunct="0">
              <a:lnSpc>
                <a:spcPct val="100000"/>
              </a:lnSpc>
              <a:spcBef>
                <a:spcPct val="0"/>
              </a:spcBef>
              <a:spcAft>
                <a:spcPct val="0"/>
              </a:spcAft>
              <a:buClrTx/>
              <a:buFont typeface="+mj-lt"/>
              <a:buAutoNum type="arabicPeriod"/>
            </a:pPr>
            <a:r>
              <a:rPr lang="en-US" altLang="en-US" dirty="0"/>
              <a:t>Grid Layout (advanced 2D layouts)</a:t>
            </a:r>
          </a:p>
          <a:p>
            <a:pPr marL="1074338" lvl="2" indent="-342900" defTabSz="914400" eaLnBrk="0" fontAlgn="base" hangingPunct="0">
              <a:lnSpc>
                <a:spcPct val="100000"/>
              </a:lnSpc>
              <a:spcBef>
                <a:spcPct val="0"/>
              </a:spcBef>
              <a:spcAft>
                <a:spcPct val="0"/>
              </a:spcAft>
              <a:buClrTx/>
              <a:buFont typeface="+mj-lt"/>
              <a:buAutoNum type="arabicPeriod"/>
            </a:pPr>
            <a:r>
              <a:rPr lang="en-US" altLang="en-US" dirty="0"/>
              <a:t>Transitions &amp; Animations (smooth UI effects)</a:t>
            </a:r>
          </a:p>
          <a:p>
            <a:pPr marL="1074338" lvl="2" indent="-342900" defTabSz="914400" eaLnBrk="0" fontAlgn="base" hangingPunct="0">
              <a:lnSpc>
                <a:spcPct val="100000"/>
              </a:lnSpc>
              <a:spcBef>
                <a:spcPct val="0"/>
              </a:spcBef>
              <a:spcAft>
                <a:spcPct val="0"/>
              </a:spcAft>
              <a:buClrTx/>
              <a:buFont typeface="+mj-lt"/>
              <a:buAutoNum type="arabicPeriod"/>
            </a:pPr>
            <a:r>
              <a:rPr lang="en-US" altLang="en-US" dirty="0"/>
              <a:t>Transforms (rotate, scale, skew elements)</a:t>
            </a:r>
          </a:p>
          <a:p>
            <a:pPr marL="1074338" lvl="2" indent="-342900" defTabSz="914400" eaLnBrk="0" fontAlgn="base" hangingPunct="0">
              <a:lnSpc>
                <a:spcPct val="100000"/>
              </a:lnSpc>
              <a:spcBef>
                <a:spcPct val="0"/>
              </a:spcBef>
              <a:spcAft>
                <a:spcPct val="0"/>
              </a:spcAft>
              <a:buClrTx/>
              <a:buFont typeface="+mj-lt"/>
              <a:buAutoNum type="arabicPeriod"/>
            </a:pPr>
            <a:r>
              <a:rPr lang="en-US" altLang="en-US" dirty="0"/>
              <a:t>Border-radius, Box-shadow, Gradients</a:t>
            </a:r>
          </a:p>
          <a:p>
            <a:pPr marL="1074338" lvl="2" indent="-342900" defTabSz="914400" eaLnBrk="0" fontAlgn="base" hangingPunct="0">
              <a:lnSpc>
                <a:spcPct val="100000"/>
              </a:lnSpc>
              <a:spcBef>
                <a:spcPct val="0"/>
              </a:spcBef>
              <a:spcAft>
                <a:spcPct val="0"/>
              </a:spcAft>
              <a:buClrTx/>
              <a:buFont typeface="+mj-lt"/>
              <a:buAutoNum type="arabicPeriod"/>
            </a:pPr>
            <a:r>
              <a:rPr lang="en-US" altLang="en-US" dirty="0"/>
              <a:t>Web Fonts (@font-face)</a:t>
            </a:r>
          </a:p>
          <a:p>
            <a:pPr marL="1074338" lvl="2" indent="-342900" defTabSz="914400" eaLnBrk="0" fontAlgn="base" hangingPunct="0">
              <a:lnSpc>
                <a:spcPct val="100000"/>
              </a:lnSpc>
              <a:spcBef>
                <a:spcPct val="0"/>
              </a:spcBef>
              <a:spcAft>
                <a:spcPct val="0"/>
              </a:spcAft>
              <a:buClrTx/>
              <a:buFont typeface="+mj-lt"/>
              <a:buAutoNum type="arabicPeriod"/>
            </a:pPr>
            <a:r>
              <a:rPr lang="en-US" altLang="en-US" dirty="0"/>
              <a:t>Media Queries (responsive design)</a:t>
            </a:r>
          </a:p>
          <a:p>
            <a:pPr marL="1074338" lvl="2" indent="-342900" defTabSz="914400" eaLnBrk="0" fontAlgn="base" hangingPunct="0">
              <a:lnSpc>
                <a:spcPct val="100000"/>
              </a:lnSpc>
              <a:spcBef>
                <a:spcPct val="0"/>
              </a:spcBef>
              <a:spcAft>
                <a:spcPct val="0"/>
              </a:spcAft>
              <a:buClrTx/>
              <a:buFont typeface="+mj-lt"/>
              <a:buAutoNum type="arabicPeriod"/>
            </a:pPr>
            <a:r>
              <a:rPr lang="en-US" altLang="en-US" dirty="0"/>
              <a:t>Variables (--custom-properties)</a:t>
            </a:r>
          </a:p>
          <a:p>
            <a:pPr marL="1074338" lvl="2" indent="-342900" defTabSz="914400" eaLnBrk="0" fontAlgn="base" hangingPunct="0">
              <a:lnSpc>
                <a:spcPct val="100000"/>
              </a:lnSpc>
              <a:spcBef>
                <a:spcPct val="0"/>
              </a:spcBef>
              <a:spcAft>
                <a:spcPct val="0"/>
              </a:spcAft>
              <a:buClrTx/>
              <a:buFont typeface="+mj-lt"/>
              <a:buAutoNum type="arabicPeriod"/>
            </a:pPr>
            <a:r>
              <a:rPr lang="en-US" altLang="en-US" dirty="0"/>
              <a:t>Selectors Level 3 (e.g., :nth-child(), :not())</a:t>
            </a:r>
          </a:p>
          <a:p>
            <a:pPr marL="457200" lvl="0" indent="-457200" defTabSz="914400" eaLnBrk="0" fontAlgn="base" hangingPunct="0">
              <a:lnSpc>
                <a:spcPct val="100000"/>
              </a:lnSpc>
              <a:spcBef>
                <a:spcPct val="0"/>
              </a:spcBef>
              <a:spcAft>
                <a:spcPct val="0"/>
              </a:spcAft>
              <a:buClrTx/>
              <a:buSzTx/>
              <a:buFont typeface="+mj-lt"/>
              <a:buAutoNum type="arabicPeriod"/>
            </a:pPr>
            <a:endParaRPr lang="en-US" alt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6386" y="152400"/>
            <a:ext cx="820615" cy="762000"/>
          </a:xfrm>
          <a:prstGeom prst="rect">
            <a:avLst/>
          </a:prstGeom>
        </p:spPr>
      </p:pic>
    </p:spTree>
    <p:extLst>
      <p:ext uri="{BB962C8B-B14F-4D97-AF65-F5344CB8AC3E}">
        <p14:creationId xmlns:p14="http://schemas.microsoft.com/office/powerpoint/2010/main" val="364048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Rectangle 1"/>
          <p:cNvSpPr>
            <a:spLocks noGrp="1" noChangeArrowheads="1"/>
          </p:cNvSpPr>
          <p:nvPr>
            <p:ph idx="1"/>
          </p:nvPr>
        </p:nvSpPr>
        <p:spPr bwMode="auto">
          <a:xfrm>
            <a:off x="1261542" y="2273967"/>
            <a:ext cx="10014469" cy="3908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dirty="0" smtClean="0"/>
              <a:t>4. CSS4 </a:t>
            </a:r>
            <a:r>
              <a:rPr lang="en-US" altLang="en-US" dirty="0"/>
              <a:t>(Ongoing Development)</a:t>
            </a:r>
          </a:p>
          <a:p>
            <a:pPr marL="274238" lvl="1" indent="0" defTabSz="914400" eaLnBrk="0" fontAlgn="base" hangingPunct="0">
              <a:lnSpc>
                <a:spcPct val="150000"/>
              </a:lnSpc>
              <a:spcBef>
                <a:spcPct val="0"/>
              </a:spcBef>
              <a:spcAft>
                <a:spcPct val="0"/>
              </a:spcAft>
              <a:buClrTx/>
              <a:buFontTx/>
              <a:buChar char="•"/>
            </a:pPr>
            <a:r>
              <a:rPr lang="en-US" altLang="en-US" dirty="0"/>
              <a:t>CSS4 is not an official specification!</a:t>
            </a:r>
            <a:br>
              <a:rPr lang="en-US" altLang="en-US" dirty="0"/>
            </a:br>
            <a:r>
              <a:rPr lang="en-US" altLang="en-US" dirty="0"/>
              <a:t>Instead, individual modules have evolved beyond CSS3. Some key advancements:</a:t>
            </a:r>
          </a:p>
          <a:p>
            <a:pPr marL="731438" lvl="2" indent="0" defTabSz="914400" eaLnBrk="0" fontAlgn="base" hangingPunct="0">
              <a:lnSpc>
                <a:spcPct val="150000"/>
              </a:lnSpc>
              <a:spcBef>
                <a:spcPct val="0"/>
              </a:spcBef>
              <a:spcAft>
                <a:spcPct val="0"/>
              </a:spcAft>
              <a:buClrTx/>
              <a:buFontTx/>
              <a:buChar char="•"/>
            </a:pPr>
            <a:r>
              <a:rPr lang="en-US" altLang="en-US" dirty="0"/>
              <a:t>Selectors Level 4 (e.g., :has(), :is(), :where())</a:t>
            </a:r>
          </a:p>
          <a:p>
            <a:pPr marL="731438" lvl="2" indent="0" defTabSz="914400" eaLnBrk="0" fontAlgn="base" hangingPunct="0">
              <a:lnSpc>
                <a:spcPct val="150000"/>
              </a:lnSpc>
              <a:spcBef>
                <a:spcPct val="0"/>
              </a:spcBef>
              <a:spcAft>
                <a:spcPct val="0"/>
              </a:spcAft>
              <a:buClrTx/>
              <a:buFontTx/>
              <a:buChar char="•"/>
            </a:pPr>
            <a:r>
              <a:rPr lang="en-US" altLang="en-US" dirty="0"/>
              <a:t>New Color Models (lab(), </a:t>
            </a:r>
            <a:r>
              <a:rPr lang="en-US" altLang="en-US" dirty="0" err="1"/>
              <a:t>lch</a:t>
            </a:r>
            <a:r>
              <a:rPr lang="en-US" altLang="en-US" dirty="0"/>
              <a:t>(), </a:t>
            </a:r>
            <a:r>
              <a:rPr lang="en-US" altLang="en-US" dirty="0" err="1"/>
              <a:t>hwb</a:t>
            </a:r>
            <a:r>
              <a:rPr lang="en-US" altLang="en-US" dirty="0"/>
              <a:t>(), etc.)</a:t>
            </a:r>
          </a:p>
          <a:p>
            <a:pPr marL="731438" lvl="2" indent="0" defTabSz="914400" eaLnBrk="0" fontAlgn="base" hangingPunct="0">
              <a:lnSpc>
                <a:spcPct val="150000"/>
              </a:lnSpc>
              <a:spcBef>
                <a:spcPct val="0"/>
              </a:spcBef>
              <a:spcAft>
                <a:spcPct val="0"/>
              </a:spcAft>
              <a:buClrTx/>
              <a:buFontTx/>
              <a:buChar char="•"/>
            </a:pPr>
            <a:r>
              <a:rPr lang="en-US" altLang="en-US" dirty="0"/>
              <a:t>Container Queries (responsive styling based on parent element)</a:t>
            </a:r>
          </a:p>
          <a:p>
            <a:pPr marL="731438" lvl="2" indent="0" defTabSz="914400" eaLnBrk="0" fontAlgn="base" hangingPunct="0">
              <a:lnSpc>
                <a:spcPct val="150000"/>
              </a:lnSpc>
              <a:spcBef>
                <a:spcPct val="0"/>
              </a:spcBef>
              <a:spcAft>
                <a:spcPct val="0"/>
              </a:spcAft>
              <a:buClrTx/>
              <a:buFontTx/>
              <a:buChar char="•"/>
            </a:pPr>
            <a:r>
              <a:rPr lang="en-US" altLang="en-US" dirty="0"/>
              <a:t>CSS Nesting (like SCSS nesting but native)</a:t>
            </a:r>
          </a:p>
          <a:p>
            <a:pPr marL="731438" lvl="2" indent="0" defTabSz="914400" eaLnBrk="0" fontAlgn="base" hangingPunct="0">
              <a:lnSpc>
                <a:spcPct val="150000"/>
              </a:lnSpc>
              <a:spcBef>
                <a:spcPct val="0"/>
              </a:spcBef>
              <a:spcAft>
                <a:spcPct val="0"/>
              </a:spcAft>
              <a:buClrTx/>
              <a:buFontTx/>
              <a:buChar char="•"/>
            </a:pPr>
            <a:r>
              <a:rPr lang="en-US" altLang="en-US" dirty="0" err="1"/>
              <a:t>Subgrid</a:t>
            </a:r>
            <a:r>
              <a:rPr lang="en-US" altLang="en-US" dirty="0"/>
              <a:t> (more control over CSS Grid layouts)</a:t>
            </a:r>
          </a:p>
          <a:p>
            <a:pPr marL="731438" lvl="2" indent="0" defTabSz="914400" eaLnBrk="0" fontAlgn="base" hangingPunct="0">
              <a:lnSpc>
                <a:spcPct val="150000"/>
              </a:lnSpc>
              <a:spcBef>
                <a:spcPct val="0"/>
              </a:spcBef>
              <a:spcAft>
                <a:spcPct val="0"/>
              </a:spcAft>
              <a:buClrTx/>
              <a:buFontTx/>
              <a:buChar char="•"/>
            </a:pPr>
            <a:r>
              <a:rPr lang="en-US" altLang="en-US" dirty="0"/>
              <a:t>Scroll-Linked Animations (tie animations to scroll behavior)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spTree>
    <p:extLst>
      <p:ext uri="{BB962C8B-B14F-4D97-AF65-F5344CB8AC3E}">
        <p14:creationId xmlns:p14="http://schemas.microsoft.com/office/powerpoint/2010/main" val="260687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dirty="0" smtClean="0"/>
              <a:t>PART II</a:t>
            </a:r>
            <a:endParaRPr lang="en-US" dirty="0"/>
          </a:p>
        </p:txBody>
      </p:sp>
      <p:sp>
        <p:nvSpPr>
          <p:cNvPr id="3" name="Text Placeholder 2"/>
          <p:cNvSpPr>
            <a:spLocks noGrp="1"/>
          </p:cNvSpPr>
          <p:nvPr>
            <p:ph type="body" idx="1"/>
          </p:nvPr>
        </p:nvSpPr>
        <p:spPr>
          <a:xfrm>
            <a:off x="1759287" y="4800600"/>
            <a:ext cx="8915399" cy="1150203"/>
          </a:xfrm>
        </p:spPr>
        <p:txBody>
          <a:bodyPr>
            <a:normAutofit/>
          </a:bodyPr>
          <a:lstStyle/>
          <a:p>
            <a:pPr algn="r"/>
            <a:r>
              <a:rPr lang="en-US" b="1" dirty="0" smtClean="0"/>
              <a:t>MARKUP FOR STRUCTURE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6386" y="152400"/>
            <a:ext cx="820615" cy="762000"/>
          </a:xfrm>
          <a:prstGeom prst="rect">
            <a:avLst/>
          </a:prstGeom>
        </p:spPr>
      </p:pic>
    </p:spTree>
    <p:extLst>
      <p:ext uri="{BB962C8B-B14F-4D97-AF65-F5344CB8AC3E}">
        <p14:creationId xmlns:p14="http://schemas.microsoft.com/office/powerpoint/2010/main" val="405150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HTML markup</a:t>
            </a:r>
          </a:p>
        </p:txBody>
      </p:sp>
      <p:sp>
        <p:nvSpPr>
          <p:cNvPr id="3" name="Content Placeholder 2"/>
          <p:cNvSpPr>
            <a:spLocks noGrp="1"/>
          </p:cNvSpPr>
          <p:nvPr>
            <p:ph idx="1"/>
          </p:nvPr>
        </p:nvSpPr>
        <p:spPr/>
        <p:txBody>
          <a:bodyPr>
            <a:normAutofit/>
          </a:bodyPr>
          <a:lstStyle/>
          <a:p>
            <a:r>
              <a:rPr lang="en-US" dirty="0"/>
              <a:t>HTML is a straight forward language for describing web page contents. Its components are easy to use and come in three basic types:</a:t>
            </a:r>
          </a:p>
          <a:p>
            <a:r>
              <a:rPr lang="en-US" dirty="0"/>
              <a:t>✓ </a:t>
            </a:r>
            <a:r>
              <a:rPr lang="en-US" b="1" dirty="0"/>
              <a:t>Elements: </a:t>
            </a:r>
            <a:r>
              <a:rPr lang="en-US" dirty="0"/>
              <a:t>Identify different parts of an HTML document using tags.</a:t>
            </a:r>
          </a:p>
          <a:p>
            <a:r>
              <a:rPr lang="en-US" dirty="0"/>
              <a:t>✓ </a:t>
            </a:r>
            <a:r>
              <a:rPr lang="en-US" b="1" dirty="0"/>
              <a:t>Attributes: </a:t>
            </a:r>
            <a:r>
              <a:rPr lang="en-US" dirty="0"/>
              <a:t>Provide additional information about a particular instance of an element.</a:t>
            </a:r>
          </a:p>
          <a:p>
            <a:r>
              <a:rPr lang="en-US" dirty="0"/>
              <a:t>✓ </a:t>
            </a:r>
            <a:r>
              <a:rPr lang="en-US" b="1" dirty="0"/>
              <a:t>Entities: </a:t>
            </a:r>
            <a:r>
              <a:rPr lang="en-US" dirty="0"/>
              <a:t>Non-ASCII text characters, such as the copyright symbol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6386" y="152400"/>
            <a:ext cx="820615" cy="762000"/>
          </a:xfrm>
          <a:prstGeom prst="rect">
            <a:avLst/>
          </a:prstGeom>
        </p:spPr>
      </p:pic>
    </p:spTree>
    <p:extLst>
      <p:ext uri="{BB962C8B-B14F-4D97-AF65-F5344CB8AC3E}">
        <p14:creationId xmlns:p14="http://schemas.microsoft.com/office/powerpoint/2010/main" val="390247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CSS markup</a:t>
            </a:r>
          </a:p>
        </p:txBody>
      </p:sp>
      <p:sp>
        <p:nvSpPr>
          <p:cNvPr id="3" name="Content Placeholder 2"/>
          <p:cNvSpPr>
            <a:spLocks noGrp="1"/>
          </p:cNvSpPr>
          <p:nvPr>
            <p:ph idx="1"/>
          </p:nvPr>
        </p:nvSpPr>
        <p:spPr/>
        <p:txBody>
          <a:bodyPr>
            <a:normAutofit/>
          </a:bodyPr>
          <a:lstStyle/>
          <a:p>
            <a:r>
              <a:rPr lang="en-US" dirty="0"/>
              <a:t>Interestingly, any HTML document can include style information written using CSS markup. </a:t>
            </a:r>
          </a:p>
          <a:p>
            <a:r>
              <a:rPr lang="en-US" dirty="0"/>
              <a:t>Nevertheless, most web developers isolate CSS markup in separate style sheet documents and use links to those independent external style sheets in their web pages (HTML documents).</a:t>
            </a:r>
          </a:p>
          <a:p>
            <a:r>
              <a:rPr lang="en-US" dirty="0"/>
              <a:t>This technique helps keep content separate from presentation, encourages reuse of style sheets, and makes it easy to update presentation for multiple pages by editing the style sheets they reference rather than having to incorporate changes into a whole </a:t>
            </a:r>
            <a:r>
              <a:rPr lang="en-US" dirty="0" smtClean="0"/>
              <a:t>draft </a:t>
            </a:r>
            <a:r>
              <a:rPr lang="en-US" dirty="0"/>
              <a:t>of web pages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6386" y="152400"/>
            <a:ext cx="820615" cy="762000"/>
          </a:xfrm>
          <a:prstGeom prst="rect">
            <a:avLst/>
          </a:prstGeom>
        </p:spPr>
      </p:pic>
    </p:spTree>
    <p:extLst>
      <p:ext uri="{BB962C8B-B14F-4D97-AF65-F5344CB8AC3E}">
        <p14:creationId xmlns:p14="http://schemas.microsoft.com/office/powerpoint/2010/main" val="364338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dirty="0"/>
              <a:t>Chapter One</a:t>
            </a:r>
          </a:p>
        </p:txBody>
      </p:sp>
      <p:sp>
        <p:nvSpPr>
          <p:cNvPr id="3" name="Text Placeholder 2"/>
          <p:cNvSpPr>
            <a:spLocks noGrp="1"/>
          </p:cNvSpPr>
          <p:nvPr>
            <p:ph type="body" idx="1"/>
          </p:nvPr>
        </p:nvSpPr>
        <p:spPr>
          <a:xfrm>
            <a:off x="1759287" y="4800600"/>
            <a:ext cx="8915399" cy="1150203"/>
          </a:xfrm>
        </p:spPr>
        <p:txBody>
          <a:bodyPr>
            <a:normAutofit/>
          </a:bodyPr>
          <a:lstStyle/>
          <a:p>
            <a:pPr algn="r"/>
            <a:r>
              <a:rPr lang="en-US" b="1" dirty="0"/>
              <a:t>An overview of HTML and CSS on the </a:t>
            </a:r>
            <a:r>
              <a:rPr lang="en-US" b="1" dirty="0" smtClean="0"/>
              <a:t>Web</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6386" y="152400"/>
            <a:ext cx="820615" cy="762000"/>
          </a:xfrm>
          <a:prstGeom prst="rect">
            <a:avLst/>
          </a:prstGeom>
        </p:spPr>
      </p:pic>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r>
              <a:rPr lang="en-US" dirty="0"/>
              <a:t> </a:t>
            </a:r>
            <a:r>
              <a:rPr lang="en-US" dirty="0" smtClean="0"/>
              <a:t>Structure</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a:t>&lt;html&gt; </a:t>
            </a:r>
            <a:r>
              <a:rPr lang="en-US" dirty="0"/>
              <a:t>tag starts the web page, and &lt;/html&gt; ends it.</a:t>
            </a:r>
          </a:p>
          <a:p>
            <a:r>
              <a:rPr lang="en-US" dirty="0"/>
              <a:t>The markup between </a:t>
            </a:r>
            <a:r>
              <a:rPr lang="en-US" b="1" dirty="0"/>
              <a:t>&lt;head&gt; </a:t>
            </a:r>
            <a:r>
              <a:rPr lang="en-US" dirty="0"/>
              <a:t>and </a:t>
            </a:r>
            <a:r>
              <a:rPr lang="en-US" b="1" dirty="0"/>
              <a:t>&lt;/head&gt; </a:t>
            </a:r>
            <a:r>
              <a:rPr lang="en-US" dirty="0"/>
              <a:t>defines general information for the entire web page.</a:t>
            </a:r>
          </a:p>
          <a:p>
            <a:r>
              <a:rPr lang="en-US" dirty="0"/>
              <a:t>The text inside the </a:t>
            </a:r>
            <a:r>
              <a:rPr lang="en-US" b="1" dirty="0"/>
              <a:t>&lt;title&gt;&lt;/title&gt; </a:t>
            </a:r>
            <a:r>
              <a:rPr lang="en-US" dirty="0"/>
              <a:t>element provides the page title.</a:t>
            </a:r>
          </a:p>
          <a:p>
            <a:r>
              <a:rPr lang="en-US" dirty="0"/>
              <a:t>The </a:t>
            </a:r>
            <a:r>
              <a:rPr lang="en-US" b="1" dirty="0"/>
              <a:t>&lt;meta&gt; </a:t>
            </a:r>
            <a:r>
              <a:rPr lang="en-US" dirty="0"/>
              <a:t>element provides information about page content and display layout.</a:t>
            </a:r>
          </a:p>
          <a:p>
            <a:r>
              <a:rPr lang="en-US" dirty="0"/>
              <a:t>The markup between </a:t>
            </a:r>
            <a:r>
              <a:rPr lang="en-US" b="1" dirty="0"/>
              <a:t>&lt;body&gt; </a:t>
            </a:r>
            <a:r>
              <a:rPr lang="en-US" dirty="0"/>
              <a:t>and</a:t>
            </a:r>
            <a:r>
              <a:rPr lang="en-US" b="1" dirty="0"/>
              <a:t> &lt;/body&gt; </a:t>
            </a:r>
            <a:r>
              <a:rPr lang="en-US" dirty="0"/>
              <a:t>supplies actual page content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6386" y="152400"/>
            <a:ext cx="820615" cy="762000"/>
          </a:xfrm>
          <a:prstGeom prst="rect">
            <a:avLst/>
          </a:prstGeom>
        </p:spPr>
      </p:pic>
    </p:spTree>
    <p:extLst>
      <p:ext uri="{BB962C8B-B14F-4D97-AF65-F5344CB8AC3E}">
        <p14:creationId xmlns:p14="http://schemas.microsoft.com/office/powerpoint/2010/main" val="108306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t>
            </a:r>
            <a:r>
              <a:rPr lang="en-US" dirty="0"/>
              <a:t>and Rules</a:t>
            </a:r>
          </a:p>
        </p:txBody>
      </p:sp>
      <p:sp>
        <p:nvSpPr>
          <p:cNvPr id="3" name="Content Placeholder 2"/>
          <p:cNvSpPr>
            <a:spLocks noGrp="1"/>
          </p:cNvSpPr>
          <p:nvPr>
            <p:ph idx="1"/>
          </p:nvPr>
        </p:nvSpPr>
        <p:spPr>
          <a:xfrm>
            <a:off x="1261542" y="1828801"/>
            <a:ext cx="9176269" cy="4952999"/>
          </a:xfrm>
        </p:spPr>
        <p:txBody>
          <a:bodyPr>
            <a:normAutofit fontScale="92500" lnSpcReduction="20000"/>
          </a:bodyPr>
          <a:lstStyle/>
          <a:p>
            <a:pPr defTabSz="914400" eaLnBrk="0" fontAlgn="base" hangingPunct="0">
              <a:lnSpc>
                <a:spcPct val="150000"/>
              </a:lnSpc>
              <a:spcBef>
                <a:spcPct val="0"/>
              </a:spcBef>
              <a:spcAft>
                <a:spcPct val="0"/>
              </a:spcAft>
              <a:buClrTx/>
              <a:buSzTx/>
            </a:pPr>
            <a:r>
              <a:rPr lang="en-US" altLang="en-US" sz="2400" dirty="0" smtClean="0"/>
              <a:t>HTML </a:t>
            </a:r>
            <a:r>
              <a:rPr lang="en-US" altLang="en-US" sz="2400" dirty="0"/>
              <a:t>follows a specific syntax that dictates the order and legality of markup in certain places.</a:t>
            </a:r>
          </a:p>
          <a:p>
            <a:pPr defTabSz="914400" eaLnBrk="0" fontAlgn="base" hangingPunct="0">
              <a:lnSpc>
                <a:spcPct val="150000"/>
              </a:lnSpc>
              <a:spcBef>
                <a:spcPct val="0"/>
              </a:spcBef>
              <a:spcAft>
                <a:spcPct val="0"/>
              </a:spcAft>
              <a:buClrTx/>
              <a:buSzTx/>
            </a:pPr>
            <a:r>
              <a:rPr lang="en-US" altLang="en-US" sz="2400" dirty="0"/>
              <a:t>The &lt;caption&gt; element is used to provide a caption for a table and must appear inside &lt;table&gt; tags.</a:t>
            </a:r>
          </a:p>
          <a:p>
            <a:pPr defTabSz="914400" eaLnBrk="0" fontAlgn="base" hangingPunct="0">
              <a:lnSpc>
                <a:spcPct val="150000"/>
              </a:lnSpc>
              <a:spcBef>
                <a:spcPct val="0"/>
              </a:spcBef>
              <a:spcAft>
                <a:spcPct val="0"/>
              </a:spcAft>
              <a:buClrTx/>
              <a:buSzTx/>
            </a:pPr>
            <a:r>
              <a:rPr lang="en-US" altLang="en-US" sz="2400" dirty="0"/>
              <a:t>To provide a caption for a figure, use the &lt;</a:t>
            </a:r>
            <a:r>
              <a:rPr lang="en-US" altLang="en-US" sz="2400" dirty="0" err="1"/>
              <a:t>figcaption</a:t>
            </a:r>
            <a:r>
              <a:rPr lang="en-US" altLang="en-US" sz="2400" dirty="0"/>
              <a:t>&gt; element instead of &lt;caption&gt;.</a:t>
            </a:r>
          </a:p>
          <a:p>
            <a:pPr defTabSz="914400" eaLnBrk="0" fontAlgn="base" hangingPunct="0">
              <a:lnSpc>
                <a:spcPct val="150000"/>
              </a:lnSpc>
              <a:spcBef>
                <a:spcPct val="0"/>
              </a:spcBef>
              <a:spcAft>
                <a:spcPct val="0"/>
              </a:spcAft>
              <a:buClrTx/>
              <a:buSzTx/>
            </a:pPr>
            <a:r>
              <a:rPr lang="en-US" altLang="en-US" sz="2400" dirty="0"/>
              <a:t>HTML supports different types of lists:</a:t>
            </a:r>
          </a:p>
          <a:p>
            <a:pPr defTabSz="914400" eaLnBrk="0" fontAlgn="base" hangingPunct="0">
              <a:lnSpc>
                <a:spcPct val="150000"/>
              </a:lnSpc>
              <a:spcBef>
                <a:spcPct val="0"/>
              </a:spcBef>
              <a:spcAft>
                <a:spcPct val="0"/>
              </a:spcAft>
              <a:buClrTx/>
              <a:buSzTx/>
            </a:pPr>
            <a:r>
              <a:rPr lang="en-US" altLang="en-US" sz="2400" dirty="0"/>
              <a:t>Unordered list (&lt;</a:t>
            </a:r>
            <a:r>
              <a:rPr lang="en-US" altLang="en-US" sz="2400" dirty="0" err="1"/>
              <a:t>ul</a:t>
            </a:r>
            <a:r>
              <a:rPr lang="en-US" altLang="en-US" sz="2400" dirty="0"/>
              <a:t>&gt;)</a:t>
            </a:r>
          </a:p>
          <a:p>
            <a:pPr defTabSz="914400" eaLnBrk="0" fontAlgn="base" hangingPunct="0">
              <a:lnSpc>
                <a:spcPct val="150000"/>
              </a:lnSpc>
              <a:spcBef>
                <a:spcPct val="0"/>
              </a:spcBef>
              <a:spcAft>
                <a:spcPct val="0"/>
              </a:spcAft>
              <a:buClrTx/>
              <a:buSzTx/>
            </a:pPr>
            <a:r>
              <a:rPr lang="en-US" altLang="en-US" sz="2400" dirty="0"/>
              <a:t>Ordered list (&lt;</a:t>
            </a:r>
            <a:r>
              <a:rPr lang="en-US" altLang="en-US" sz="2400" dirty="0" err="1"/>
              <a:t>ol</a:t>
            </a:r>
            <a:r>
              <a:rPr lang="en-US" altLang="en-US" sz="2400" dirty="0"/>
              <a:t>&gt;)</a:t>
            </a:r>
          </a:p>
          <a:p>
            <a:pPr defTabSz="914400" eaLnBrk="0" fontAlgn="base" hangingPunct="0">
              <a:lnSpc>
                <a:spcPct val="150000"/>
              </a:lnSpc>
              <a:spcBef>
                <a:spcPct val="0"/>
              </a:spcBef>
              <a:spcAft>
                <a:spcPct val="0"/>
              </a:spcAft>
              <a:buClrTx/>
              <a:buSzTx/>
            </a:pPr>
            <a:r>
              <a:rPr lang="en-US" altLang="en-US" sz="2400" dirty="0"/>
              <a:t>The &lt;li&gt; tag is used to identify list items.</a:t>
            </a:r>
          </a:p>
          <a:p>
            <a:pPr defTabSz="914400" eaLnBrk="0" fontAlgn="base" hangingPunct="0">
              <a:lnSpc>
                <a:spcPct val="150000"/>
              </a:lnSpc>
              <a:spcBef>
                <a:spcPct val="0"/>
              </a:spcBef>
              <a:spcAft>
                <a:spcPct val="0"/>
              </a:spcAft>
              <a:buClrTx/>
              <a:buSzTx/>
            </a:pPr>
            <a:r>
              <a:rPr lang="en-US" altLang="en-US" sz="2400" dirty="0"/>
              <a:t>The &lt;li&gt; tag is only legal within a list element like &lt;</a:t>
            </a:r>
            <a:r>
              <a:rPr lang="en-US" altLang="en-US" sz="2400" dirty="0" err="1"/>
              <a:t>ul</a:t>
            </a:r>
            <a:r>
              <a:rPr lang="en-US" altLang="en-US" sz="2400" dirty="0"/>
              <a:t>&gt; or &lt;</a:t>
            </a:r>
            <a:r>
              <a:rPr lang="en-US" altLang="en-US" sz="2400" dirty="0" err="1"/>
              <a:t>ol</a:t>
            </a:r>
            <a:r>
              <a:rPr lang="en-US" altLang="en-US" sz="2400" dirty="0" smtClean="0"/>
              <a:t>&gt;</a:t>
            </a:r>
            <a:endParaRPr lang="en-US" alt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6386" y="152400"/>
            <a:ext cx="820615" cy="762000"/>
          </a:xfrm>
          <a:prstGeom prst="rect">
            <a:avLst/>
          </a:prstGeom>
        </p:spPr>
      </p:pic>
    </p:spTree>
    <p:extLst>
      <p:ext uri="{BB962C8B-B14F-4D97-AF65-F5344CB8AC3E}">
        <p14:creationId xmlns:p14="http://schemas.microsoft.com/office/powerpoint/2010/main" val="307286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pairs in HTML</a:t>
            </a:r>
          </a:p>
        </p:txBody>
      </p:sp>
      <p:sp>
        <p:nvSpPr>
          <p:cNvPr id="3" name="Content Placeholder 2"/>
          <p:cNvSpPr>
            <a:spLocks noGrp="1"/>
          </p:cNvSpPr>
          <p:nvPr>
            <p:ph idx="1"/>
          </p:nvPr>
        </p:nvSpPr>
        <p:spPr/>
        <p:txBody>
          <a:bodyPr>
            <a:normAutofit fontScale="92500"/>
          </a:bodyPr>
          <a:lstStyle/>
          <a:p>
            <a:r>
              <a:rPr lang="en-US" dirty="0"/>
              <a:t>Elements </a:t>
            </a:r>
            <a:r>
              <a:rPr lang="en-US" dirty="0" smtClean="0"/>
              <a:t>that </a:t>
            </a:r>
            <a:r>
              <a:rPr lang="en-US" dirty="0"/>
              <a:t>describe content use a </a:t>
            </a:r>
            <a:r>
              <a:rPr lang="en-US" i="1" dirty="0"/>
              <a:t>tag pair </a:t>
            </a:r>
            <a:r>
              <a:rPr lang="en-US" dirty="0"/>
              <a:t>to mark the beginning and end</a:t>
            </a:r>
            <a:r>
              <a:rPr lang="en-US" dirty="0" smtClean="0"/>
              <a:t>, with </a:t>
            </a:r>
            <a:r>
              <a:rPr lang="en-US" dirty="0"/>
              <a:t>everything in between representing the element content.</a:t>
            </a:r>
          </a:p>
          <a:p>
            <a:r>
              <a:rPr lang="en-US" dirty="0"/>
              <a:t>Tag pairs begin with an opening tag, followed by some content, and end with a closing tag,</a:t>
            </a:r>
          </a:p>
          <a:p>
            <a:r>
              <a:rPr lang="en-US" dirty="0"/>
              <a:t>like this: &lt;title&gt;Titles Are Easy, Content Is Hard&lt;/title&gt;.</a:t>
            </a:r>
          </a:p>
          <a:p>
            <a:r>
              <a:rPr lang="en-US" dirty="0"/>
              <a:t>Content — such as articles, asides, paragraphs, headings, tables, and lists —always uses tag pairs, where</a:t>
            </a:r>
          </a:p>
          <a:p>
            <a:pPr marL="0" indent="0">
              <a:buNone/>
            </a:pPr>
            <a:r>
              <a:rPr lang="en-US" dirty="0"/>
              <a:t>✓ The opening tag (&lt;</a:t>
            </a:r>
            <a:r>
              <a:rPr lang="en-US" i="1" dirty="0"/>
              <a:t>tag</a:t>
            </a:r>
            <a:r>
              <a:rPr lang="en-US" dirty="0"/>
              <a:t>&gt;) tells the browser, “The element begins here.”</a:t>
            </a:r>
          </a:p>
          <a:p>
            <a:pPr marL="0" indent="0">
              <a:buNone/>
            </a:pPr>
            <a:r>
              <a:rPr lang="en-US" dirty="0"/>
              <a:t>✓ The closing tag (&lt;/</a:t>
            </a:r>
            <a:r>
              <a:rPr lang="en-US" i="1" dirty="0"/>
              <a:t>tag</a:t>
            </a:r>
            <a:r>
              <a:rPr lang="en-US" dirty="0"/>
              <a:t>&gt;) tells the browser, “The element ends here.”</a:t>
            </a:r>
          </a:p>
          <a:p>
            <a:r>
              <a:rPr lang="en-US" dirty="0"/>
              <a:t>Actual content is the stuff between the opening and closing tags.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6386" y="152400"/>
            <a:ext cx="820615" cy="762000"/>
          </a:xfrm>
          <a:prstGeom prst="rect">
            <a:avLst/>
          </a:prstGeom>
        </p:spPr>
      </p:pic>
    </p:spTree>
    <p:extLst>
      <p:ext uri="{BB962C8B-B14F-4D97-AF65-F5344CB8AC3E}">
        <p14:creationId xmlns:p14="http://schemas.microsoft.com/office/powerpoint/2010/main" val="270085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tags</a:t>
            </a:r>
          </a:p>
        </p:txBody>
      </p:sp>
      <p:sp>
        <p:nvSpPr>
          <p:cNvPr id="3" name="Content Placeholder 2"/>
          <p:cNvSpPr>
            <a:spLocks noGrp="1"/>
          </p:cNvSpPr>
          <p:nvPr>
            <p:ph idx="1"/>
          </p:nvPr>
        </p:nvSpPr>
        <p:spPr/>
        <p:txBody>
          <a:bodyPr>
            <a:normAutofit/>
          </a:bodyPr>
          <a:lstStyle/>
          <a:p>
            <a:r>
              <a:rPr lang="en-US" dirty="0"/>
              <a:t>Elements that insert something into a page are called </a:t>
            </a:r>
            <a:r>
              <a:rPr lang="en-US" i="1" dirty="0"/>
              <a:t>empty </a:t>
            </a:r>
            <a:r>
              <a:rPr lang="en-US" dirty="0"/>
              <a:t>elements</a:t>
            </a:r>
          </a:p>
          <a:p>
            <a:r>
              <a:rPr lang="en-US" dirty="0"/>
              <a:t>Images and line breaks insert something into an HTML file and use a single tag (empty element) — namely, &lt;</a:t>
            </a:r>
            <a:r>
              <a:rPr lang="en-US" dirty="0" err="1"/>
              <a:t>img</a:t>
            </a:r>
            <a:r>
              <a:rPr lang="en-US" dirty="0"/>
              <a:t> . . .&gt; and &lt;</a:t>
            </a:r>
            <a:r>
              <a:rPr lang="en-US" dirty="0" err="1"/>
              <a:t>br</a:t>
            </a:r>
            <a:r>
              <a:rPr lang="en-US" dirty="0"/>
              <a:t>&gt;, respectively.</a:t>
            </a:r>
          </a:p>
          <a:p>
            <a:r>
              <a:rPr lang="en-US" dirty="0"/>
              <a:t>In HTML5, empty elements don’t require special treatment. In an earlier version known as XHTML (based on the XML markup language), empty elements are required to end with a slash just before the closing angle bracket.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6386" y="152400"/>
            <a:ext cx="820615" cy="762000"/>
          </a:xfrm>
          <a:prstGeom prst="rect">
            <a:avLst/>
          </a:prstGeom>
        </p:spPr>
      </p:pic>
    </p:spTree>
    <p:extLst>
      <p:ext uri="{BB962C8B-B14F-4D97-AF65-F5344CB8AC3E}">
        <p14:creationId xmlns:p14="http://schemas.microsoft.com/office/powerpoint/2010/main" val="288072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Nesting markup</a:t>
            </a:r>
          </a:p>
        </p:txBody>
      </p:sp>
      <p:sp>
        <p:nvSpPr>
          <p:cNvPr id="3" name="Content Placeholder 2"/>
          <p:cNvSpPr>
            <a:spLocks noGrp="1"/>
          </p:cNvSpPr>
          <p:nvPr>
            <p:ph idx="1"/>
          </p:nvPr>
        </p:nvSpPr>
        <p:spPr/>
        <p:txBody>
          <a:bodyPr>
            <a:normAutofit fontScale="92500" lnSpcReduction="10000"/>
          </a:bodyPr>
          <a:lstStyle/>
          <a:p>
            <a:r>
              <a:rPr lang="en-US" dirty="0"/>
              <a:t>Some HTML page structures can contain nested elements.</a:t>
            </a:r>
          </a:p>
          <a:p>
            <a:r>
              <a:rPr lang="en-US" dirty="0"/>
              <a:t>For example, a bulleted list uses two kinds of elements:</a:t>
            </a:r>
          </a:p>
          <a:p>
            <a:r>
              <a:rPr lang="en-US" dirty="0"/>
              <a:t>The </a:t>
            </a:r>
            <a:r>
              <a:rPr lang="en-US" b="1" dirty="0"/>
              <a:t>&lt;</a:t>
            </a:r>
            <a:r>
              <a:rPr lang="en-US" b="1" dirty="0" err="1"/>
              <a:t>ul</a:t>
            </a:r>
            <a:r>
              <a:rPr lang="en-US" b="1" dirty="0"/>
              <a:t>&gt; </a:t>
            </a:r>
            <a:r>
              <a:rPr lang="en-US" dirty="0"/>
              <a:t>element specifies that the list is unordered (bulleted).</a:t>
            </a:r>
          </a:p>
          <a:p>
            <a:pPr marL="0" indent="0">
              <a:buNone/>
            </a:pPr>
            <a:r>
              <a:rPr lang="en-US" dirty="0"/>
              <a:t>✓ The </a:t>
            </a:r>
            <a:r>
              <a:rPr lang="en-US" b="1" dirty="0"/>
              <a:t>&lt;li&gt; </a:t>
            </a:r>
            <a:r>
              <a:rPr lang="en-US" dirty="0"/>
              <a:t>element marks each item in the list. (The li stands for “list item.”)</a:t>
            </a:r>
          </a:p>
          <a:p>
            <a:r>
              <a:rPr lang="en-US" dirty="0"/>
              <a:t>When you combine elements using this approach, you must close all inside</a:t>
            </a:r>
          </a:p>
          <a:p>
            <a:pPr marL="0" indent="0">
              <a:buNone/>
            </a:pPr>
            <a:r>
              <a:rPr lang="en-US" dirty="0"/>
              <a:t>   list item elements before you close the unordered list element, like this:</a:t>
            </a:r>
          </a:p>
          <a:p>
            <a:pPr marL="0" indent="0">
              <a:buNone/>
            </a:pPr>
            <a:r>
              <a:rPr lang="en-US" dirty="0"/>
              <a:t>&lt;</a:t>
            </a:r>
            <a:r>
              <a:rPr lang="en-US" dirty="0" err="1"/>
              <a:t>ul</a:t>
            </a:r>
            <a:r>
              <a:rPr lang="en-US" dirty="0"/>
              <a:t>&gt;</a:t>
            </a:r>
          </a:p>
          <a:p>
            <a:pPr marL="0" indent="0">
              <a:buNone/>
            </a:pPr>
            <a:r>
              <a:rPr lang="en-US" dirty="0"/>
              <a:t>   &lt;li&gt;Item 1&lt;/li&gt;</a:t>
            </a:r>
          </a:p>
          <a:p>
            <a:pPr marL="0" indent="0">
              <a:buNone/>
            </a:pPr>
            <a:r>
              <a:rPr lang="en-US" dirty="0"/>
              <a:t>   &lt;li&gt;Item 2&lt;/li&gt;</a:t>
            </a:r>
          </a:p>
          <a:p>
            <a:pPr marL="0" indent="0">
              <a:buNone/>
            </a:pPr>
            <a:r>
              <a:rPr lang="en-US" dirty="0"/>
              <a:t>&lt;/</a:t>
            </a:r>
            <a:r>
              <a:rPr lang="en-US" dirty="0" err="1"/>
              <a:t>ul</a:t>
            </a:r>
            <a:r>
              <a:rPr lang="en-US" dirty="0"/>
              <a:t>&gt;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6386" y="152400"/>
            <a:ext cx="820615" cy="762000"/>
          </a:xfrm>
          <a:prstGeom prst="rect">
            <a:avLst/>
          </a:prstGeom>
        </p:spPr>
      </p:pic>
    </p:spTree>
    <p:extLst>
      <p:ext uri="{BB962C8B-B14F-4D97-AF65-F5344CB8AC3E}">
        <p14:creationId xmlns:p14="http://schemas.microsoft.com/office/powerpoint/2010/main" val="429201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Attributes to Your HTML</a:t>
            </a:r>
          </a:p>
        </p:txBody>
      </p:sp>
      <p:sp>
        <p:nvSpPr>
          <p:cNvPr id="3" name="Content Placeholder 2"/>
          <p:cNvSpPr>
            <a:spLocks noGrp="1"/>
          </p:cNvSpPr>
          <p:nvPr>
            <p:ph idx="1"/>
          </p:nvPr>
        </p:nvSpPr>
        <p:spPr/>
        <p:txBody>
          <a:bodyPr/>
          <a:lstStyle/>
          <a:p>
            <a:r>
              <a:rPr lang="en-US" dirty="0"/>
              <a:t>Attributes introduce variety or specificity into how an element describes content or how that element works or behaves. Attributes let you use elements differently depending on the circumstances. </a:t>
            </a:r>
          </a:p>
          <a:p>
            <a:r>
              <a:rPr lang="en-US" dirty="0"/>
              <a:t>For example, the &lt;</a:t>
            </a:r>
            <a:r>
              <a:rPr lang="en-US" dirty="0" err="1"/>
              <a:t>img</a:t>
            </a:r>
            <a:r>
              <a:rPr lang="en-US" dirty="0"/>
              <a:t>&gt; element uses the </a:t>
            </a:r>
            <a:r>
              <a:rPr lang="en-US" dirty="0" err="1"/>
              <a:t>src</a:t>
            </a:r>
            <a:r>
              <a:rPr lang="en-US" dirty="0"/>
              <a:t> attribute to specify a location for an image you want to display:</a:t>
            </a:r>
          </a:p>
          <a:p>
            <a:pPr marL="0" indent="0">
              <a:buNone/>
            </a:pPr>
            <a:r>
              <a:rPr lang="en-US" b="1" dirty="0"/>
              <a:t>&lt;</a:t>
            </a:r>
            <a:r>
              <a:rPr lang="en-US" b="1" dirty="0" err="1"/>
              <a:t>img</a:t>
            </a:r>
            <a:r>
              <a:rPr lang="en-US" b="1" dirty="0"/>
              <a:t> </a:t>
            </a:r>
            <a:r>
              <a:rPr lang="en-US" b="1" dirty="0" err="1"/>
              <a:t>src</a:t>
            </a:r>
            <a:r>
              <a:rPr lang="en-US" b="1" dirty="0"/>
              <a:t>=”images/header.png” alt=”header graphic”</a:t>
            </a:r>
          </a:p>
          <a:p>
            <a:pPr marL="0" indent="0">
              <a:buNone/>
            </a:pPr>
            <a:r>
              <a:rPr lang="en-US" b="1" dirty="0"/>
              <a:t>width=”800” height=”160” title=”banner graphic”&gt;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6386" y="152400"/>
            <a:ext cx="820615" cy="762000"/>
          </a:xfrm>
          <a:prstGeom prst="rect">
            <a:avLst/>
          </a:prstGeom>
        </p:spPr>
      </p:pic>
    </p:spTree>
    <p:extLst>
      <p:ext uri="{BB962C8B-B14F-4D97-AF65-F5344CB8AC3E}">
        <p14:creationId xmlns:p14="http://schemas.microsoft.com/office/powerpoint/2010/main" val="181324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src</a:t>
            </a:r>
            <a:r>
              <a:rPr lang="en-US" dirty="0"/>
              <a:t> attribute provides the specifics for the image you want to use —header.png in this case.</a:t>
            </a:r>
          </a:p>
          <a:p>
            <a:pPr marL="0" indent="0">
              <a:buNone/>
            </a:pPr>
            <a:r>
              <a:rPr lang="en-US" dirty="0"/>
              <a:t>✓ The </a:t>
            </a:r>
            <a:r>
              <a:rPr lang="en-US" b="1" dirty="0"/>
              <a:t>width</a:t>
            </a:r>
            <a:r>
              <a:rPr lang="en-US" dirty="0"/>
              <a:t> and </a:t>
            </a:r>
            <a:r>
              <a:rPr lang="en-US" b="1" dirty="0"/>
              <a:t>height</a:t>
            </a:r>
            <a:r>
              <a:rPr lang="en-US" dirty="0"/>
              <a:t> attributes provide information about how to display that image on the page.</a:t>
            </a:r>
          </a:p>
          <a:p>
            <a:pPr marL="0" indent="0">
              <a:buNone/>
            </a:pPr>
            <a:r>
              <a:rPr lang="en-US" dirty="0"/>
              <a:t>✓ The </a:t>
            </a:r>
            <a:r>
              <a:rPr lang="en-US" b="1" dirty="0"/>
              <a:t>alt</a:t>
            </a:r>
            <a:r>
              <a:rPr lang="en-US" dirty="0"/>
              <a:t> attribute provides a text alternative to the image,   which   is useful because a text-only browser can display the text, or a text-to-speech reader can say it aloud for the visually impaired.</a:t>
            </a:r>
          </a:p>
          <a:p>
            <a:pPr marL="0" indent="0">
              <a:buNone/>
            </a:pPr>
            <a:r>
              <a:rPr lang="en-US" dirty="0"/>
              <a:t>✓ </a:t>
            </a:r>
            <a:r>
              <a:rPr lang="en-US" b="1" dirty="0"/>
              <a:t>The title </a:t>
            </a:r>
            <a:r>
              <a:rPr lang="en-US" dirty="0"/>
              <a:t>attribute creates a pop-up text message that appears over the image when a user moves the mouse inside its borders.</a:t>
            </a:r>
          </a:p>
          <a:p>
            <a:pPr marL="0" indent="0">
              <a:buNone/>
            </a:pPr>
            <a:r>
              <a:rPr lang="en-US" dirty="0"/>
              <a:t>Chapter 9 describes the &lt;</a:t>
            </a:r>
            <a:r>
              <a:rPr lang="en-US" dirty="0" err="1"/>
              <a:t>img</a:t>
            </a:r>
            <a:r>
              <a:rPr lang="en-US" dirty="0"/>
              <a:t>&gt; element and its attributes in glorious detail.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6386" y="152400"/>
            <a:ext cx="820615" cy="762000"/>
          </a:xfrm>
          <a:prstGeom prst="rect">
            <a:avLst/>
          </a:prstGeom>
        </p:spPr>
      </p:pic>
    </p:spTree>
    <p:extLst>
      <p:ext uri="{BB962C8B-B14F-4D97-AF65-F5344CB8AC3E}">
        <p14:creationId xmlns:p14="http://schemas.microsoft.com/office/powerpoint/2010/main" val="143904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412" y="3916907"/>
            <a:ext cx="10058400" cy="1828799"/>
          </a:xfrm>
        </p:spPr>
        <p:txBody>
          <a:bodyPr>
            <a:normAutofit fontScale="70000" lnSpcReduction="20000"/>
          </a:bodyPr>
          <a:lstStyle/>
          <a:p>
            <a:pPr algn="ctr"/>
            <a:endParaRPr lang="en-US" sz="9600" dirty="0"/>
          </a:p>
          <a:p>
            <a:pPr marL="0" indent="0" algn="ctr">
              <a:buNone/>
            </a:pPr>
            <a:r>
              <a:rPr lang="en-US" sz="9600" dirty="0" smtClean="0"/>
              <a:t>END OF CHAPTER 1</a:t>
            </a:r>
            <a:endParaRPr lang="en-US" sz="9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6512" y="277584"/>
            <a:ext cx="3886200" cy="3608616"/>
          </a:xfrm>
          <a:prstGeom prst="rect">
            <a:avLst/>
          </a:prstGeom>
        </p:spPr>
      </p:pic>
    </p:spTree>
    <p:extLst>
      <p:ext uri="{BB962C8B-B14F-4D97-AF65-F5344CB8AC3E}">
        <p14:creationId xmlns:p14="http://schemas.microsoft.com/office/powerpoint/2010/main" val="260893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dirty="0" smtClean="0"/>
              <a:t>PART I</a:t>
            </a:r>
            <a:endParaRPr lang="en-US" dirty="0"/>
          </a:p>
        </p:txBody>
      </p:sp>
      <p:sp>
        <p:nvSpPr>
          <p:cNvPr id="3" name="Text Placeholder 2"/>
          <p:cNvSpPr>
            <a:spLocks noGrp="1"/>
          </p:cNvSpPr>
          <p:nvPr>
            <p:ph type="body" idx="1"/>
          </p:nvPr>
        </p:nvSpPr>
        <p:spPr>
          <a:xfrm>
            <a:off x="1759287" y="4800600"/>
            <a:ext cx="8915399" cy="1150203"/>
          </a:xfrm>
        </p:spPr>
        <p:txBody>
          <a:bodyPr>
            <a:normAutofit/>
          </a:bodyPr>
          <a:lstStyle/>
          <a:p>
            <a:pPr algn="r"/>
            <a:r>
              <a:rPr lang="en-US" b="1" dirty="0" smtClean="0"/>
              <a:t>HOW THE WEB WORKS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6386" y="152400"/>
            <a:ext cx="820615" cy="762000"/>
          </a:xfrm>
          <a:prstGeom prst="rect">
            <a:avLst/>
          </a:prstGeom>
        </p:spPr>
      </p:pic>
    </p:spTree>
    <p:extLst>
      <p:ext uri="{BB962C8B-B14F-4D97-AF65-F5344CB8AC3E}">
        <p14:creationId xmlns:p14="http://schemas.microsoft.com/office/powerpoint/2010/main" val="233207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Internet Versus the </a:t>
            </a:r>
            <a:r>
              <a:rPr lang="en-GB" dirty="0" smtClean="0"/>
              <a:t>Web</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GB" sz="2400" dirty="0"/>
              <a:t>The Internet is a network of connected computers. No company owns the Internet; it is a cooperative effort governed by a system of standards and rules. The purpose of connecting computers together, of course, is to share information. There are many ways information can be passed between computers, including email, file transfer (FTP), and many more specialized modes upon which the Internet is built. These standardized methods for transferring data or documents over a network are known as protocols.</a:t>
            </a:r>
          </a:p>
        </p:txBody>
      </p:sp>
    </p:spTree>
    <p:extLst>
      <p:ext uri="{BB962C8B-B14F-4D97-AF65-F5344CB8AC3E}">
        <p14:creationId xmlns:p14="http://schemas.microsoft.com/office/powerpoint/2010/main" val="255066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GB" dirty="0"/>
          </a:p>
        </p:txBody>
      </p:sp>
      <p:sp>
        <p:nvSpPr>
          <p:cNvPr id="3" name="Content Placeholder 2"/>
          <p:cNvSpPr>
            <a:spLocks noGrp="1"/>
          </p:cNvSpPr>
          <p:nvPr>
            <p:ph idx="1"/>
          </p:nvPr>
        </p:nvSpPr>
        <p:spPr/>
        <p:txBody>
          <a:bodyPr>
            <a:normAutofit/>
          </a:bodyPr>
          <a:lstStyle/>
          <a:p>
            <a:pPr algn="just">
              <a:lnSpc>
                <a:spcPct val="100000"/>
              </a:lnSpc>
            </a:pPr>
            <a:r>
              <a:rPr lang="en-GB" sz="2400" dirty="0"/>
              <a:t>The Web (originally called the World Wide Web, thus the “www” in site addresses) is just one of the ways information can be shared over the Internet. It is unique in that it allows documents to be linked to one another using hypertext links—thus forming a huge “web” of connected information.</a:t>
            </a:r>
          </a:p>
          <a:p>
            <a:pPr algn="just">
              <a:lnSpc>
                <a:spcPct val="100000"/>
              </a:lnSpc>
            </a:pPr>
            <a:r>
              <a:rPr lang="en-GB" sz="2400" dirty="0"/>
              <a:t>The Web uses a protocol called HTTP (</a:t>
            </a:r>
            <a:r>
              <a:rPr lang="en-GB" sz="2400" dirty="0" err="1"/>
              <a:t>HyperText</a:t>
            </a:r>
            <a:r>
              <a:rPr lang="en-GB" sz="2400" dirty="0"/>
              <a:t> Transfer Protocol). That acronym should look familiar because it is the first four letters of nearly all website addresses, as we’ll discuss in an upcoming section.</a:t>
            </a:r>
            <a:endParaRPr lang="en-GB" sz="3200" dirty="0"/>
          </a:p>
        </p:txBody>
      </p:sp>
    </p:spTree>
    <p:extLst>
      <p:ext uri="{BB962C8B-B14F-4D97-AF65-F5344CB8AC3E}">
        <p14:creationId xmlns:p14="http://schemas.microsoft.com/office/powerpoint/2010/main" val="197074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About Web </a:t>
            </a:r>
            <a:r>
              <a:rPr lang="en-US" dirty="0"/>
              <a:t>browsers</a:t>
            </a:r>
          </a:p>
        </p:txBody>
      </p:sp>
      <p:sp>
        <p:nvSpPr>
          <p:cNvPr id="3" name="Content Placeholder 2"/>
          <p:cNvSpPr>
            <a:spLocks noGrp="1"/>
          </p:cNvSpPr>
          <p:nvPr>
            <p:ph idx="1"/>
          </p:nvPr>
        </p:nvSpPr>
        <p:spPr/>
        <p:txBody>
          <a:bodyPr>
            <a:normAutofit/>
          </a:bodyPr>
          <a:lstStyle/>
          <a:p>
            <a:pPr>
              <a:lnSpc>
                <a:spcPct val="100000"/>
              </a:lnSpc>
            </a:pPr>
            <a:r>
              <a:rPr lang="en-US" sz="2400" dirty="0" smtClean="0"/>
              <a:t>Web </a:t>
            </a:r>
            <a:r>
              <a:rPr lang="en-US" sz="2400" dirty="0"/>
              <a:t>browsers are programs that read HTML and CSS instructions and then use those instructions to make web page content appear on a screen.</a:t>
            </a:r>
          </a:p>
          <a:p>
            <a:pPr>
              <a:lnSpc>
                <a:spcPct val="100000"/>
              </a:lnSpc>
            </a:pPr>
            <a:r>
              <a:rPr lang="en-US" sz="2400" dirty="0"/>
              <a:t>Just remember that there’s more than one kind of browser out there, and each one comes in several versions.</a:t>
            </a:r>
          </a:p>
          <a:p>
            <a:pPr marL="0" indent="0">
              <a:lnSpc>
                <a:spcPct val="100000"/>
              </a:lnSpc>
              <a:buNone/>
            </a:pPr>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6386" y="152400"/>
            <a:ext cx="820615" cy="762000"/>
          </a:xfrm>
          <a:prstGeom prst="rect">
            <a:avLst/>
          </a:prstGeom>
        </p:spPr>
      </p:pic>
    </p:spTree>
    <p:extLst>
      <p:ext uri="{BB962C8B-B14F-4D97-AF65-F5344CB8AC3E}">
        <p14:creationId xmlns:p14="http://schemas.microsoft.com/office/powerpoint/2010/main" val="380154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Page Address URL</a:t>
            </a:r>
            <a:endParaRPr lang="en-US" dirty="0"/>
          </a:p>
        </p:txBody>
      </p:sp>
      <p:sp>
        <p:nvSpPr>
          <p:cNvPr id="3" name="Content Placeholder 2"/>
          <p:cNvSpPr>
            <a:spLocks noGrp="1"/>
          </p:cNvSpPr>
          <p:nvPr>
            <p:ph idx="1"/>
          </p:nvPr>
        </p:nvSpPr>
        <p:spPr>
          <a:xfrm>
            <a:off x="1600576" y="1828800"/>
            <a:ext cx="9782801" cy="4419600"/>
          </a:xfrm>
        </p:spPr>
        <p:txBody>
          <a:bodyPr>
            <a:normAutofit/>
          </a:bodyPr>
          <a:lstStyle/>
          <a:p>
            <a:pPr>
              <a:lnSpc>
                <a:spcPct val="100000"/>
              </a:lnSpc>
            </a:pPr>
            <a:r>
              <a:rPr lang="en-US" sz="2400" dirty="0"/>
              <a:t>Internet protocol is set of rules governing the format of data sent over the Internet or other network.</a:t>
            </a:r>
          </a:p>
          <a:p>
            <a:pPr>
              <a:lnSpc>
                <a:spcPct val="100000"/>
              </a:lnSpc>
            </a:pPr>
            <a:r>
              <a:rPr lang="en-US" sz="2400" dirty="0"/>
              <a:t>Internet protocol define the ways in which computers can talk to each other across the Internet.</a:t>
            </a:r>
          </a:p>
          <a:p>
            <a:pPr>
              <a:lnSpc>
                <a:spcPct val="100000"/>
              </a:lnSpc>
            </a:pPr>
            <a:r>
              <a:rPr lang="en-US" sz="2400" dirty="0"/>
              <a:t>URLs are the standard addressing system for web resources. </a:t>
            </a:r>
          </a:p>
          <a:p>
            <a:pPr>
              <a:lnSpc>
                <a:spcPct val="100000"/>
              </a:lnSpc>
            </a:pPr>
            <a:r>
              <a:rPr lang="en-US" sz="2400" dirty="0"/>
              <a:t>Each resource (web page, site, or individual file) has a unique URL.</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5876" y="4876800"/>
            <a:ext cx="6172200" cy="177189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6386" y="152400"/>
            <a:ext cx="820615" cy="762000"/>
          </a:xfrm>
          <a:prstGeom prst="rect">
            <a:avLst/>
          </a:prstGeom>
        </p:spPr>
      </p:pic>
    </p:spTree>
    <p:extLst>
      <p:ext uri="{BB962C8B-B14F-4D97-AF65-F5344CB8AC3E}">
        <p14:creationId xmlns:p14="http://schemas.microsoft.com/office/powerpoint/2010/main" val="260815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HTML Document</a:t>
            </a:r>
            <a:endParaRPr lang="en-US" sz="3200" dirty="0"/>
          </a:p>
        </p:txBody>
      </p:sp>
      <p:sp>
        <p:nvSpPr>
          <p:cNvPr id="3" name="Content Placeholder 2"/>
          <p:cNvSpPr>
            <a:spLocks noGrp="1"/>
          </p:cNvSpPr>
          <p:nvPr>
            <p:ph idx="1"/>
          </p:nvPr>
        </p:nvSpPr>
        <p:spPr>
          <a:xfrm>
            <a:off x="1446213" y="1600200"/>
            <a:ext cx="9448800" cy="4800600"/>
          </a:xfrm>
        </p:spPr>
        <p:txBody>
          <a:bodyPr>
            <a:noAutofit/>
          </a:bodyPr>
          <a:lstStyle/>
          <a:p>
            <a:r>
              <a:rPr lang="en-US" sz="2400" dirty="0"/>
              <a:t>Web pages can </a:t>
            </a:r>
            <a:r>
              <a:rPr lang="en-US" sz="2400" dirty="0" smtClean="0"/>
              <a:t>contain </a:t>
            </a:r>
            <a:r>
              <a:rPr lang="en-US" sz="2400" dirty="0"/>
              <a:t>many kinds of content, such as text, graphics, forms, audio and video files, streaming media, and even interactive games.</a:t>
            </a:r>
          </a:p>
          <a:p>
            <a:r>
              <a:rPr lang="en-US" sz="2400" dirty="0"/>
              <a:t>Every website is </a:t>
            </a:r>
            <a:r>
              <a:rPr lang="en-US" sz="2400" dirty="0" smtClean="0"/>
              <a:t>different, but </a:t>
            </a:r>
            <a:r>
              <a:rPr lang="en-US" sz="2400" dirty="0"/>
              <a:t>all have one thing in common: </a:t>
            </a:r>
            <a:r>
              <a:rPr lang="en-US" sz="2400" dirty="0" err="1"/>
              <a:t>HyperText</a:t>
            </a:r>
            <a:r>
              <a:rPr lang="en-US" sz="2400" dirty="0"/>
              <a:t> Markup Language (also known as </a:t>
            </a:r>
            <a:r>
              <a:rPr lang="en-US" sz="2400" dirty="0" smtClean="0"/>
              <a:t>HTML).</a:t>
            </a:r>
            <a:endParaRPr lang="en-US" sz="2400" dirty="0"/>
          </a:p>
          <a:p>
            <a:r>
              <a:rPr lang="en-US" sz="2400" dirty="0"/>
              <a:t>Regardless of what information a web page contains, every page is created </a:t>
            </a:r>
            <a:r>
              <a:rPr lang="en-US" sz="2400" dirty="0" smtClean="0"/>
              <a:t>by using </a:t>
            </a:r>
            <a:r>
              <a:rPr lang="en-US" sz="2400" dirty="0"/>
              <a:t>some form of HTML. </a:t>
            </a:r>
          </a:p>
          <a:p>
            <a:r>
              <a:rPr lang="en-US" sz="2400" dirty="0"/>
              <a:t>CSS tells web pages how they should </a:t>
            </a:r>
            <a:r>
              <a:rPr lang="en-US" sz="2400" dirty="0" smtClean="0"/>
              <a:t>look like.</a:t>
            </a:r>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6386" y="152400"/>
            <a:ext cx="820615" cy="762000"/>
          </a:xfrm>
          <a:prstGeom prst="rect">
            <a:avLst/>
          </a:prstGeom>
        </p:spPr>
      </p:pic>
    </p:spTree>
    <p:extLst>
      <p:ext uri="{BB962C8B-B14F-4D97-AF65-F5344CB8AC3E}">
        <p14:creationId xmlns:p14="http://schemas.microsoft.com/office/powerpoint/2010/main" val="283019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HyperText</a:t>
            </a:r>
            <a:r>
              <a:rPr lang="en-US" dirty="0"/>
              <a:t> and </a:t>
            </a:r>
            <a:r>
              <a:rPr lang="en-US" dirty="0" err="1"/>
              <a:t>HyperLinks</a:t>
            </a:r>
            <a:endParaRPr lang="en-US" dirty="0"/>
          </a:p>
        </p:txBody>
      </p:sp>
      <p:sp>
        <p:nvSpPr>
          <p:cNvPr id="3" name="Content Placeholder 2"/>
          <p:cNvSpPr>
            <a:spLocks noGrp="1"/>
          </p:cNvSpPr>
          <p:nvPr>
            <p:ph idx="1"/>
          </p:nvPr>
        </p:nvSpPr>
        <p:spPr/>
        <p:txBody>
          <a:bodyPr>
            <a:normAutofit/>
          </a:bodyPr>
          <a:lstStyle/>
          <a:p>
            <a:r>
              <a:rPr lang="en-US" sz="2400" dirty="0"/>
              <a:t>Hypertext is text which contains </a:t>
            </a:r>
            <a:r>
              <a:rPr lang="en-US" sz="2400" dirty="0">
                <a:hlinkClick r:id="rId2"/>
              </a:rPr>
              <a:t>links</a:t>
            </a:r>
            <a:r>
              <a:rPr lang="en-US" sz="2400" dirty="0"/>
              <a:t> to other texts</a:t>
            </a:r>
          </a:p>
          <a:p>
            <a:r>
              <a:rPr lang="en-US" sz="2400" dirty="0"/>
              <a:t>Hyperlinks are the glue that holds the World Wide Web together. </a:t>
            </a:r>
          </a:p>
          <a:p>
            <a:r>
              <a:rPr lang="en-US" sz="2400" dirty="0"/>
              <a:t>In your web browser, hyperlinks usually appear in blue and are underlined. When you click a hyperlink, it takes you somewhere else.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6386" y="152400"/>
            <a:ext cx="820615" cy="762000"/>
          </a:xfrm>
          <a:prstGeom prst="rect">
            <a:avLst/>
          </a:prstGeom>
        </p:spPr>
      </p:pic>
    </p:spTree>
    <p:extLst>
      <p:ext uri="{BB962C8B-B14F-4D97-AF65-F5344CB8AC3E}">
        <p14:creationId xmlns:p14="http://schemas.microsoft.com/office/powerpoint/2010/main" val="75725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iew">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View</Template>
  <TotalTime>2012</TotalTime>
  <Words>1875</Words>
  <Application>Microsoft Office PowerPoint</Application>
  <PresentationFormat>Custom</PresentationFormat>
  <Paragraphs>145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Century Schoolbook</vt:lpstr>
      <vt:lpstr>Euphemia</vt:lpstr>
      <vt:lpstr>Wingdings 2</vt:lpstr>
      <vt:lpstr>View</vt:lpstr>
      <vt:lpstr>  Eelo University Faculty of Computer Science and Business Technology Course: Web Designing</vt:lpstr>
      <vt:lpstr>Chapter One</vt:lpstr>
      <vt:lpstr>PART I</vt:lpstr>
      <vt:lpstr>The Internet Versus the Web</vt:lpstr>
      <vt:lpstr>Cont..</vt:lpstr>
      <vt:lpstr>A Word About Web browsers</vt:lpstr>
      <vt:lpstr>Web Page Address URL</vt:lpstr>
      <vt:lpstr>HTML Document</vt:lpstr>
      <vt:lpstr>HyperText and HyperLinks</vt:lpstr>
      <vt:lpstr>Content versus presentation</vt:lpstr>
      <vt:lpstr>Understanding HTML and Its Versions</vt:lpstr>
      <vt:lpstr>Different versions of HTML</vt:lpstr>
      <vt:lpstr>Understanding the Role of CSS</vt:lpstr>
      <vt:lpstr>Different versions of CSS</vt:lpstr>
      <vt:lpstr>Cont..</vt:lpstr>
      <vt:lpstr>Cont..</vt:lpstr>
      <vt:lpstr>PART II</vt:lpstr>
      <vt:lpstr>Creating HTML markup</vt:lpstr>
      <vt:lpstr>Creating CSS markup</vt:lpstr>
      <vt:lpstr>HTML Structure</vt:lpstr>
      <vt:lpstr>Syntax and Rules</vt:lpstr>
      <vt:lpstr>Tag pairs in HTML</vt:lpstr>
      <vt:lpstr>Single tags</vt:lpstr>
      <vt:lpstr>Nesting markup</vt:lpstr>
      <vt:lpstr>Adding Attributes to Your HTML</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Admin</dc:creator>
  <cp:lastModifiedBy>Eng abdirahmaan</cp:lastModifiedBy>
  <cp:revision>69</cp:revision>
  <dcterms:created xsi:type="dcterms:W3CDTF">2014-04-17T22:14:21Z</dcterms:created>
  <dcterms:modified xsi:type="dcterms:W3CDTF">2025-02-11T13:21:52Z</dcterms:modified>
</cp:coreProperties>
</file>