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301" r:id="rId2"/>
    <p:sldId id="258" r:id="rId3"/>
    <p:sldId id="274" r:id="rId4"/>
    <p:sldId id="276" r:id="rId5"/>
    <p:sldId id="275" r:id="rId6"/>
    <p:sldId id="277" r:id="rId7"/>
    <p:sldId id="278" r:id="rId8"/>
    <p:sldId id="279" r:id="rId9"/>
    <p:sldId id="280" r:id="rId10"/>
    <p:sldId id="281" r:id="rId11"/>
    <p:sldId id="273" r:id="rId12"/>
    <p:sldId id="284" r:id="rId13"/>
    <p:sldId id="294" r:id="rId14"/>
    <p:sldId id="296" r:id="rId15"/>
    <p:sldId id="297" r:id="rId16"/>
    <p:sldId id="298" r:id="rId17"/>
    <p:sldId id="295" r:id="rId18"/>
    <p:sldId id="285" r:id="rId19"/>
    <p:sldId id="303" r:id="rId20"/>
    <p:sldId id="287" r:id="rId21"/>
    <p:sldId id="288" r:id="rId22"/>
    <p:sldId id="289" r:id="rId23"/>
    <p:sldId id="290" r:id="rId24"/>
    <p:sldId id="291" r:id="rId25"/>
    <p:sldId id="292" r:id="rId26"/>
    <p:sldId id="300" r:id="rId27"/>
    <p:sldId id="302" r:id="rId2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 varScale="1">
        <p:scale>
          <a:sx n="87" d="100"/>
          <a:sy n="87" d="100"/>
        </p:scale>
        <p:origin x="499" y="58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544" y="758952"/>
            <a:ext cx="9415867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198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544" y="4800600"/>
            <a:ext cx="9415867" cy="1691640"/>
          </a:xfrm>
        </p:spPr>
        <p:txBody>
          <a:bodyPr>
            <a:normAutofit/>
          </a:bodyPr>
          <a:lstStyle>
            <a:lvl1pPr marL="0" indent="0" algn="l">
              <a:buNone/>
              <a:defRPr sz="2199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063" indent="0" algn="ctr">
              <a:buNone/>
              <a:defRPr sz="2199"/>
            </a:lvl2pPr>
            <a:lvl3pPr marL="914126" indent="0" algn="ctr">
              <a:buNone/>
              <a:defRPr sz="21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081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2861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081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6558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6448" y="381000"/>
            <a:ext cx="247585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1801" y="381000"/>
            <a:ext cx="7732286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081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611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081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2428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544" y="758952"/>
            <a:ext cx="9415867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198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544" y="4800600"/>
            <a:ext cx="9415867" cy="1691640"/>
          </a:xfrm>
        </p:spPr>
        <p:txBody>
          <a:bodyPr anchor="t">
            <a:normAutofit/>
          </a:bodyPr>
          <a:lstStyle>
            <a:lvl1pPr marL="0" indent="0">
              <a:buNone/>
              <a:defRPr sz="2199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081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14053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543" y="1828801"/>
            <a:ext cx="4479393" cy="4351337"/>
          </a:xfrm>
        </p:spPr>
        <p:txBody>
          <a:bodyPr/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4885" y="1828801"/>
            <a:ext cx="4479393" cy="4351337"/>
          </a:xfrm>
        </p:spPr>
        <p:txBody>
          <a:bodyPr/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081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79555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543" y="1713655"/>
            <a:ext cx="4479393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99" b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543" y="2507550"/>
            <a:ext cx="4479393" cy="3664650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4885" y="1713655"/>
            <a:ext cx="4479393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1999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marL="0" lvl="0" indent="0" algn="l" defTabSz="914126" rtl="0" eaLnBrk="1" latinLnBrk="0" hangingPunct="1">
              <a:lnSpc>
                <a:spcPct val="90000"/>
              </a:lnSpc>
              <a:spcBef>
                <a:spcPts val="1999"/>
              </a:spcBef>
              <a:buFontTx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4885" y="2507550"/>
            <a:ext cx="4479393" cy="3664650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081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1731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081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237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081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4952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029" y="457201"/>
            <a:ext cx="3199567" cy="1600197"/>
          </a:xfrm>
        </p:spPr>
        <p:txBody>
          <a:bodyPr anchor="b">
            <a:normAutofit/>
          </a:bodyPr>
          <a:lstStyle>
            <a:lvl1pPr>
              <a:defRPr sz="2799" b="1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3094" y="685800"/>
            <a:ext cx="6077483" cy="5486400"/>
          </a:xfrm>
        </p:spPr>
        <p:txBody>
          <a:bodyPr/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029" y="2099735"/>
            <a:ext cx="3199567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07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89899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2" y="5257800"/>
            <a:ext cx="9979600" cy="914400"/>
          </a:xfrm>
        </p:spPr>
        <p:txBody>
          <a:bodyPr anchor="b">
            <a:normAutofit/>
          </a:bodyPr>
          <a:lstStyle>
            <a:lvl1pPr>
              <a:defRPr sz="2799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11289899" cy="5128923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162" y="6108590"/>
            <a:ext cx="99796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35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89899" y="0"/>
            <a:ext cx="91416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543" y="294198"/>
            <a:ext cx="9690116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543" y="1828801"/>
            <a:ext cx="8593122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4483" y="998585"/>
            <a:ext cx="1904999" cy="365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6281" y="4046585"/>
            <a:ext cx="3581400" cy="365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9899" y="6172201"/>
            <a:ext cx="914162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599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7DC1BBB0-96F0-4077-A278-0F3FB5C104D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1601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25" indent="-182825" algn="l" defTabSz="914126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999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063" indent="-182825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799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301" indent="-182825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538" indent="-182825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79776" indent="-182825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599520" indent="-228531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899430" indent="-228531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199340" indent="-228531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499250" indent="-228531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6213" y="1219200"/>
            <a:ext cx="9311488" cy="3276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Eelo</a:t>
            </a:r>
            <a:r>
              <a:rPr lang="en-US" dirty="0" smtClean="0"/>
              <a:t> University</a:t>
            </a:r>
            <a:br>
              <a:rPr lang="en-US" dirty="0" smtClean="0"/>
            </a:br>
            <a:r>
              <a:rPr lang="en-US" sz="4000" dirty="0" smtClean="0"/>
              <a:t>Faculty of Computer Science and Business Technologies </a:t>
            </a:r>
            <a:br>
              <a:rPr lang="en-US" sz="4000" dirty="0" smtClean="0"/>
            </a:br>
            <a:r>
              <a:rPr lang="en-US" sz="3200" dirty="0" smtClean="0"/>
              <a:t>Course: Web Designing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Instructor: </a:t>
            </a:r>
            <a:r>
              <a:rPr lang="en-US" dirty="0" smtClean="0"/>
              <a:t>Abdurrahman Ahmed</a:t>
            </a:r>
            <a:endParaRPr lang="en-US" dirty="0"/>
          </a:p>
          <a:p>
            <a:r>
              <a:rPr lang="en-US" sz="2400" dirty="0" smtClean="0"/>
              <a:t>Web Administrator, </a:t>
            </a:r>
            <a:r>
              <a:rPr lang="en-US" sz="2400" dirty="0"/>
              <a:t>EU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12" y="152400"/>
            <a:ext cx="241808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731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7DE3E-7DBF-4C41-9E54-F76FF7412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B01DC-C788-4660-A538-E7D0632CD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 del Element</a:t>
            </a:r>
          </a:p>
          <a:p>
            <a:pPr marL="0" indent="0">
              <a:buNone/>
            </a:pPr>
            <a:r>
              <a:rPr lang="en-US" dirty="0"/>
              <a:t>The &lt;del&gt; element marks text as deleted, meaning it will be displayed with a line through it.</a:t>
            </a:r>
          </a:p>
          <a:p>
            <a:r>
              <a:rPr lang="en-US" b="1" dirty="0"/>
              <a:t>Underlined Text</a:t>
            </a:r>
          </a:p>
          <a:p>
            <a:pPr marL="0" indent="0">
              <a:buNone/>
            </a:pPr>
            <a:r>
              <a:rPr lang="en-US" dirty="0"/>
              <a:t>Anything that appears within </a:t>
            </a:r>
            <a:r>
              <a:rPr lang="en-US" b="1" dirty="0"/>
              <a:t>&lt;u&gt;...&lt;/u&gt;</a:t>
            </a:r>
            <a:r>
              <a:rPr lang="en-US" dirty="0"/>
              <a:t> element, is displayed with underline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Let us Code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19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Structuring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4953000"/>
          </a:xfrm>
        </p:spPr>
        <p:txBody>
          <a:bodyPr>
            <a:normAutofit/>
          </a:bodyPr>
          <a:lstStyle/>
          <a:p>
            <a:r>
              <a:rPr lang="en-US" sz="2400" dirty="0"/>
              <a:t>In this chapter so far we have covered the formatting elements.</a:t>
            </a:r>
          </a:p>
          <a:p>
            <a:r>
              <a:rPr lang="en-US" sz="2400" dirty="0"/>
              <a:t>In this next section we will explore how to structure the page probably by examining the sectioning elements available in HTML.</a:t>
            </a:r>
          </a:p>
          <a:p>
            <a:r>
              <a:rPr lang="en-US" sz="2400" dirty="0"/>
              <a:t>Using these elements gives more semantic meaning to your pages, allowing computer programs to better understand your content.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0893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B8D80-05D1-454F-8FB1-51063DA46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structuring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5C9925E-F09B-4621-9D22-F06B743B58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134" y="1828800"/>
            <a:ext cx="6280995" cy="4351338"/>
          </a:xfrm>
        </p:spPr>
      </p:pic>
    </p:spTree>
    <p:extLst>
      <p:ext uri="{BB962C8B-B14F-4D97-AF65-F5344CB8AC3E}">
        <p14:creationId xmlns:p14="http://schemas.microsoft.com/office/powerpoint/2010/main" val="145495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4AA43-6810-4A8F-B7EB-6D52550EB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Elements in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2A1AC-88AF-4A2C-8B86-7912873A9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semantic element clearly describes its meaning to both the browser and the developer.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Examples of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non-semantic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elements:&lt;div&gt;and &lt;span&gt; tells nothing about it is content.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Examples of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semantic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elements: 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&lt;form&gt;, &lt;table&gt; and &lt;article&gt;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934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E3F8A-85B7-4647-96A7-78EDA486E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 Block and Inline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6BA3E-4D81-4657-9C74-CBBE67F12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Every HTML element has a default display value, depending on what type of element it is.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There are two display values: </a:t>
            </a:r>
          </a:p>
          <a:p>
            <a:pPr lvl="1"/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Block and</a:t>
            </a:r>
          </a:p>
          <a:p>
            <a:pPr lvl="1"/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inline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39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BFDCF-06AC-421D-A04B-A119626E8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Block-level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dirty="0"/>
              <a:t>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14A49-5CF7-46AF-AEE8-1EC8F4BC8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block-level element always starts on a new line and takes up the full width available (stretches out to the left and right as far as it can).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04D75C-425A-4FCA-8EB2-6C109EE11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012" y="2971800"/>
            <a:ext cx="8358748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879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21EBB-CEB4-455F-B8FE-8A23B399C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dirty="0"/>
              <a:t>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1DB9B-9613-441A-A08E-9FD5C62A4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 inline element does not start on a new line and it only takes up as much width as necessary.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8E60C1-DC63-434D-937E-B3B1A7A05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612" y="2909750"/>
            <a:ext cx="8615777" cy="280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9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A7EEF-4727-4A76-BF08-F40039E39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dirty="0"/>
              <a:t>Elements in HTML5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05B34-C7F2-43F9-B069-A8ABB81EF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HTML there are some semantic elements that can be used to define different parts of a web page</a:t>
            </a: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Example of these semantic elements are </a:t>
            </a:r>
          </a:p>
          <a:p>
            <a:pPr lvl="1"/>
            <a:r>
              <a:rPr lang="en-US" sz="1999" spc="10" dirty="0">
                <a:solidFill>
                  <a:srgbClr val="000000"/>
                </a:solidFill>
                <a:latin typeface="Verdana" panose="020B0604030504040204" pitchFamily="34" charset="0"/>
              </a:rPr>
              <a:t>&lt;article&gt;</a:t>
            </a:r>
          </a:p>
          <a:p>
            <a:pPr lvl="1"/>
            <a:r>
              <a:rPr lang="en-US" sz="1999" spc="10" dirty="0">
                <a:solidFill>
                  <a:srgbClr val="000000"/>
                </a:solidFill>
                <a:latin typeface="Verdana" panose="020B0604030504040204" pitchFamily="34" charset="0"/>
              </a:rPr>
              <a:t>&lt;main&gt;</a:t>
            </a:r>
          </a:p>
          <a:p>
            <a:pPr lvl="1"/>
            <a:r>
              <a:rPr lang="en-US" sz="1999" spc="10" dirty="0">
                <a:solidFill>
                  <a:srgbClr val="000000"/>
                </a:solidFill>
                <a:latin typeface="Verdana" panose="020B0604030504040204" pitchFamily="34" charset="0"/>
              </a:rPr>
              <a:t>&lt;header&gt;</a:t>
            </a:r>
          </a:p>
          <a:p>
            <a:pPr lvl="1"/>
            <a:r>
              <a:rPr lang="en-US" sz="1999" spc="10" dirty="0">
                <a:solidFill>
                  <a:srgbClr val="000000"/>
                </a:solidFill>
                <a:latin typeface="Verdana" panose="020B0604030504040204" pitchFamily="34" charset="0"/>
              </a:rPr>
              <a:t>&lt;footer&gt;</a:t>
            </a:r>
          </a:p>
          <a:p>
            <a:pPr lvl="1"/>
            <a:r>
              <a:rPr lang="en-US" sz="1999" spc="10" dirty="0">
                <a:solidFill>
                  <a:srgbClr val="000000"/>
                </a:solidFill>
                <a:latin typeface="Verdana" panose="020B0604030504040204" pitchFamily="34" charset="0"/>
              </a:rPr>
              <a:t>&lt;section&gt;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And more others </a:t>
            </a:r>
          </a:p>
        </p:txBody>
      </p:sp>
    </p:spTree>
    <p:extLst>
      <p:ext uri="{BB962C8B-B14F-4D97-AF65-F5344CB8AC3E}">
        <p14:creationId xmlns:p14="http://schemas.microsoft.com/office/powerpoint/2010/main" val="3468263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A75D0-4E7C-4D54-A92B-2C9BFC75F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0"/>
            <a:ext cx="9782801" cy="1417637"/>
          </a:xfrm>
        </p:spPr>
        <p:txBody>
          <a:bodyPr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The nav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AF73F-0CCD-4FD7-823C-F4D90EBE3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&lt;nav&gt; element is used to markup a collection of links </a:t>
            </a:r>
            <a:r>
              <a:rPr lang="en-US" dirty="0" smtClean="0"/>
              <a:t>to </a:t>
            </a:r>
            <a:r>
              <a:rPr lang="en-US" dirty="0"/>
              <a:t>external pages or sections with current page.</a:t>
            </a:r>
          </a:p>
          <a:p>
            <a:r>
              <a:rPr lang="en-US" dirty="0"/>
              <a:t>It also used for </a:t>
            </a:r>
            <a:r>
              <a:rPr lang="en-US" dirty="0" smtClean="0"/>
              <a:t>the </a:t>
            </a:r>
            <a:r>
              <a:rPr lang="en-US" dirty="0"/>
              <a:t>main website navigation.</a:t>
            </a:r>
          </a:p>
          <a:p>
            <a:r>
              <a:rPr lang="en-US" dirty="0"/>
              <a:t>The &lt;nav&gt; element is also a good fit for things like a table of contents.</a:t>
            </a:r>
          </a:p>
          <a:p>
            <a:pPr marL="0" indent="0">
              <a:buNone/>
            </a:pPr>
            <a:r>
              <a:rPr lang="en-US" dirty="0" smtClean="0"/>
              <a:t>Let us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86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A75D0-4E7C-4D54-A92B-2C9BFC75F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0"/>
            <a:ext cx="9782801" cy="1417637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The article </a:t>
            </a:r>
            <a:r>
              <a:rPr lang="en-US" dirty="0" smtClean="0"/>
              <a:t>Element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AF73F-0CCD-4FD7-823C-F4D90EBE3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article element should contain a piece of self-contained that could be distributed outside the context of the page.</a:t>
            </a:r>
          </a:p>
          <a:p>
            <a:r>
              <a:rPr lang="en-US" dirty="0"/>
              <a:t>This includes things like news articles, blog posts, or user comments.</a:t>
            </a:r>
          </a:p>
          <a:p>
            <a:r>
              <a:rPr lang="en-US" dirty="0"/>
              <a:t>The article element represents a complete or self- contained, composition in a document, page, application, in principle independent distributable or reusable .</a:t>
            </a:r>
          </a:p>
          <a:p>
            <a:pPr marL="0" indent="0">
              <a:buNone/>
            </a:pPr>
            <a:r>
              <a:rPr lang="en-US" dirty="0"/>
              <a:t>Let us code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10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/>
              <a:t>Chapter Two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2012" y="4800600"/>
            <a:ext cx="8915399" cy="1150203"/>
          </a:xfrm>
        </p:spPr>
        <p:txBody>
          <a:bodyPr>
            <a:normAutofit/>
          </a:bodyPr>
          <a:lstStyle/>
          <a:p>
            <a:pPr algn="r"/>
            <a:r>
              <a:rPr lang="en-US" b="1" dirty="0"/>
              <a:t>Structuring and formatting HTML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9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BC8E9-8F37-494D-AC93-B8A1F7CEF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1B0F2-F2E5-47D4-AF92-C47531722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section element is used to represent a group of related content.</a:t>
            </a:r>
          </a:p>
          <a:p>
            <a:r>
              <a:rPr lang="en-US" dirty="0"/>
              <a:t>This is similar to the purpose of an article with the main difference is the content within &lt;section&gt; element doesn’t necessarily need to make sense out of the context of the page.</a:t>
            </a:r>
          </a:p>
          <a:p>
            <a:r>
              <a:rPr lang="en-US" dirty="0"/>
              <a:t>It is advisable to use a heading element (&lt;h1&gt;-&lt;h6&gt;) to define the topic for the section.</a:t>
            </a:r>
          </a:p>
          <a:p>
            <a:pPr marL="0" indent="0">
              <a:buNone/>
            </a:pPr>
            <a:r>
              <a:rPr lang="en-US" dirty="0"/>
              <a:t>Let us code</a:t>
            </a:r>
          </a:p>
        </p:txBody>
      </p:sp>
    </p:spTree>
    <p:extLst>
      <p:ext uri="{BB962C8B-B14F-4D97-AF65-F5344CB8AC3E}">
        <p14:creationId xmlns:p14="http://schemas.microsoft.com/office/powerpoint/2010/main" val="563530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D71D8-844E-4B1E-8243-E0362DD1F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The aside </a:t>
            </a:r>
            <a:r>
              <a:rPr lang="en-US" dirty="0" smtClean="0"/>
              <a:t>Element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DCB07-E840-43F2-BBC7-79E0B8D4E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aside element is used to represent content that is tangibly related to the content that surrounding it, but could be considered separate.</a:t>
            </a:r>
          </a:p>
          <a:p>
            <a:r>
              <a:rPr lang="en-US" dirty="0"/>
              <a:t>This include things like sidebars.</a:t>
            </a:r>
          </a:p>
          <a:p>
            <a:pPr marL="0" indent="0">
              <a:buNone/>
            </a:pPr>
            <a:r>
              <a:rPr lang="en-US" dirty="0"/>
              <a:t>Let us code</a:t>
            </a:r>
          </a:p>
        </p:txBody>
      </p:sp>
    </p:spTree>
    <p:extLst>
      <p:ext uri="{BB962C8B-B14F-4D97-AF65-F5344CB8AC3E}">
        <p14:creationId xmlns:p14="http://schemas.microsoft.com/office/powerpoint/2010/main" val="187833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B3202-799C-486E-847D-EDFFA4158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The header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3CF01-592D-49BB-AA89-6E475B5DE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4724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&lt;header&gt; element is used to represent the introductory content to an article or web page.</a:t>
            </a:r>
          </a:p>
          <a:p>
            <a:pPr marL="0" indent="0">
              <a:buNone/>
            </a:pPr>
            <a:r>
              <a:rPr lang="en-US" dirty="0"/>
              <a:t>A &lt;header&gt; element will be associated with the nearest sectioning element, usually it is parent in the page structure.</a:t>
            </a:r>
          </a:p>
          <a:p>
            <a:pPr marL="0" indent="0">
              <a:buNone/>
            </a:pPr>
            <a:r>
              <a:rPr lang="en-US" dirty="0"/>
              <a:t>Let us code</a:t>
            </a:r>
          </a:p>
        </p:txBody>
      </p:sp>
    </p:spTree>
    <p:extLst>
      <p:ext uri="{BB962C8B-B14F-4D97-AF65-F5344CB8AC3E}">
        <p14:creationId xmlns:p14="http://schemas.microsoft.com/office/powerpoint/2010/main" val="279306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E32C8-0559-4394-9E1B-AC9996CF8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footer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10660-EEEB-4ABB-B565-F90B5AE7A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&lt;footer&gt; element is used to represent information about a section such as the author, copyright information.</a:t>
            </a:r>
          </a:p>
          <a:p>
            <a:r>
              <a:rPr lang="en-US" dirty="0"/>
              <a:t>Contact information for the author or editor of the section belongs in an address element, possibly its self inside the footer.</a:t>
            </a:r>
          </a:p>
          <a:p>
            <a:pPr marL="0" indent="0">
              <a:buNone/>
            </a:pPr>
            <a:r>
              <a:rPr lang="en-US" dirty="0"/>
              <a:t>Let us code</a:t>
            </a:r>
          </a:p>
        </p:txBody>
      </p:sp>
    </p:spTree>
    <p:extLst>
      <p:ext uri="{BB962C8B-B14F-4D97-AF65-F5344CB8AC3E}">
        <p14:creationId xmlns:p14="http://schemas.microsoft.com/office/powerpoint/2010/main" val="260864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83A67-6977-4CE9-8B0F-012D6789C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address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3D9F2-A289-4D78-A712-CAE73DE2D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address element represents the contact information for its nearest article or body element.</a:t>
            </a:r>
          </a:p>
          <a:p>
            <a:r>
              <a:rPr lang="en-US" dirty="0"/>
              <a:t>This element is not for marking up postal address but rather then representing the contact information for an article or web page.</a:t>
            </a:r>
          </a:p>
          <a:p>
            <a:r>
              <a:rPr lang="en-US" dirty="0"/>
              <a:t>The &lt;address&gt; element must not contain information other contact information.</a:t>
            </a:r>
          </a:p>
          <a:p>
            <a:pPr marL="0" indent="0">
              <a:buNone/>
            </a:pPr>
            <a:r>
              <a:rPr lang="en-US" dirty="0"/>
              <a:t>Let us code</a:t>
            </a:r>
          </a:p>
        </p:txBody>
      </p:sp>
    </p:spTree>
    <p:extLst>
      <p:ext uri="{BB962C8B-B14F-4D97-AF65-F5344CB8AC3E}">
        <p14:creationId xmlns:p14="http://schemas.microsoft.com/office/powerpoint/2010/main" val="2662335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56351-E0D4-41CA-B0F6-308D9C790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main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B912D-4440-42A9-ACF9-6AD8C2FD4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4876800"/>
          </a:xfrm>
        </p:spPr>
        <p:txBody>
          <a:bodyPr/>
          <a:lstStyle/>
          <a:p>
            <a:r>
              <a:rPr lang="en-US" dirty="0"/>
              <a:t>The main element should contain the main content for your web page.</a:t>
            </a:r>
          </a:p>
          <a:p>
            <a:r>
              <a:rPr lang="en-US" dirty="0"/>
              <a:t>All of this content should be unique to the individual page and should not appear else where on the site.</a:t>
            </a:r>
          </a:p>
          <a:p>
            <a:r>
              <a:rPr lang="en-US" dirty="0"/>
              <a:t>Any content that is repeated on multiple pages should not be placed with the &lt;main &gt;element.</a:t>
            </a:r>
          </a:p>
          <a:p>
            <a:pPr marL="0" indent="0">
              <a:buNone/>
            </a:pPr>
            <a:r>
              <a:rPr lang="en-US" dirty="0"/>
              <a:t>Let us code</a:t>
            </a:r>
          </a:p>
        </p:txBody>
      </p:sp>
    </p:spTree>
    <p:extLst>
      <p:ext uri="{BB962C8B-B14F-4D97-AF65-F5344CB8AC3E}">
        <p14:creationId xmlns:p14="http://schemas.microsoft.com/office/powerpoint/2010/main" val="86296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547C6-B948-435C-91DD-7BE54B0AD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The &lt;div&gt;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D1C75-3EDF-46F4-8AD9-1864CF138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&lt;div&gt; element has no special meaning at all. Instead, it's used to group content so it can be easily styled.</a:t>
            </a:r>
          </a:p>
          <a:p>
            <a:r>
              <a:rPr lang="en-US" dirty="0"/>
              <a:t>Authors are strongly encouraged to view the &lt;div&gt; element as an element of last resort, for one no other element is suitable.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010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3916907"/>
            <a:ext cx="10058400" cy="1828799"/>
          </a:xfrm>
        </p:spPr>
        <p:txBody>
          <a:bodyPr>
            <a:normAutofit fontScale="70000" lnSpcReduction="20000"/>
          </a:bodyPr>
          <a:lstStyle/>
          <a:p>
            <a:pPr algn="ctr"/>
            <a:endParaRPr lang="en-US" sz="9600" dirty="0"/>
          </a:p>
          <a:p>
            <a:pPr marL="0" indent="0" algn="ctr">
              <a:buNone/>
            </a:pPr>
            <a:r>
              <a:rPr lang="en-US" sz="9600" dirty="0" smtClean="0"/>
              <a:t>END OF CHAPTER 2</a:t>
            </a:r>
            <a:endParaRPr lang="en-US" sz="9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512" y="277584"/>
            <a:ext cx="3886200" cy="360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216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FE385-ADE3-4AF8-B20C-115DA5930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formatting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3A0F0-DBAC-4F4A-BE82-2D2D6EC40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 h1 to h6 Elements</a:t>
            </a:r>
          </a:p>
          <a:p>
            <a:r>
              <a:rPr lang="en-US" dirty="0"/>
              <a:t>The &lt;h1&gt; to &lt;h6&gt; elements are used for document headings. A heading can be a title for a page, </a:t>
            </a:r>
            <a:r>
              <a:rPr lang="en-US" dirty="0" smtClean="0"/>
              <a:t>paragraph, chapter, </a:t>
            </a:r>
            <a:r>
              <a:rPr lang="en-US" dirty="0"/>
              <a:t>etc. The &lt;h1&gt; element define the main heading(s) of the document. The &lt;h2&gt; element defines a heading smaller than &lt;h1&gt; etc. The &lt;h6&gt; element can be used as the least important heading.</a:t>
            </a:r>
          </a:p>
          <a:p>
            <a:r>
              <a:rPr lang="en-US" dirty="0"/>
              <a:t>Heading elements are typically displayed in a larger font than the rest of the text in the HTML document.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21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95295-90A2-4E62-90EB-8C56F3A88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615D1-4FA0-4052-85BE-F20670E5D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Headings help define the structure of the page and control the hierarchy of the content. </a:t>
            </a:r>
          </a:p>
          <a:p>
            <a:r>
              <a:rPr lang="en-US" dirty="0" smtClean="0"/>
              <a:t>While </a:t>
            </a:r>
            <a:r>
              <a:rPr lang="en-US" dirty="0"/>
              <a:t>there are several competing theories on the exact strategy to use when choosing headings, what really matters is that you are using them in an intelligent  manner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51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D8700-4DE8-45A3-A432-F05CEF3B9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3C922-8EF2-4DEA-82A7-2CBCFA6B5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 p Element</a:t>
            </a:r>
          </a:p>
          <a:p>
            <a:pPr marL="0" indent="0">
              <a:buNone/>
            </a:pPr>
            <a:r>
              <a:rPr lang="en-US" dirty="0"/>
              <a:t>The &lt;p&gt; element marks a paragraph of text in the HTML document. A paragraph contains multiple sentences that are related to each other. Two paragraphs following each other will be displayed with space in between to mark the different paragraphs.</a:t>
            </a:r>
          </a:p>
          <a:p>
            <a:pPr marL="0" indent="0">
              <a:buNone/>
            </a:pPr>
            <a:r>
              <a:rPr lang="en-US" b="1" dirty="0"/>
              <a:t>The paragraph tag is one of the most basic formatting tags, and one that you'll use often. It indicates a paragraph of text, and should be used for each individual paragraph.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33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41DD0-DC96-4596-AAE4-3DF4C5631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B391B-2F86-4A00-B994-D79DC2DFE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 </a:t>
            </a:r>
            <a:r>
              <a:rPr lang="en-US" b="1" dirty="0" err="1"/>
              <a:t>br</a:t>
            </a:r>
            <a:r>
              <a:rPr lang="en-US" b="1" dirty="0"/>
              <a:t> Element</a:t>
            </a:r>
          </a:p>
          <a:p>
            <a:pPr marL="0" indent="0">
              <a:buNone/>
            </a:pPr>
            <a:r>
              <a:rPr lang="en-US" dirty="0"/>
              <a:t>The &lt;</a:t>
            </a:r>
            <a:r>
              <a:rPr lang="en-US" dirty="0" err="1"/>
              <a:t>br</a:t>
            </a:r>
            <a:r>
              <a:rPr lang="en-US" dirty="0"/>
              <a:t>&gt; element can be used to force an automatic single line break e.g. in between two paragraphs, or after a line within a paragraph. </a:t>
            </a:r>
          </a:p>
          <a:p>
            <a:pPr marL="0" indent="0">
              <a:buNone/>
            </a:pPr>
            <a:r>
              <a:rPr lang="en-US" dirty="0"/>
              <a:t>The &lt;</a:t>
            </a:r>
            <a:r>
              <a:rPr lang="en-US" dirty="0" err="1"/>
              <a:t>br</a:t>
            </a:r>
            <a:r>
              <a:rPr lang="en-US" dirty="0"/>
              <a:t>&gt; element do not need an end tag, because it is an empty element. </a:t>
            </a:r>
          </a:p>
          <a:p>
            <a:pPr marL="0" indent="0">
              <a:buNone/>
            </a:pPr>
            <a:r>
              <a:rPr lang="en-US" dirty="0" smtClean="0"/>
              <a:t>let us Code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71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74FBB-2685-4C70-90C3-0B5212B16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FA394-1832-4EE2-ACAB-C3DC5EBE6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 b Element</a:t>
            </a:r>
          </a:p>
          <a:p>
            <a:pPr marL="0" indent="0">
              <a:buNone/>
            </a:pPr>
            <a:r>
              <a:rPr lang="en-US" dirty="0"/>
              <a:t>The &lt;b&gt; element marks text to be displayed as bold.</a:t>
            </a:r>
          </a:p>
          <a:p>
            <a:r>
              <a:rPr lang="en-US" b="1" dirty="0"/>
              <a:t>The </a:t>
            </a:r>
            <a:r>
              <a:rPr lang="en-US" b="1" dirty="0" err="1"/>
              <a:t>i</a:t>
            </a:r>
            <a:r>
              <a:rPr lang="en-US" b="1" dirty="0"/>
              <a:t> Element</a:t>
            </a:r>
          </a:p>
          <a:p>
            <a:pPr marL="0" indent="0">
              <a:buNone/>
            </a:pPr>
            <a:r>
              <a:rPr lang="en-US" dirty="0"/>
              <a:t>The &lt;</a:t>
            </a:r>
            <a:r>
              <a:rPr lang="en-US" dirty="0" err="1"/>
              <a:t>i</a:t>
            </a:r>
            <a:r>
              <a:rPr lang="en-US" dirty="0"/>
              <a:t>&gt; elements marks text to be displayed as italic. </a:t>
            </a:r>
          </a:p>
          <a:p>
            <a:r>
              <a:rPr lang="en-US" b="1" dirty="0"/>
              <a:t>The strong Element</a:t>
            </a:r>
          </a:p>
          <a:p>
            <a:pPr marL="0" indent="0">
              <a:buNone/>
            </a:pPr>
            <a:r>
              <a:rPr lang="en-US" dirty="0"/>
              <a:t>The &lt;strong&gt; element is used to mark text to be displayed strong. In practice the effect is similar to the &lt;b&gt; element, although browsers may differentiate between the effect of the two elements.</a:t>
            </a:r>
          </a:p>
        </p:txBody>
      </p:sp>
    </p:spTree>
    <p:extLst>
      <p:ext uri="{BB962C8B-B14F-4D97-AF65-F5344CB8AC3E}">
        <p14:creationId xmlns:p14="http://schemas.microsoft.com/office/powerpoint/2010/main" val="2053636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48EE3-E298-4AFF-B3AB-0D87C9745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33511-B812-454F-B1C8-B24605106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 </a:t>
            </a:r>
            <a:r>
              <a:rPr lang="en-US" b="1" dirty="0" err="1"/>
              <a:t>em</a:t>
            </a:r>
            <a:r>
              <a:rPr lang="en-US" b="1" dirty="0"/>
              <a:t> Element</a:t>
            </a:r>
          </a:p>
          <a:p>
            <a:pPr marL="0" indent="0">
              <a:buNone/>
            </a:pPr>
            <a:r>
              <a:rPr lang="en-US" dirty="0"/>
              <a:t>The &lt;</a:t>
            </a:r>
            <a:r>
              <a:rPr lang="en-US" dirty="0" err="1"/>
              <a:t>em</a:t>
            </a:r>
            <a:r>
              <a:rPr lang="en-US" dirty="0"/>
              <a:t>&gt; element marks text to be displayed as emphasized. </a:t>
            </a:r>
          </a:p>
          <a:p>
            <a:pPr marL="0" indent="0">
              <a:buNone/>
            </a:pPr>
            <a:r>
              <a:rPr lang="en-US" dirty="0"/>
              <a:t>In practice the effect is similar to that of the &lt;</a:t>
            </a:r>
            <a:r>
              <a:rPr lang="en-US" dirty="0" err="1"/>
              <a:t>i</a:t>
            </a:r>
            <a:r>
              <a:rPr lang="en-US" dirty="0"/>
              <a:t>&gt; element, although browsers may differentiate between the effect of the two elements.</a:t>
            </a:r>
          </a:p>
        </p:txBody>
      </p:sp>
    </p:spTree>
    <p:extLst>
      <p:ext uri="{BB962C8B-B14F-4D97-AF65-F5344CB8AC3E}">
        <p14:creationId xmlns:p14="http://schemas.microsoft.com/office/powerpoint/2010/main" val="395340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9562F-83DE-4681-AE77-879E0C0B6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5C643-5EB0-4873-8265-E974F9B04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 code Element</a:t>
            </a:r>
          </a:p>
          <a:p>
            <a:r>
              <a:rPr lang="en-US" dirty="0"/>
              <a:t>The &lt;code&gt; element is used to markup blocks of text to be displayed using a </a:t>
            </a:r>
            <a:r>
              <a:rPr lang="en-US" dirty="0" smtClean="0"/>
              <a:t>mono size </a:t>
            </a:r>
            <a:r>
              <a:rPr lang="en-US" dirty="0"/>
              <a:t>font, like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Courier</a:t>
            </a:r>
            <a:r>
              <a:rPr lang="en-US" dirty="0"/>
              <a:t>. </a:t>
            </a:r>
          </a:p>
          <a:p>
            <a:r>
              <a:rPr lang="en-US" dirty="0"/>
              <a:t>The &lt;code&gt; element is typically used to display programming code.</a:t>
            </a:r>
          </a:p>
        </p:txBody>
      </p:sp>
    </p:spTree>
    <p:extLst>
      <p:ext uri="{BB962C8B-B14F-4D97-AF65-F5344CB8AC3E}">
        <p14:creationId xmlns:p14="http://schemas.microsoft.com/office/powerpoint/2010/main" val="94597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 1</Template>
  <TotalTime>6125</TotalTime>
  <Words>1148</Words>
  <Application>Microsoft Office PowerPoint</Application>
  <PresentationFormat>Custom</PresentationFormat>
  <Paragraphs>113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Century Schoolbook</vt:lpstr>
      <vt:lpstr>Courier New</vt:lpstr>
      <vt:lpstr>Euphemia</vt:lpstr>
      <vt:lpstr>Segoe UI</vt:lpstr>
      <vt:lpstr>Verdana</vt:lpstr>
      <vt:lpstr>Wingdings 2</vt:lpstr>
      <vt:lpstr>View</vt:lpstr>
      <vt:lpstr>  Eelo University Faculty of Computer Science and Business Technologies  Course: Web Designing</vt:lpstr>
      <vt:lpstr>Chapter Two</vt:lpstr>
      <vt:lpstr>HTML formatting elements</vt:lpstr>
      <vt:lpstr>Cont..</vt:lpstr>
      <vt:lpstr>Cont..</vt:lpstr>
      <vt:lpstr>cont..</vt:lpstr>
      <vt:lpstr>Cont..</vt:lpstr>
      <vt:lpstr>Cont..</vt:lpstr>
      <vt:lpstr>Cont..</vt:lpstr>
      <vt:lpstr>Cont..</vt:lpstr>
      <vt:lpstr>Content Structuring</vt:lpstr>
      <vt:lpstr>Content structuring</vt:lpstr>
      <vt:lpstr>Semantic Elements in HTML</vt:lpstr>
      <vt:lpstr>HTML Block and Inline Elements</vt:lpstr>
      <vt:lpstr>Block-level Elements</vt:lpstr>
      <vt:lpstr>Inline Elements</vt:lpstr>
      <vt:lpstr>Semantic Elements in HTML5</vt:lpstr>
      <vt:lpstr> The nav Element</vt:lpstr>
      <vt:lpstr>  The article Element</vt:lpstr>
      <vt:lpstr>Section Element</vt:lpstr>
      <vt:lpstr> The aside Element</vt:lpstr>
      <vt:lpstr>           The header Element</vt:lpstr>
      <vt:lpstr>The footer element</vt:lpstr>
      <vt:lpstr>The address element</vt:lpstr>
      <vt:lpstr>The main element</vt:lpstr>
      <vt:lpstr> The &lt;div&gt; Element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Admin</dc:creator>
  <cp:lastModifiedBy>Eng abdirahmaan</cp:lastModifiedBy>
  <cp:revision>94</cp:revision>
  <dcterms:created xsi:type="dcterms:W3CDTF">2014-04-17T22:14:21Z</dcterms:created>
  <dcterms:modified xsi:type="dcterms:W3CDTF">2024-01-29T20:13:03Z</dcterms:modified>
</cp:coreProperties>
</file>