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94" r:id="rId2"/>
    <p:sldId id="258" r:id="rId3"/>
    <p:sldId id="282" r:id="rId4"/>
    <p:sldId id="283" r:id="rId5"/>
    <p:sldId id="284" r:id="rId6"/>
    <p:sldId id="286" r:id="rId7"/>
    <p:sldId id="274" r:id="rId8"/>
    <p:sldId id="275" r:id="rId9"/>
    <p:sldId id="285" r:id="rId10"/>
    <p:sldId id="291" r:id="rId11"/>
    <p:sldId id="292" r:id="rId12"/>
    <p:sldId id="293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499" y="5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36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80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81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608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105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414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061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86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518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2799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90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77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294198"/>
            <a:ext cx="9690116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8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999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3" y="1219200"/>
            <a:ext cx="9311488" cy="3276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Eelo</a:t>
            </a:r>
            <a:r>
              <a:rPr lang="en-US" dirty="0"/>
              <a:t> University</a:t>
            </a:r>
            <a:br>
              <a:rPr lang="en-US" dirty="0"/>
            </a:br>
            <a:r>
              <a:rPr lang="en-US" sz="4000" dirty="0" smtClean="0"/>
              <a:t>Faculty </a:t>
            </a:r>
            <a:r>
              <a:rPr lang="en-US" sz="4000" dirty="0"/>
              <a:t>of </a:t>
            </a:r>
            <a:r>
              <a:rPr lang="en-US" sz="4000" dirty="0" smtClean="0"/>
              <a:t>Computer </a:t>
            </a:r>
            <a:r>
              <a:rPr lang="en-US" sz="4000" dirty="0" smtClean="0"/>
              <a:t>Science and Business Technologies </a:t>
            </a:r>
            <a:br>
              <a:rPr lang="en-US" sz="4000" dirty="0" smtClean="0"/>
            </a:br>
            <a:r>
              <a:rPr lang="en-US" sz="3200" dirty="0" smtClean="0"/>
              <a:t>Course</a:t>
            </a:r>
            <a:r>
              <a:rPr lang="en-US" sz="3200" dirty="0"/>
              <a:t>: </a:t>
            </a:r>
            <a:r>
              <a:rPr lang="en-US" sz="3200"/>
              <a:t>Web </a:t>
            </a:r>
            <a:r>
              <a:rPr lang="en-US" sz="3200" smtClean="0"/>
              <a:t>Designing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</a:t>
            </a:r>
            <a:r>
              <a:rPr lang="en-US"/>
              <a:t>: </a:t>
            </a:r>
            <a:r>
              <a:rPr lang="en-US" smtClean="0"/>
              <a:t>Abdurrahman </a:t>
            </a:r>
            <a:r>
              <a:rPr lang="en-US" dirty="0" smtClean="0"/>
              <a:t>Ahmed</a:t>
            </a:r>
            <a:endParaRPr lang="en-US" dirty="0"/>
          </a:p>
          <a:p>
            <a:r>
              <a:rPr lang="en-US" sz="2400" dirty="0" smtClean="0"/>
              <a:t>Web Administrator, </a:t>
            </a:r>
            <a:r>
              <a:rPr lang="en-US" sz="2400" dirty="0"/>
              <a:t>EU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52400"/>
            <a:ext cx="241808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within the same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Links can help users navigate a single web page. </a:t>
            </a:r>
            <a:r>
              <a:rPr lang="en-US" dirty="0" err="1"/>
              <a:t>Intradocument</a:t>
            </a:r>
            <a:r>
              <a:rPr lang="en-US" dirty="0"/>
              <a:t> hyperlinks include such familiar features as</a:t>
            </a:r>
          </a:p>
          <a:p>
            <a:r>
              <a:rPr lang="en-US" dirty="0"/>
              <a:t>✓ Back to Top links.</a:t>
            </a:r>
          </a:p>
          <a:p>
            <a:r>
              <a:rPr lang="en-US" dirty="0"/>
              <a:t>✓ Tables of contents.</a:t>
            </a:r>
          </a:p>
          <a:p>
            <a:r>
              <a:rPr lang="en-US" dirty="0"/>
              <a:t>An </a:t>
            </a:r>
            <a:r>
              <a:rPr lang="en-US" i="1" dirty="0" err="1"/>
              <a:t>intradocument</a:t>
            </a:r>
            <a:r>
              <a:rPr lang="en-US" i="1" dirty="0"/>
              <a:t> hyperlink, </a:t>
            </a:r>
            <a:r>
              <a:rPr lang="en-US" dirty="0"/>
              <a:t>also known as a named document link, uses a URL like this: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=”#top”&gt;Back to top&lt;/a&gt;</a:t>
            </a:r>
          </a:p>
          <a:p>
            <a:r>
              <a:rPr lang="en-US" dirty="0"/>
              <a:t>The pound sign (#) indicates that you’re pointing to a spot on the same page, not on another page.</a:t>
            </a:r>
          </a:p>
        </p:txBody>
      </p:sp>
    </p:spTree>
    <p:extLst>
      <p:ext uri="{BB962C8B-B14F-4D97-AF65-F5344CB8AC3E}">
        <p14:creationId xmlns:p14="http://schemas.microsoft.com/office/powerpoint/2010/main" val="233674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non-HTML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can connect to virtually any kind of file, such as the following:</a:t>
            </a:r>
          </a:p>
          <a:p>
            <a:r>
              <a:rPr lang="en-US" dirty="0"/>
              <a:t>Word processing documents</a:t>
            </a:r>
          </a:p>
          <a:p>
            <a:r>
              <a:rPr lang="en-US" dirty="0"/>
              <a:t>✓ Spreadsheets</a:t>
            </a:r>
          </a:p>
          <a:p>
            <a:r>
              <a:rPr lang="en-US" dirty="0"/>
              <a:t>✓ PDFs</a:t>
            </a:r>
          </a:p>
          <a:p>
            <a:r>
              <a:rPr lang="en-US" dirty="0"/>
              <a:t>✓ Compressed files</a:t>
            </a:r>
          </a:p>
          <a:p>
            <a:r>
              <a:rPr lang="en-US" dirty="0"/>
              <a:t>✓ Multimedia</a:t>
            </a:r>
          </a:p>
        </p:txBody>
      </p:sp>
    </p:spTree>
    <p:extLst>
      <p:ext uri="{BB962C8B-B14F-4D97-AF65-F5344CB8AC3E}">
        <p14:creationId xmlns:p14="http://schemas.microsoft.com/office/powerpoint/2010/main" val="32327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downloads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instance, if you want your users to download a PDF file named doc.pdf and a Zip archive called software.zip from a web page, you use this HTML:</a:t>
            </a:r>
          </a:p>
          <a:p>
            <a:r>
              <a:rPr lang="en-US" dirty="0"/>
              <a:t>&lt;h1&gt;Download the new version of our software&lt;/h1&gt;</a:t>
            </a:r>
          </a:p>
          <a:p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=”software.zip”&gt;Software&lt;/a&gt;&lt;/p&gt;</a:t>
            </a:r>
          </a:p>
          <a:p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=”doc.pdf”&gt;Documentation&lt;/a&gt;&lt;/p&gt;</a:t>
            </a:r>
          </a:p>
        </p:txBody>
      </p:sp>
    </p:spTree>
    <p:extLst>
      <p:ext uri="{BB962C8B-B14F-4D97-AF65-F5344CB8AC3E}">
        <p14:creationId xmlns:p14="http://schemas.microsoft.com/office/powerpoint/2010/main" val="352838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6600" dirty="0" smtClean="0"/>
              <a:t>HTML MULTIMEDIA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789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HTML Multimedia </a:t>
            </a:r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Multimedia on the web, is sound, music, images, videos, movies, and animations.</a:t>
            </a:r>
          </a:p>
          <a:p>
            <a:r>
              <a:rPr lang="en-US" altLang="en-US" dirty="0" smtClean="0"/>
              <a:t>Multimedia comes in many different formats. It can be almost anything you can hear or see. </a:t>
            </a:r>
          </a:p>
          <a:p>
            <a:r>
              <a:rPr lang="en-US" altLang="en-US" dirty="0" smtClean="0"/>
              <a:t>Examples: Pictures, music, sound, videos, records, films, animations, and more</a:t>
            </a:r>
          </a:p>
        </p:txBody>
      </p:sp>
    </p:spTree>
    <p:extLst>
      <p:ext uri="{BB962C8B-B14F-4D97-AF65-F5344CB8AC3E}">
        <p14:creationId xmlns:p14="http://schemas.microsoft.com/office/powerpoint/2010/main" val="22584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Multimedia Formats </a:t>
            </a:r>
          </a:p>
        </p:txBody>
      </p:sp>
      <p:sp>
        <p:nvSpPr>
          <p:cNvPr id="71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Multimedia elements (like sounds or videos) are stored in media files. </a:t>
            </a:r>
          </a:p>
          <a:p>
            <a:r>
              <a:rPr lang="en-US" altLang="en-US" smtClean="0"/>
              <a:t>Multimedia files also have their own formats and different extensions like: .swf, .wav, .mp3, .mp4, .mpg, .wmv, and .avi.</a:t>
            </a:r>
          </a:p>
        </p:txBody>
      </p:sp>
    </p:spTree>
    <p:extLst>
      <p:ext uri="{BB962C8B-B14F-4D97-AF65-F5344CB8AC3E}">
        <p14:creationId xmlns:p14="http://schemas.microsoft.com/office/powerpoint/2010/main" val="267926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HTML5 Video</a:t>
            </a:r>
          </a:p>
        </p:txBody>
      </p:sp>
      <p:sp>
        <p:nvSpPr>
          <p:cNvPr id="81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Before HTML5, there was no standard for showing videos on a web page, videos could only be played with a plug-in (like flash). </a:t>
            </a:r>
          </a:p>
          <a:p>
            <a:r>
              <a:rPr lang="en-US" altLang="en-US" smtClean="0"/>
              <a:t>The HTML5 element specifies a standard way to embed a video in a web page.</a:t>
            </a:r>
          </a:p>
        </p:txBody>
      </p:sp>
    </p:spTree>
    <p:extLst>
      <p:ext uri="{BB962C8B-B14F-4D97-AF65-F5344CB8AC3E}">
        <p14:creationId xmlns:p14="http://schemas.microsoft.com/office/powerpoint/2010/main" val="38840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HTML &lt;video&gt; Element</a:t>
            </a:r>
          </a:p>
        </p:txBody>
      </p:sp>
      <p:sp>
        <p:nvSpPr>
          <p:cNvPr id="921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To show a video in HTML, use the &lt;video&gt;element: </a:t>
            </a:r>
          </a:p>
          <a:p>
            <a:endParaRPr lang="en-US" altLang="en-US" smtClean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53" y="2514600"/>
            <a:ext cx="8393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12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it Works</a:t>
            </a:r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controls attribute adds video controls, like play, pause, and volume. </a:t>
            </a:r>
          </a:p>
          <a:p>
            <a:r>
              <a:rPr lang="en-US" altLang="en-US" smtClean="0"/>
              <a:t>It is a good idea to always include width and height attributes. </a:t>
            </a:r>
          </a:p>
          <a:p>
            <a:r>
              <a:rPr lang="en-US" altLang="en-US" smtClean="0"/>
              <a:t>The browser will use the first recognized format</a:t>
            </a:r>
          </a:p>
        </p:txBody>
      </p:sp>
    </p:spTree>
    <p:extLst>
      <p:ext uri="{BB962C8B-B14F-4D97-AF65-F5344CB8AC3E}">
        <p14:creationId xmlns:p14="http://schemas.microsoft.com/office/powerpoint/2010/main" val="37503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HTML Autoplay </a:t>
            </a:r>
          </a:p>
        </p:txBody>
      </p:sp>
      <p:pic>
        <p:nvPicPr>
          <p:cNvPr id="11267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2412" y="1905000"/>
            <a:ext cx="8574088" cy="4564063"/>
          </a:xfrm>
        </p:spPr>
      </p:pic>
    </p:spTree>
    <p:extLst>
      <p:ext uri="{BB962C8B-B14F-4D97-AF65-F5344CB8AC3E}">
        <p14:creationId xmlns:p14="http://schemas.microsoft.com/office/powerpoint/2010/main" val="427710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Chapter Three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777" y="4827896"/>
            <a:ext cx="8915399" cy="1150203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Lists, Links and Multimedia</a:t>
            </a:r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HTML5 Audio</a:t>
            </a:r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HTML5 provides a standard for playing audio files</a:t>
            </a:r>
          </a:p>
          <a:p>
            <a:r>
              <a:rPr lang="en-US" altLang="en-US" smtClean="0"/>
              <a:t>Before HTML5, there was no standard for playing audio files on a web page. </a:t>
            </a:r>
          </a:p>
          <a:p>
            <a:r>
              <a:rPr lang="en-US" altLang="en-US" smtClean="0"/>
              <a:t>Before HTML5, audio files could only be played with a plug-in (like flash). </a:t>
            </a:r>
          </a:p>
          <a:p>
            <a:r>
              <a:rPr lang="en-US" altLang="en-US" smtClean="0"/>
              <a:t>The HTML5 element specifies a standard way to embed audio in a web page. </a:t>
            </a:r>
          </a:p>
        </p:txBody>
      </p:sp>
    </p:spTree>
    <p:extLst>
      <p:ext uri="{BB962C8B-B14F-4D97-AF65-F5344CB8AC3E}">
        <p14:creationId xmlns:p14="http://schemas.microsoft.com/office/powerpoint/2010/main" val="258623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HTML Element</a:t>
            </a:r>
          </a:p>
        </p:txBody>
      </p:sp>
      <p:pic>
        <p:nvPicPr>
          <p:cNvPr id="13315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7212" y="1981200"/>
            <a:ext cx="8077200" cy="4329112"/>
          </a:xfrm>
        </p:spPr>
      </p:pic>
    </p:spTree>
    <p:extLst>
      <p:ext uri="{BB962C8B-B14F-4D97-AF65-F5344CB8AC3E}">
        <p14:creationId xmlns:p14="http://schemas.microsoft.com/office/powerpoint/2010/main" val="14610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HTML Audio - How It Works </a:t>
            </a: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controls attribute adds audio controls, like play, pause, and volume. </a:t>
            </a:r>
          </a:p>
          <a:p>
            <a:r>
              <a:rPr lang="en-US" altLang="en-US" smtClean="0"/>
              <a:t>Multiple elements can link to different audio files. </a:t>
            </a:r>
          </a:p>
          <a:p>
            <a:r>
              <a:rPr lang="en-US" altLang="en-US" smtClean="0"/>
              <a:t>The browser will use the first recognized format.</a:t>
            </a:r>
          </a:p>
        </p:txBody>
      </p:sp>
    </p:spTree>
    <p:extLst>
      <p:ext uri="{BB962C8B-B14F-4D97-AF65-F5344CB8AC3E}">
        <p14:creationId xmlns:p14="http://schemas.microsoft.com/office/powerpoint/2010/main" val="34576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HTML Plug-ins </a:t>
            </a:r>
          </a:p>
        </p:txBody>
      </p:sp>
      <p:sp>
        <p:nvSpPr>
          <p:cNvPr id="153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purpose of a plug-in, is to extend the functionality of the HTML browser. </a:t>
            </a:r>
          </a:p>
          <a:p>
            <a:r>
              <a:rPr lang="en-US" altLang="en-US" smtClean="0"/>
              <a:t>Helper applications are also called plug-ins. </a:t>
            </a:r>
          </a:p>
          <a:p>
            <a:r>
              <a:rPr lang="en-US" altLang="en-US" smtClean="0"/>
              <a:t>Plug-ins can be added to web pages with the &lt;object&gt; tag or the &lt;embed&gt; tag.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78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&lt;embed&gt; element is supported in all major browsers.</a:t>
            </a:r>
          </a:p>
          <a:p>
            <a:r>
              <a:rPr lang="en-US" altLang="en-US" smtClean="0"/>
              <a:t>The &lt;embed&gt; element also defines an embedded object within an HTML document.</a:t>
            </a:r>
          </a:p>
          <a:p>
            <a:r>
              <a:rPr lang="en-US" altLang="en-US" smtClean="0"/>
              <a:t>Web browsers have supported the &lt;embed&gt; element for a long time. However, it has not been a part of the HTML specification before HTML5.</a:t>
            </a:r>
          </a:p>
        </p:txBody>
      </p:sp>
      <p:sp>
        <p:nvSpPr>
          <p:cNvPr id="16388" name="Tit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&lt;embed&gt; Element</a:t>
            </a:r>
          </a:p>
        </p:txBody>
      </p:sp>
    </p:spTree>
    <p:extLst>
      <p:ext uri="{BB962C8B-B14F-4D97-AF65-F5344CB8AC3E}">
        <p14:creationId xmlns:p14="http://schemas.microsoft.com/office/powerpoint/2010/main" val="313013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&lt;embed&gt; element </a:t>
            </a:r>
          </a:p>
        </p:txBody>
      </p:sp>
      <p:pic>
        <p:nvPicPr>
          <p:cNvPr id="17411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0137" y="1670050"/>
            <a:ext cx="7640638" cy="4273550"/>
          </a:xfrm>
        </p:spPr>
      </p:pic>
    </p:spTree>
    <p:extLst>
      <p:ext uri="{BB962C8B-B14F-4D97-AF65-F5344CB8AC3E}">
        <p14:creationId xmlns:p14="http://schemas.microsoft.com/office/powerpoint/2010/main" val="10448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HTML youtube videos</a:t>
            </a:r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easiest way to play videos in HTML, is to use YouTube. </a:t>
            </a:r>
          </a:p>
          <a:p>
            <a:r>
              <a:rPr lang="en-US" altLang="en-US" smtClean="0"/>
              <a:t>Different versions of different browsers support different video formats.</a:t>
            </a:r>
          </a:p>
          <a:p>
            <a:r>
              <a:rPr lang="en-US" altLang="en-US" smtClean="0"/>
              <a:t> Converting videos to different format can be difficult and time consuming. </a:t>
            </a:r>
          </a:p>
          <a:p>
            <a:r>
              <a:rPr lang="en-US" altLang="en-US" smtClean="0"/>
              <a:t>Easier solution might be to let YouTube play the videos in your web page.</a:t>
            </a:r>
          </a:p>
        </p:txBody>
      </p:sp>
    </p:spTree>
    <p:extLst>
      <p:ext uri="{BB962C8B-B14F-4D97-AF65-F5344CB8AC3E}">
        <p14:creationId xmlns:p14="http://schemas.microsoft.com/office/powerpoint/2010/main" val="313324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HTML Image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HTML images are defines with &lt;</a:t>
            </a:r>
            <a:r>
              <a:rPr lang="en-US" dirty="0" err="1"/>
              <a:t>img</a:t>
            </a:r>
            <a:r>
              <a:rPr lang="en-US" dirty="0"/>
              <a:t>&gt; element</a:t>
            </a:r>
          </a:p>
          <a:p>
            <a:pPr>
              <a:defRPr/>
            </a:pPr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is an empty element</a:t>
            </a:r>
          </a:p>
          <a:p>
            <a:pPr marL="0" indent="0">
              <a:buNone/>
              <a:defRPr/>
            </a:pPr>
            <a:r>
              <a:rPr lang="en-US" dirty="0"/>
              <a:t>Example </a:t>
            </a:r>
          </a:p>
          <a:p>
            <a:pPr>
              <a:defRPr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="img_eelo.jpg" alt=“</a:t>
            </a:r>
            <a:r>
              <a:rPr lang="en-US" dirty="0" err="1"/>
              <a:t>Eelo</a:t>
            </a:r>
            <a:r>
              <a:rPr lang="en-US" dirty="0"/>
              <a:t> University"&gt;</a:t>
            </a:r>
          </a:p>
          <a:p>
            <a:pPr>
              <a:defRPr/>
            </a:pPr>
            <a:r>
              <a:rPr lang="en-US" dirty="0"/>
              <a:t>The &lt;</a:t>
            </a:r>
            <a:r>
              <a:rPr lang="en-US" dirty="0" err="1"/>
              <a:t>src</a:t>
            </a:r>
            <a:r>
              <a:rPr lang="en-US" dirty="0"/>
              <a:t>&gt; attribute specifies the </a:t>
            </a:r>
            <a:r>
              <a:rPr lang="en-US" dirty="0" err="1"/>
              <a:t>url</a:t>
            </a:r>
            <a:r>
              <a:rPr lang="en-US" dirty="0"/>
              <a:t> or the location of the image</a:t>
            </a:r>
          </a:p>
          <a:p>
            <a:pPr>
              <a:defRPr/>
            </a:pPr>
            <a:r>
              <a:rPr lang="en-US" dirty="0"/>
              <a:t>The &lt;alt&gt; attribute provides an alternate text of the image</a:t>
            </a:r>
          </a:p>
          <a:p>
            <a:pPr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9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Image Size</a:t>
            </a:r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 width and height attributes of the</a:t>
            </a:r>
            <a:r>
              <a:rPr lang="en-US" altLang="en-US" dirty="0"/>
              <a:t> IMG element </a:t>
            </a:r>
            <a:r>
              <a:rPr lang="en-US" altLang="en-US" dirty="0" smtClean="0"/>
              <a:t>specifies the width and height of an image.</a:t>
            </a:r>
          </a:p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&lt;</a:t>
            </a:r>
            <a:r>
              <a:rPr lang="en-US" altLang="en-US" dirty="0" err="1" smtClean="0"/>
              <a:t>img</a:t>
            </a:r>
            <a:r>
              <a:rPr lang="en-US" altLang="en-US" dirty="0" smtClean="0"/>
              <a:t> </a:t>
            </a:r>
            <a:r>
              <a:rPr lang="en-US" altLang="en-US" dirty="0" err="1" smtClean="0"/>
              <a:t>src</a:t>
            </a:r>
            <a:r>
              <a:rPr lang="en-US" altLang="en-US" dirty="0" smtClean="0"/>
              <a:t>="example.gif" alt="Example" width="200" height="100"&gt;</a:t>
            </a:r>
          </a:p>
        </p:txBody>
      </p:sp>
    </p:spTree>
    <p:extLst>
      <p:ext uri="{BB962C8B-B14F-4D97-AF65-F5344CB8AC3E}">
        <p14:creationId xmlns:p14="http://schemas.microsoft.com/office/powerpoint/2010/main" val="104838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3916907"/>
            <a:ext cx="10058400" cy="1828799"/>
          </a:xfrm>
        </p:spPr>
        <p:txBody>
          <a:bodyPr>
            <a:normAutofit fontScale="70000" lnSpcReduction="20000"/>
          </a:bodyPr>
          <a:lstStyle/>
          <a:p>
            <a:pPr algn="ctr"/>
            <a:endParaRPr lang="en-US" sz="9600" dirty="0"/>
          </a:p>
          <a:p>
            <a:pPr marL="0" indent="0" algn="ctr">
              <a:buNone/>
            </a:pPr>
            <a:r>
              <a:rPr lang="en-US" sz="9600" dirty="0" smtClean="0"/>
              <a:t>END OF CHAPTER 3</a:t>
            </a:r>
            <a:endParaRPr lang="en-US" sz="9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512" y="277584"/>
            <a:ext cx="3886200" cy="36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8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powerful tools to group similar elements, and lists give visitors to your site an easy way to zoom in on groups of information. Just about anything fits in a list, from sets of instructions to collections of links.</a:t>
            </a:r>
          </a:p>
          <a:p>
            <a:r>
              <a:rPr lang="en-US" dirty="0"/>
              <a:t>There are two types of lists:</a:t>
            </a:r>
          </a:p>
          <a:p>
            <a:r>
              <a:rPr lang="en-US" dirty="0"/>
              <a:t>✓ Numbered lists (Ordered List)</a:t>
            </a:r>
          </a:p>
          <a:p>
            <a:r>
              <a:rPr lang="en-US" dirty="0"/>
              <a:t>✓ Bulleted lists   (Unordered List)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4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numbered list </a:t>
            </a:r>
            <a:r>
              <a:rPr lang="en-US" dirty="0"/>
              <a:t>consists of at least two items, each prefaced by a number.</a:t>
            </a:r>
          </a:p>
          <a:p>
            <a:r>
              <a:rPr lang="en-US" dirty="0"/>
              <a:t>Use a numbered list when the order or priority of items is important.</a:t>
            </a:r>
          </a:p>
          <a:p>
            <a:r>
              <a:rPr lang="en-US" dirty="0"/>
              <a:t>You use two kinds of elements for a numbered list:</a:t>
            </a:r>
          </a:p>
          <a:p>
            <a:r>
              <a:rPr lang="en-US" dirty="0"/>
              <a:t>✓ The ordered list element (&lt;</a:t>
            </a:r>
            <a:r>
              <a:rPr lang="en-US" dirty="0" err="1"/>
              <a:t>ol</a:t>
            </a:r>
            <a:r>
              <a:rPr lang="en-US" dirty="0"/>
              <a:t>&gt;) specifies a numbered list.</a:t>
            </a:r>
          </a:p>
          <a:p>
            <a:r>
              <a:rPr lang="en-US" dirty="0"/>
              <a:t>✓ List item elements (&lt;li&gt;) mark each item in the list</a:t>
            </a:r>
            <a:r>
              <a:rPr lang="en-US" dirty="0" smtClean="0"/>
              <a:t>.</a:t>
            </a:r>
          </a:p>
          <a:p>
            <a:r>
              <a:rPr lang="en-US" dirty="0"/>
              <a:t>✓ The closing tag for the </a:t>
            </a:r>
            <a:r>
              <a:rPr lang="en-US" dirty="0" smtClean="0"/>
              <a:t>ordered </a:t>
            </a:r>
            <a:r>
              <a:rPr lang="en-US" dirty="0"/>
              <a:t>list element </a:t>
            </a:r>
            <a:r>
              <a:rPr lang="en-US" dirty="0" smtClean="0"/>
              <a:t>(&lt;/</a:t>
            </a:r>
            <a:r>
              <a:rPr lang="en-US" dirty="0" err="1" smtClean="0"/>
              <a:t>ol</a:t>
            </a:r>
            <a:r>
              <a:rPr lang="en-US" dirty="0"/>
              <a:t>&gt;) indicates that the list has come to its 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9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bulleted list </a:t>
            </a:r>
            <a:r>
              <a:rPr lang="en-US" dirty="0"/>
              <a:t>contains one or more items each prefaced by a </a:t>
            </a:r>
            <a:r>
              <a:rPr lang="en-US" i="1" dirty="0"/>
              <a:t>bullet </a:t>
            </a:r>
            <a:r>
              <a:rPr lang="en-US" dirty="0"/>
              <a:t>(often a big dot; this book uses check marks as bullets)</a:t>
            </a:r>
            <a:r>
              <a:rPr lang="en-US" i="1" dirty="0"/>
              <a:t>. </a:t>
            </a:r>
            <a:r>
              <a:rPr lang="en-US" dirty="0"/>
              <a:t>Use this kind of list if the items’ order isn’t necessary for understanding the information it presents.</a:t>
            </a:r>
          </a:p>
          <a:p>
            <a:r>
              <a:rPr lang="en-US" dirty="0"/>
              <a:t>A bulleted list requires the following:</a:t>
            </a:r>
          </a:p>
          <a:p>
            <a:r>
              <a:rPr lang="en-US" dirty="0"/>
              <a:t>✓ The unordered list element (&lt;</a:t>
            </a:r>
            <a:r>
              <a:rPr lang="en-US" dirty="0" err="1"/>
              <a:t>ul</a:t>
            </a:r>
            <a:r>
              <a:rPr lang="en-US" dirty="0"/>
              <a:t>&gt;) specifies a bulleted list.</a:t>
            </a:r>
          </a:p>
          <a:p>
            <a:r>
              <a:rPr lang="en-US" dirty="0"/>
              <a:t>✓ A list item element (&lt;li&gt;) marks each item in the list.</a:t>
            </a:r>
          </a:p>
          <a:p>
            <a:r>
              <a:rPr lang="en-US" dirty="0"/>
              <a:t>✓ The closing tag for the unordered list element (&lt;/</a:t>
            </a:r>
            <a:r>
              <a:rPr lang="en-US" dirty="0" err="1"/>
              <a:t>ul</a:t>
            </a:r>
            <a:r>
              <a:rPr lang="en-US" dirty="0"/>
              <a:t>&gt;) indicates that the list has come to its end.</a:t>
            </a:r>
          </a:p>
        </p:txBody>
      </p:sp>
    </p:spTree>
    <p:extLst>
      <p:ext uri="{BB962C8B-B14F-4D97-AF65-F5344CB8AC3E}">
        <p14:creationId xmlns:p14="http://schemas.microsoft.com/office/powerpoint/2010/main" val="420908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subcategories by </a:t>
            </a:r>
            <a:r>
              <a:rPr lang="en-US" i="1" dirty="0"/>
              <a:t>nesting </a:t>
            </a:r>
            <a:r>
              <a:rPr lang="en-US" dirty="0"/>
              <a:t>lists within lists. Some common uses</a:t>
            </a:r>
          </a:p>
          <a:p>
            <a:r>
              <a:rPr lang="en-US" dirty="0"/>
              <a:t>for nested lists include the following</a:t>
            </a:r>
          </a:p>
          <a:p>
            <a:r>
              <a:rPr lang="en-US" dirty="0"/>
              <a:t>✓ Site maps and other navigation tools</a:t>
            </a:r>
          </a:p>
          <a:p>
            <a:r>
              <a:rPr lang="en-US" dirty="0"/>
              <a:t>✓ Tables of content for online books and papers</a:t>
            </a:r>
          </a:p>
          <a:p>
            <a:r>
              <a:rPr lang="en-US" dirty="0"/>
              <a:t>✓ </a:t>
            </a:r>
            <a:r>
              <a:rPr lang="en-US" dirty="0" smtClean="0"/>
              <a:t>Outlines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i="1" dirty="0"/>
              <a:t>yperlinks, </a:t>
            </a:r>
            <a:r>
              <a:rPr lang="en-US" dirty="0"/>
              <a:t>or simply </a:t>
            </a:r>
            <a:r>
              <a:rPr lang="en-US" i="1" dirty="0"/>
              <a:t>links, </a:t>
            </a:r>
            <a:r>
              <a:rPr lang="en-US" dirty="0"/>
              <a:t>connect HTML pages and other resources on the web. When you include a link on your page, you enable visitors to travel from your page to another website, another page on your site, or even another location on the same page. </a:t>
            </a:r>
          </a:p>
          <a:p>
            <a:r>
              <a:rPr lang="en-US" dirty="0"/>
              <a:t>Without links, a page stands alone, disconnected from the rest of the web.</a:t>
            </a:r>
          </a:p>
        </p:txBody>
      </p:sp>
    </p:spTree>
    <p:extLst>
      <p:ext uri="{BB962C8B-B14F-4D97-AF65-F5344CB8AC3E}">
        <p14:creationId xmlns:p14="http://schemas.microsoft.com/office/powerpoint/2010/main" val="13504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 link, you need</a:t>
            </a:r>
          </a:p>
          <a:p>
            <a:r>
              <a:rPr lang="en-US" dirty="0"/>
              <a:t>✓ </a:t>
            </a:r>
            <a:r>
              <a:rPr lang="en-US" b="1" dirty="0"/>
              <a:t>A web address </a:t>
            </a:r>
            <a:r>
              <a:rPr lang="en-US" dirty="0"/>
              <a:t>(called a Uniform Resource Locator; URL) for the website or file that’s your link target. This usually starts with http://.</a:t>
            </a:r>
          </a:p>
          <a:p>
            <a:r>
              <a:rPr lang="en-US" dirty="0"/>
              <a:t>✓ </a:t>
            </a:r>
            <a:r>
              <a:rPr lang="en-US" b="1" dirty="0"/>
              <a:t>Some text </a:t>
            </a:r>
            <a:r>
              <a:rPr lang="en-US" dirty="0"/>
              <a:t>in your web page to label or describe the link. Make sure that the text you use says something useful about the resource being linked.</a:t>
            </a:r>
          </a:p>
          <a:p>
            <a:r>
              <a:rPr lang="en-US" dirty="0"/>
              <a:t>✓ </a:t>
            </a:r>
            <a:r>
              <a:rPr lang="en-US" b="1" dirty="0"/>
              <a:t>An anchor element </a:t>
            </a:r>
            <a:r>
              <a:rPr lang="en-US" dirty="0"/>
              <a:t>(&lt;a&gt;) with an </a:t>
            </a:r>
            <a:r>
              <a:rPr lang="en-US" dirty="0" err="1"/>
              <a:t>href</a:t>
            </a:r>
            <a:r>
              <a:rPr lang="en-US" dirty="0"/>
              <a:t> attribute to bring it all together. The element to create links is called an anchor element because you use it to anchor a URL to some text on your page.</a:t>
            </a:r>
          </a:p>
        </p:txBody>
      </p:sp>
    </p:spTree>
    <p:extLst>
      <p:ext uri="{BB962C8B-B14F-4D97-AF65-F5344CB8AC3E}">
        <p14:creationId xmlns:p14="http://schemas.microsoft.com/office/powerpoint/2010/main" val="369330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locations in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Locations within web pages can be marked for direct access by links on</a:t>
            </a:r>
          </a:p>
          <a:p>
            <a:r>
              <a:rPr lang="en-US" dirty="0"/>
              <a:t>✓ The same page.</a:t>
            </a:r>
          </a:p>
          <a:p>
            <a:r>
              <a:rPr lang="en-US" dirty="0"/>
              <a:t>✓ The same website.</a:t>
            </a:r>
          </a:p>
          <a:p>
            <a:r>
              <a:rPr lang="en-US" dirty="0"/>
              <a:t>✓ Other websites</a:t>
            </a:r>
          </a:p>
        </p:txBody>
      </p:sp>
    </p:spTree>
    <p:extLst>
      <p:ext uri="{BB962C8B-B14F-4D97-AF65-F5344CB8AC3E}">
        <p14:creationId xmlns:p14="http://schemas.microsoft.com/office/powerpoint/2010/main" val="41324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2356</TotalTime>
  <Words>1225</Words>
  <Application>Microsoft Office PowerPoint</Application>
  <PresentationFormat>Custom</PresentationFormat>
  <Paragraphs>116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Schoolbook</vt:lpstr>
      <vt:lpstr>Euphemia</vt:lpstr>
      <vt:lpstr>Wingdings 2</vt:lpstr>
      <vt:lpstr>View</vt:lpstr>
      <vt:lpstr>  Eelo University Faculty of Computer Science and Business Technologies  Course: Web Designing</vt:lpstr>
      <vt:lpstr>Chapter Three</vt:lpstr>
      <vt:lpstr>Organizing Information</vt:lpstr>
      <vt:lpstr>Numbered lists</vt:lpstr>
      <vt:lpstr>Bulleted lists</vt:lpstr>
      <vt:lpstr>Nesting lists</vt:lpstr>
      <vt:lpstr>HTML LINKS</vt:lpstr>
      <vt:lpstr>Basic Links</vt:lpstr>
      <vt:lpstr>Specifying locations in web pages</vt:lpstr>
      <vt:lpstr>Linking within the same page</vt:lpstr>
      <vt:lpstr>Linking to non-HTML resources</vt:lpstr>
      <vt:lpstr>File downloads</vt:lpstr>
      <vt:lpstr>HTML MULTIMEDIA</vt:lpstr>
      <vt:lpstr>HTML Multimedia </vt:lpstr>
      <vt:lpstr>Multimedia Formats </vt:lpstr>
      <vt:lpstr>HTML5 Video</vt:lpstr>
      <vt:lpstr>The HTML &lt;video&gt; Element</vt:lpstr>
      <vt:lpstr>How it Works</vt:lpstr>
      <vt:lpstr>HTML Autoplay </vt:lpstr>
      <vt:lpstr>HTML5 Audio</vt:lpstr>
      <vt:lpstr>The HTML Element</vt:lpstr>
      <vt:lpstr>HTML Audio - How It Works </vt:lpstr>
      <vt:lpstr>HTML Plug-ins </vt:lpstr>
      <vt:lpstr>THE &lt;embed&gt; Element</vt:lpstr>
      <vt:lpstr>The &lt;embed&gt; element </vt:lpstr>
      <vt:lpstr>HTML youtube videos</vt:lpstr>
      <vt:lpstr>HTML Image Syntax</vt:lpstr>
      <vt:lpstr>Image Size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</dc:creator>
  <cp:lastModifiedBy>Eng abdirahmaan</cp:lastModifiedBy>
  <cp:revision>75</cp:revision>
  <dcterms:created xsi:type="dcterms:W3CDTF">2014-04-17T22:14:21Z</dcterms:created>
  <dcterms:modified xsi:type="dcterms:W3CDTF">2024-01-29T20:18:05Z</dcterms:modified>
</cp:coreProperties>
</file>