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94" r:id="rId2"/>
    <p:sldId id="258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11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499" y="5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0EC23A1-5467-4812-8025-5C46214C436E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88510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198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544" y="4800600"/>
            <a:ext cx="9415867" cy="1691640"/>
          </a:xfrm>
        </p:spPr>
        <p:txBody>
          <a:bodyPr>
            <a:normAutofit/>
          </a:bodyPr>
          <a:lstStyle>
            <a:lvl1pPr marL="0" indent="0" algn="l">
              <a:buNone/>
              <a:defRPr sz="2199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536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804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6448" y="381000"/>
            <a:ext cx="247585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1801" y="381000"/>
            <a:ext cx="7732286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813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608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198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4" y="4800600"/>
            <a:ext cx="9415867" cy="1691640"/>
          </a:xfrm>
        </p:spPr>
        <p:txBody>
          <a:bodyPr anchor="t">
            <a:normAutofit/>
          </a:bodyPr>
          <a:lstStyle>
            <a:lvl1pPr marL="0" indent="0">
              <a:buNone/>
              <a:defRPr sz="2199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105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543" y="1828801"/>
            <a:ext cx="4479393" cy="4351337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4885" y="1828801"/>
            <a:ext cx="4479393" cy="4351337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414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713655"/>
            <a:ext cx="4479393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99" b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543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4885" y="1713655"/>
            <a:ext cx="4479393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999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marL="0" lvl="0" indent="0" algn="l" defTabSz="914126" rtl="0" eaLnBrk="1" latinLnBrk="0" hangingPunct="1">
              <a:lnSpc>
                <a:spcPct val="90000"/>
              </a:lnSpc>
              <a:spcBef>
                <a:spcPts val="1999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4885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061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863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518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29" y="457201"/>
            <a:ext cx="3199567" cy="1600197"/>
          </a:xfrm>
        </p:spPr>
        <p:txBody>
          <a:bodyPr anchor="b">
            <a:normAutofit/>
          </a:bodyPr>
          <a:lstStyle>
            <a:lvl1pPr>
              <a:defRPr sz="2799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094" y="685800"/>
            <a:ext cx="6077483" cy="548640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029" y="2099735"/>
            <a:ext cx="3199567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90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89899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257800"/>
            <a:ext cx="9979600" cy="914400"/>
          </a:xfrm>
        </p:spPr>
        <p:txBody>
          <a:bodyPr anchor="b">
            <a:normAutofit/>
          </a:bodyPr>
          <a:lstStyle>
            <a:lvl1pPr>
              <a:defRPr sz="2799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11289899" cy="5128923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62" y="6108590"/>
            <a:ext cx="99796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77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89899" y="0"/>
            <a:ext cx="914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543" y="294198"/>
            <a:ext cx="9690116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828801"/>
            <a:ext cx="859312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4483" y="998585"/>
            <a:ext cx="1904999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6281" y="4046585"/>
            <a:ext cx="3581400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899" y="6172201"/>
            <a:ext cx="914162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599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7DC1BBB0-96F0-4077-A278-0F3FB5C104D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38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999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7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923" y="1516039"/>
            <a:ext cx="9311488" cy="3276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Eelo</a:t>
            </a:r>
            <a:r>
              <a:rPr lang="en-US" dirty="0"/>
              <a:t> University</a:t>
            </a:r>
            <a:br>
              <a:rPr lang="en-US" dirty="0"/>
            </a:br>
            <a:r>
              <a:rPr lang="en-US" sz="4000" dirty="0" smtClean="0"/>
              <a:t>Faculty </a:t>
            </a:r>
            <a:r>
              <a:rPr lang="en-US" sz="4000" dirty="0"/>
              <a:t>of </a:t>
            </a:r>
            <a:r>
              <a:rPr lang="en-US" sz="4000" dirty="0" smtClean="0"/>
              <a:t>Computer </a:t>
            </a:r>
            <a:r>
              <a:rPr lang="en-US" sz="4000" dirty="0" smtClean="0"/>
              <a:t>Science and Business Technologies </a:t>
            </a:r>
            <a:br>
              <a:rPr lang="en-US" sz="4000" dirty="0" smtClean="0"/>
            </a:br>
            <a:r>
              <a:rPr lang="en-US" sz="3200" dirty="0" smtClean="0"/>
              <a:t>Course</a:t>
            </a:r>
            <a:r>
              <a:rPr lang="en-US" sz="3200" dirty="0"/>
              <a:t>: </a:t>
            </a:r>
            <a:r>
              <a:rPr lang="en-US" sz="3200"/>
              <a:t>Web </a:t>
            </a:r>
            <a:r>
              <a:rPr lang="en-US" sz="3200" smtClean="0"/>
              <a:t>Designing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544" y="4808561"/>
            <a:ext cx="9415867" cy="1691640"/>
          </a:xfrm>
        </p:spPr>
        <p:txBody>
          <a:bodyPr>
            <a:normAutofit/>
          </a:bodyPr>
          <a:lstStyle/>
          <a:p>
            <a:r>
              <a:rPr lang="en-US" dirty="0"/>
              <a:t>Instructor: </a:t>
            </a:r>
            <a:r>
              <a:rPr lang="en-US" dirty="0" smtClean="0"/>
              <a:t>Abdurrahman Ahmed</a:t>
            </a:r>
            <a:endParaRPr lang="en-US" dirty="0"/>
          </a:p>
          <a:p>
            <a:r>
              <a:rPr lang="en-US" sz="2400" dirty="0" smtClean="0"/>
              <a:t>Web Administrator, </a:t>
            </a:r>
            <a:r>
              <a:rPr lang="en-US" sz="2400" dirty="0"/>
              <a:t>EU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437" y="381000"/>
            <a:ext cx="241808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1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 Table Caption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2056864" y="1760972"/>
            <a:ext cx="8227457" cy="4334333"/>
          </a:xfrm>
        </p:spPr>
        <p:txBody>
          <a:bodyPr/>
          <a:lstStyle/>
          <a:p>
            <a:pPr eaLnBrk="1" hangingPunct="1"/>
            <a:r>
              <a:rPr lang="en-US" altLang="en-US" sz="2399"/>
              <a:t>HTML allows you to specify a caption for a table.</a:t>
            </a:r>
          </a:p>
          <a:p>
            <a:pPr eaLnBrk="1" hangingPunct="1"/>
            <a:r>
              <a:rPr lang="en-US" altLang="en-US" sz="2399"/>
              <a:t>The syntax for creating a caption is: </a:t>
            </a:r>
            <a:r>
              <a:rPr lang="en-US" altLang="en-US" sz="2399" b="1">
                <a:latin typeface="Courier New" panose="02070309020205020404" pitchFamily="49" charset="0"/>
              </a:rPr>
              <a:t>&lt;caption align=“alignment”&gt;caption text&lt;/caption&gt;</a:t>
            </a:r>
          </a:p>
          <a:p>
            <a:pPr lvl="1" eaLnBrk="1" hangingPunct="1"/>
            <a:r>
              <a:rPr lang="en-US" altLang="en-US" sz="2199" b="1" i="1"/>
              <a:t>alignment</a:t>
            </a:r>
            <a:r>
              <a:rPr lang="en-US" altLang="en-US" sz="2199" b="1"/>
              <a:t> </a:t>
            </a:r>
            <a:r>
              <a:rPr lang="en-US" altLang="en-US" sz="2199"/>
              <a:t>indicates the caption placement</a:t>
            </a:r>
          </a:p>
          <a:p>
            <a:pPr lvl="1" eaLnBrk="1" hangingPunct="1"/>
            <a:r>
              <a:rPr lang="en-US" altLang="en-US" sz="2199"/>
              <a:t>a value of </a:t>
            </a:r>
            <a:r>
              <a:rPr lang="en-US" altLang="en-US" sz="2199" b="1" i="1"/>
              <a:t>“bottom”</a:t>
            </a:r>
            <a:r>
              <a:rPr lang="en-US" altLang="en-US" sz="2199"/>
              <a:t> centers the caption below the table</a:t>
            </a:r>
          </a:p>
          <a:p>
            <a:pPr lvl="1" eaLnBrk="1" hangingPunct="1"/>
            <a:r>
              <a:rPr lang="en-US" altLang="en-US" sz="2199"/>
              <a:t>a value of </a:t>
            </a:r>
            <a:r>
              <a:rPr lang="en-US" altLang="en-US" sz="2199" b="1" i="1"/>
              <a:t>“top”</a:t>
            </a:r>
            <a:r>
              <a:rPr lang="en-US" altLang="en-US" sz="2199"/>
              <a:t> or </a:t>
            </a:r>
            <a:r>
              <a:rPr lang="en-US" altLang="en-US" sz="2199" b="1" i="1"/>
              <a:t>“center”</a:t>
            </a:r>
            <a:r>
              <a:rPr lang="en-US" altLang="en-US" sz="2199"/>
              <a:t> centers the caption above the table</a:t>
            </a:r>
          </a:p>
          <a:p>
            <a:pPr lvl="1" eaLnBrk="1" hangingPunct="1"/>
            <a:r>
              <a:rPr lang="en-US" altLang="en-US" sz="2199"/>
              <a:t>a value of </a:t>
            </a:r>
            <a:r>
              <a:rPr lang="en-US" altLang="en-US" sz="2199" b="1" i="1"/>
              <a:t>“left”</a:t>
            </a:r>
            <a:r>
              <a:rPr lang="en-US" altLang="en-US" sz="2199"/>
              <a:t> or </a:t>
            </a:r>
            <a:r>
              <a:rPr lang="en-US" altLang="en-US" sz="2199" b="1" i="1"/>
              <a:t>“right”</a:t>
            </a:r>
            <a:r>
              <a:rPr lang="en-US" altLang="en-US" sz="2199"/>
              <a:t> place the caption above the table to the left or right</a:t>
            </a:r>
          </a:p>
        </p:txBody>
      </p:sp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799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727" indent="-285664">
              <a:spcBef>
                <a:spcPct val="20000"/>
              </a:spcBef>
              <a:buChar char="–"/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2657" indent="-228531">
              <a:spcBef>
                <a:spcPct val="20000"/>
              </a:spcBef>
              <a:buChar char="•"/>
              <a:defRPr sz="1999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9720" indent="-22853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6783" indent="-22853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411045-D03A-4C3A-BAB4-A32A4E9B2C7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19590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Table Captions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399"/>
              <a:t>Only </a:t>
            </a:r>
            <a:r>
              <a:rPr lang="en-US" altLang="en-US" sz="2399" b="1"/>
              <a:t>Internet Explorer</a:t>
            </a:r>
            <a:r>
              <a:rPr lang="en-US" altLang="en-US" sz="2399"/>
              <a:t> supports all caption values.</a:t>
            </a:r>
          </a:p>
          <a:p>
            <a:pPr eaLnBrk="1" hangingPunct="1"/>
            <a:r>
              <a:rPr lang="en-US" altLang="en-US" sz="2399" b="1"/>
              <a:t>Netscape</a:t>
            </a:r>
            <a:r>
              <a:rPr lang="en-US" altLang="en-US" sz="2399"/>
              <a:t> supports only the “</a:t>
            </a:r>
            <a:r>
              <a:rPr lang="en-US" altLang="en-US" sz="2399" b="1"/>
              <a:t>top</a:t>
            </a:r>
            <a:r>
              <a:rPr lang="en-US" altLang="en-US" sz="2399"/>
              <a:t>” and “</a:t>
            </a:r>
            <a:r>
              <a:rPr lang="en-US" altLang="en-US" sz="2399" b="1"/>
              <a:t>bottom</a:t>
            </a:r>
            <a:r>
              <a:rPr lang="en-US" altLang="en-US" sz="2399"/>
              <a:t>” values.</a:t>
            </a:r>
          </a:p>
          <a:p>
            <a:pPr eaLnBrk="1" hangingPunct="1"/>
            <a:r>
              <a:rPr lang="en-US" altLang="en-US" sz="2399"/>
              <a:t>The </a:t>
            </a:r>
            <a:r>
              <a:rPr lang="en-US" altLang="en-US" sz="2399" b="1">
                <a:latin typeface="Courier New" panose="02070309020205020404" pitchFamily="49" charset="0"/>
              </a:rPr>
              <a:t>&lt;caption&gt;</a:t>
            </a:r>
            <a:r>
              <a:rPr lang="en-US" altLang="en-US" sz="2399"/>
              <a:t> tag works only with tables, the tag must be placed within the table structure.</a:t>
            </a:r>
          </a:p>
          <a:p>
            <a:pPr eaLnBrk="1" hangingPunct="1"/>
            <a:r>
              <a:rPr lang="en-US" altLang="en-US" sz="2399"/>
              <a:t>Captions are shown as normal text without special formatting.</a:t>
            </a:r>
          </a:p>
          <a:p>
            <a:pPr eaLnBrk="1" hangingPunct="1"/>
            <a:r>
              <a:rPr lang="en-US" altLang="en-US" sz="2399"/>
              <a:t>Captions can be formatted by embedding the caption text within other HTML tags.</a:t>
            </a:r>
          </a:p>
          <a:p>
            <a:pPr lvl="1" eaLnBrk="1" hangingPunct="1"/>
            <a:r>
              <a:rPr lang="en-US" altLang="en-US" sz="2199"/>
              <a:t>for example, place the caption text within a pair of </a:t>
            </a:r>
            <a:r>
              <a:rPr lang="en-US" altLang="en-US" sz="2199" b="1">
                <a:latin typeface="Courier New" panose="02070309020205020404" pitchFamily="49" charset="0"/>
              </a:rPr>
              <a:t>&lt;b&gt;</a:t>
            </a:r>
            <a:r>
              <a:rPr lang="en-US" altLang="en-US" sz="2199"/>
              <a:t> and </a:t>
            </a:r>
            <a:r>
              <a:rPr lang="en-US" altLang="en-US" sz="2199" b="1">
                <a:latin typeface="Courier New" panose="02070309020205020404" pitchFamily="49" charset="0"/>
              </a:rPr>
              <a:t>&lt;i&gt;</a:t>
            </a:r>
            <a:r>
              <a:rPr lang="en-US" altLang="en-US" sz="2199"/>
              <a:t> tags causes the caption to display as bold and italic</a:t>
            </a:r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799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727" indent="-285664">
              <a:spcBef>
                <a:spcPct val="20000"/>
              </a:spcBef>
              <a:buChar char="–"/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2657" indent="-228531">
              <a:spcBef>
                <a:spcPct val="20000"/>
              </a:spcBef>
              <a:buChar char="•"/>
              <a:defRPr sz="1999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9720" indent="-22853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6783" indent="-22853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5E525A-BF78-46B4-86F5-B1FA063D2E1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92553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Result of a Table Caption</a:t>
            </a:r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799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727" indent="-285664">
              <a:spcBef>
                <a:spcPct val="20000"/>
              </a:spcBef>
              <a:buChar char="–"/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2657" indent="-228531">
              <a:spcBef>
                <a:spcPct val="20000"/>
              </a:spcBef>
              <a:buChar char="•"/>
              <a:defRPr sz="1999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9720" indent="-22853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6783" indent="-22853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1C0D0D-A108-429B-B4A0-4EAF6155899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pic>
        <p:nvPicPr>
          <p:cNvPr id="15364" name="Picture 5" descr="Fig04-16"/>
          <p:cNvPicPr>
            <a:picLocks noChangeAspect="1" noChangeArrowheads="1"/>
          </p:cNvPicPr>
          <p:nvPr/>
        </p:nvPicPr>
        <p:blipFill>
          <a:blip r:embed="rId2">
            <a:lum bright="-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758" y="3962261"/>
            <a:ext cx="4773956" cy="255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10"/>
          <p:cNvSpPr>
            <a:spLocks noChangeArrowheads="1"/>
          </p:cNvSpPr>
          <p:nvPr/>
        </p:nvSpPr>
        <p:spPr bwMode="auto">
          <a:xfrm>
            <a:off x="5713511" y="3200459"/>
            <a:ext cx="4189909" cy="380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399"/>
          </a:p>
        </p:txBody>
      </p:sp>
      <p:sp>
        <p:nvSpPr>
          <p:cNvPr id="15366" name="Rectangle 18"/>
          <p:cNvSpPr>
            <a:spLocks noChangeArrowheads="1"/>
          </p:cNvSpPr>
          <p:nvPr/>
        </p:nvSpPr>
        <p:spPr bwMode="auto">
          <a:xfrm>
            <a:off x="1828323" y="5409684"/>
            <a:ext cx="914162" cy="685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399"/>
          </a:p>
        </p:txBody>
      </p:sp>
      <p:grpSp>
        <p:nvGrpSpPr>
          <p:cNvPr id="15367" name="Group 24"/>
          <p:cNvGrpSpPr>
            <a:grpSpLocks/>
          </p:cNvGrpSpPr>
          <p:nvPr/>
        </p:nvGrpSpPr>
        <p:grpSpPr bwMode="auto">
          <a:xfrm>
            <a:off x="2742485" y="1448316"/>
            <a:ext cx="5942052" cy="2209225"/>
            <a:chOff x="1344" y="1920"/>
            <a:chExt cx="3930" cy="1342"/>
          </a:xfrm>
        </p:grpSpPr>
        <p:pic>
          <p:nvPicPr>
            <p:cNvPr id="15371" name="Picture 25" descr="Fig04-15"/>
            <p:cNvPicPr>
              <a:picLocks noChangeAspect="1" noChangeArrowheads="1"/>
            </p:cNvPicPr>
            <p:nvPr/>
          </p:nvPicPr>
          <p:blipFill>
            <a:blip r:embed="rId3">
              <a:lum bright="-12000"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2352"/>
              <a:ext cx="3930" cy="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2" name="AutoShape 26"/>
            <p:cNvSpPr>
              <a:spLocks/>
            </p:cNvSpPr>
            <p:nvPr/>
          </p:nvSpPr>
          <p:spPr bwMode="auto">
            <a:xfrm rot="5400000">
              <a:off x="3593" y="2227"/>
              <a:ext cx="192" cy="284"/>
            </a:xfrm>
            <a:prstGeom prst="leftBrace">
              <a:avLst>
                <a:gd name="adj1" fmla="val 35417"/>
                <a:gd name="adj2" fmla="val 50000"/>
              </a:avLst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399"/>
            </a:p>
          </p:txBody>
        </p:sp>
        <p:sp>
          <p:nvSpPr>
            <p:cNvPr id="15373" name="AutoShape 27"/>
            <p:cNvSpPr>
              <a:spLocks/>
            </p:cNvSpPr>
            <p:nvPr/>
          </p:nvSpPr>
          <p:spPr bwMode="auto">
            <a:xfrm>
              <a:off x="4128" y="2880"/>
              <a:ext cx="1008" cy="192"/>
            </a:xfrm>
            <a:prstGeom prst="callout2">
              <a:avLst>
                <a:gd name="adj1" fmla="val 37500"/>
                <a:gd name="adj2" fmla="val -4764"/>
                <a:gd name="adj3" fmla="val 37500"/>
                <a:gd name="adj4" fmla="val -62699"/>
                <a:gd name="adj5" fmla="val -156773"/>
                <a:gd name="adj6" fmla="val -121329"/>
              </a:avLst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caption will be centered above the table </a:t>
              </a:r>
            </a:p>
          </p:txBody>
        </p:sp>
        <p:sp>
          <p:nvSpPr>
            <p:cNvPr id="15374" name="AutoShape 28"/>
            <p:cNvSpPr>
              <a:spLocks/>
            </p:cNvSpPr>
            <p:nvPr/>
          </p:nvSpPr>
          <p:spPr bwMode="auto">
            <a:xfrm>
              <a:off x="4224" y="1920"/>
              <a:ext cx="864" cy="192"/>
            </a:xfrm>
            <a:prstGeom prst="callout2">
              <a:avLst>
                <a:gd name="adj1" fmla="val 37500"/>
                <a:gd name="adj2" fmla="val -5556"/>
                <a:gd name="adj3" fmla="val 37500"/>
                <a:gd name="adj4" fmla="val -32523"/>
                <a:gd name="adj5" fmla="val 168750"/>
                <a:gd name="adj6" fmla="val -59722"/>
              </a:avLst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caption text </a:t>
              </a:r>
            </a:p>
          </p:txBody>
        </p:sp>
      </p:grpSp>
      <p:sp>
        <p:nvSpPr>
          <p:cNvPr id="15368" name="Rectangle 29"/>
          <p:cNvSpPr>
            <a:spLocks noChangeArrowheads="1"/>
          </p:cNvSpPr>
          <p:nvPr/>
        </p:nvSpPr>
        <p:spPr bwMode="auto">
          <a:xfrm>
            <a:off x="4951710" y="3962261"/>
            <a:ext cx="1371243" cy="380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399"/>
          </a:p>
        </p:txBody>
      </p:sp>
      <p:cxnSp>
        <p:nvCxnSpPr>
          <p:cNvPr id="15369" name="AutoShape 30"/>
          <p:cNvCxnSpPr>
            <a:cxnSpLocks noChangeShapeType="1"/>
            <a:stCxn id="15370" idx="3"/>
            <a:endCxn id="15368" idx="3"/>
          </p:cNvCxnSpPr>
          <p:nvPr/>
        </p:nvCxnSpPr>
        <p:spPr bwMode="auto">
          <a:xfrm flipH="1">
            <a:off x="6322952" y="1600676"/>
            <a:ext cx="1904504" cy="2552035"/>
          </a:xfrm>
          <a:prstGeom prst="bentConnector3">
            <a:avLst>
              <a:gd name="adj1" fmla="val -35333"/>
            </a:avLst>
          </a:prstGeom>
          <a:noFill/>
          <a:ln w="9525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0" name="Rectangle 31"/>
          <p:cNvSpPr>
            <a:spLocks noChangeArrowheads="1"/>
          </p:cNvSpPr>
          <p:nvPr/>
        </p:nvSpPr>
        <p:spPr bwMode="auto">
          <a:xfrm>
            <a:off x="7084754" y="1448316"/>
            <a:ext cx="1142702" cy="30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399"/>
          </a:p>
        </p:txBody>
      </p:sp>
    </p:spTree>
    <p:extLst>
      <p:ext uri="{BB962C8B-B14F-4D97-AF65-F5344CB8AC3E}">
        <p14:creationId xmlns:p14="http://schemas.microsoft.com/office/powerpoint/2010/main" val="71854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Modifying the Appearance of a Table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You can modify the appearance of a table by adding:</a:t>
            </a:r>
          </a:p>
          <a:p>
            <a:pPr lvl="1" eaLnBrk="1" hangingPunct="1"/>
            <a:r>
              <a:rPr lang="en-US" altLang="en-US" dirty="0" smtClean="0"/>
              <a:t>Gridlines or borders</a:t>
            </a:r>
          </a:p>
          <a:p>
            <a:pPr lvl="1" eaLnBrk="1" hangingPunct="1"/>
            <a:r>
              <a:rPr lang="en-US" altLang="en-US" dirty="0" smtClean="0"/>
              <a:t>background color</a:t>
            </a:r>
          </a:p>
          <a:p>
            <a:pPr eaLnBrk="1" hangingPunct="1"/>
            <a:r>
              <a:rPr lang="en-US" altLang="en-US" dirty="0" smtClean="0"/>
              <a:t>HTML also provides tags and attributes to control the placement and size of a table.</a:t>
            </a:r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799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727" indent="-285664">
              <a:spcBef>
                <a:spcPct val="20000"/>
              </a:spcBef>
              <a:buChar char="–"/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2657" indent="-228531">
              <a:spcBef>
                <a:spcPct val="20000"/>
              </a:spcBef>
              <a:buChar char="•"/>
              <a:defRPr sz="1999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9720" indent="-22853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6783" indent="-22853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1A5715-0219-4B70-BBB3-1FDC1A7E13D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8498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a Table Border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999"/>
              <a:t>By default, browsers display tables without table borders.</a:t>
            </a:r>
          </a:p>
          <a:p>
            <a:pPr eaLnBrk="1" hangingPunct="1"/>
            <a:r>
              <a:rPr lang="en-US" altLang="en-US" sz="2999"/>
              <a:t>A table border can be added using the border attribute to the </a:t>
            </a:r>
            <a:r>
              <a:rPr lang="en-US" altLang="en-US" sz="2999" b="1">
                <a:latin typeface="Courier New" panose="02070309020205020404" pitchFamily="49" charset="0"/>
              </a:rPr>
              <a:t>&lt;table&gt;</a:t>
            </a:r>
            <a:r>
              <a:rPr lang="en-US" altLang="en-US" sz="2999"/>
              <a:t> tag.</a:t>
            </a:r>
          </a:p>
          <a:p>
            <a:pPr eaLnBrk="1" hangingPunct="1"/>
            <a:r>
              <a:rPr lang="en-US" altLang="en-US" sz="2999"/>
              <a:t>The syntax for creating a table border is: </a:t>
            </a:r>
            <a:r>
              <a:rPr lang="en-US" altLang="en-US" sz="2999" b="1">
                <a:latin typeface="Courier New" panose="02070309020205020404" pitchFamily="49" charset="0"/>
              </a:rPr>
              <a:t>&lt;table border=“value”&gt;</a:t>
            </a:r>
          </a:p>
          <a:p>
            <a:pPr lvl="1" eaLnBrk="1" hangingPunct="1"/>
            <a:r>
              <a:rPr lang="en-US" altLang="en-US" sz="2799" b="1" i="1"/>
              <a:t>value</a:t>
            </a:r>
            <a:r>
              <a:rPr lang="en-US" altLang="en-US" sz="2799"/>
              <a:t> is the width of the border in pixels</a:t>
            </a:r>
          </a:p>
          <a:p>
            <a:pPr eaLnBrk="1" hangingPunct="1"/>
            <a:r>
              <a:rPr lang="en-US" altLang="en-US" smtClean="0"/>
              <a:t>The </a:t>
            </a:r>
            <a:r>
              <a:rPr lang="en-US" altLang="en-US" b="1" smtClean="0"/>
              <a:t>size</a:t>
            </a:r>
            <a:r>
              <a:rPr lang="en-US" altLang="en-US" smtClean="0"/>
              <a:t> attribute is optional; if you don’t specify a size, the browser creates a table border 1 pixel wide.</a:t>
            </a:r>
          </a:p>
        </p:txBody>
      </p:sp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799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727" indent="-285664">
              <a:spcBef>
                <a:spcPct val="20000"/>
              </a:spcBef>
              <a:buChar char="–"/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2657" indent="-228531">
              <a:spcBef>
                <a:spcPct val="20000"/>
              </a:spcBef>
              <a:buChar char="•"/>
              <a:defRPr sz="1999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9720" indent="-22853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6783" indent="-22853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E777C0-5FBB-4145-AAB6-56BD00889EB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4683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Tables with Different Borders Values</a:t>
            </a:r>
          </a:p>
        </p:txBody>
      </p:sp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799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727" indent="-285664">
              <a:spcBef>
                <a:spcPct val="20000"/>
              </a:spcBef>
              <a:buChar char="–"/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2657" indent="-228531">
              <a:spcBef>
                <a:spcPct val="20000"/>
              </a:spcBef>
              <a:buChar char="•"/>
              <a:defRPr sz="1999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9720" indent="-22853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6783" indent="-22853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CEACE0-8AD8-40F7-94E7-1BFDB5E1536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1675963" y="1910160"/>
            <a:ext cx="8913078" cy="37613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799" b="1"/>
              <a:t>This figure shows the effect on a table’s border when the border size is varied.</a:t>
            </a:r>
          </a:p>
        </p:txBody>
      </p:sp>
      <p:graphicFrame>
        <p:nvGraphicFramePr>
          <p:cNvPr id="18437" name="Object 7"/>
          <p:cNvGraphicFramePr>
            <a:graphicFrameLocks noChangeAspect="1"/>
          </p:cNvGraphicFramePr>
          <p:nvPr/>
        </p:nvGraphicFramePr>
        <p:xfrm>
          <a:off x="2018774" y="2743380"/>
          <a:ext cx="8151277" cy="2023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Bitmap Image" r:id="rId3" imgW="3867528" imgH="1085682" progId="Paint.Picture">
                  <p:embed/>
                </p:oleObj>
              </mc:Choice>
              <mc:Fallback>
                <p:oleObj name="Bitmap Image" r:id="rId3" imgW="3867528" imgH="1085682" progId="Paint.Picture">
                  <p:embed/>
                  <p:pic>
                    <p:nvPicPr>
                      <p:cNvPr id="1843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8774" y="2743380"/>
                        <a:ext cx="8151277" cy="2023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622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217612" y="2133600"/>
            <a:ext cx="9690116" cy="2057400"/>
          </a:xfrm>
          <a:prstGeom prst="rect">
            <a:avLst/>
          </a:prstGeom>
        </p:spPr>
        <p:txBody>
          <a:bodyPr/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3800" dirty="0" smtClean="0"/>
              <a:t>Lets Code</a:t>
            </a:r>
          </a:p>
        </p:txBody>
      </p:sp>
    </p:spTree>
    <p:extLst>
      <p:ext uri="{BB962C8B-B14F-4D97-AF65-F5344CB8AC3E}">
        <p14:creationId xmlns:p14="http://schemas.microsoft.com/office/powerpoint/2010/main" val="200828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3916907"/>
            <a:ext cx="10058400" cy="1828799"/>
          </a:xfrm>
        </p:spPr>
        <p:txBody>
          <a:bodyPr>
            <a:normAutofit fontScale="70000" lnSpcReduction="20000"/>
          </a:bodyPr>
          <a:lstStyle/>
          <a:p>
            <a:pPr algn="ctr"/>
            <a:endParaRPr lang="en-US" sz="9600" dirty="0"/>
          </a:p>
          <a:p>
            <a:pPr marL="0" indent="0" algn="ctr">
              <a:buNone/>
            </a:pPr>
            <a:r>
              <a:rPr lang="en-US" sz="9600" dirty="0" smtClean="0"/>
              <a:t>END OF CHAPTER 4</a:t>
            </a:r>
            <a:endParaRPr lang="en-US" sz="9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512" y="277584"/>
            <a:ext cx="3886200" cy="360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8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Chapter </a:t>
            </a:r>
            <a:r>
              <a:rPr lang="en-US" dirty="0" smtClean="0"/>
              <a:t>Four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777" y="4827896"/>
            <a:ext cx="8915399" cy="1150203"/>
          </a:xfrm>
        </p:spPr>
        <p:txBody>
          <a:bodyPr>
            <a:normAutofit/>
          </a:bodyPr>
          <a:lstStyle/>
          <a:p>
            <a:pPr algn="r"/>
            <a:r>
              <a:rPr lang="en-US" b="1" dirty="0" smtClean="0"/>
              <a:t>Using Html Tables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Defining a Table Structure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first step to creating a table is to specify the table structure:</a:t>
            </a:r>
          </a:p>
          <a:p>
            <a:pPr lvl="1" eaLnBrk="1" hangingPunct="1"/>
            <a:r>
              <a:rPr lang="en-US" altLang="en-US" smtClean="0"/>
              <a:t>the number of rows and columns</a:t>
            </a:r>
          </a:p>
          <a:p>
            <a:pPr lvl="1" eaLnBrk="1" hangingPunct="1"/>
            <a:r>
              <a:rPr lang="en-US" altLang="en-US" smtClean="0"/>
              <a:t>the location of column headings</a:t>
            </a:r>
          </a:p>
          <a:p>
            <a:pPr lvl="1" eaLnBrk="1" hangingPunct="1"/>
            <a:r>
              <a:rPr lang="en-US" altLang="en-US" smtClean="0"/>
              <a:t>the placement of a table caption</a:t>
            </a:r>
          </a:p>
          <a:p>
            <a:pPr eaLnBrk="1" hangingPunct="1"/>
            <a:r>
              <a:rPr lang="en-US" altLang="en-US" smtClean="0"/>
              <a:t>Once the table structure is in place, you can start entering data into the table.</a:t>
            </a:r>
          </a:p>
        </p:txBody>
      </p:sp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799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727" indent="-285664">
              <a:spcBef>
                <a:spcPct val="20000"/>
              </a:spcBef>
              <a:buChar char="–"/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2657" indent="-228531">
              <a:spcBef>
                <a:spcPct val="20000"/>
              </a:spcBef>
              <a:buChar char="•"/>
              <a:defRPr sz="1999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9720" indent="-22853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6783" indent="-22853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6E4210-EA21-4235-86ED-A6662D66739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08808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the </a:t>
            </a:r>
            <a:r>
              <a:rPr lang="en-US" altLang="en-US" smtClean="0">
                <a:latin typeface="Courier New" panose="02070309020205020404" pitchFamily="49" charset="0"/>
              </a:rPr>
              <a:t>&lt;table&gt;</a:t>
            </a:r>
            <a:r>
              <a:rPr lang="en-US" altLang="en-US" smtClean="0"/>
              <a:t>, </a:t>
            </a:r>
            <a:br>
              <a:rPr lang="en-US" altLang="en-US" smtClean="0"/>
            </a:br>
            <a:r>
              <a:rPr lang="en-US" altLang="en-US" smtClean="0">
                <a:latin typeface="Courier New" panose="02070309020205020404" pitchFamily="49" charset="0"/>
              </a:rPr>
              <a:t>&lt;</a:t>
            </a:r>
            <a:r>
              <a:rPr lang="en-US" altLang="en-US" dirty="0" err="1" smtClean="0">
                <a:latin typeface="Courier New" panose="02070309020205020404" pitchFamily="49" charset="0"/>
              </a:rPr>
              <a:t>tr</a:t>
            </a:r>
            <a:r>
              <a:rPr lang="en-US" altLang="en-US" dirty="0" smtClean="0">
                <a:latin typeface="Courier New" panose="02070309020205020404" pitchFamily="49" charset="0"/>
              </a:rPr>
              <a:t>&gt;</a:t>
            </a:r>
            <a:r>
              <a:rPr lang="en-US" altLang="en-US" dirty="0" smtClean="0"/>
              <a:t>, and </a:t>
            </a:r>
            <a:r>
              <a:rPr lang="en-US" altLang="en-US" dirty="0" smtClean="0">
                <a:latin typeface="Courier New" panose="02070309020205020404" pitchFamily="49" charset="0"/>
              </a:rPr>
              <a:t>&lt;td&gt;</a:t>
            </a:r>
            <a:r>
              <a:rPr lang="en-US" altLang="en-US" dirty="0" smtClean="0"/>
              <a:t> Tags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Graphical tables are enclosed within a two-sided </a:t>
            </a:r>
            <a:r>
              <a:rPr lang="en-US" altLang="en-US" b="1" dirty="0" smtClean="0">
                <a:latin typeface="Courier New" panose="02070309020205020404" pitchFamily="49" charset="0"/>
              </a:rPr>
              <a:t>&lt;table&gt;</a:t>
            </a:r>
            <a:r>
              <a:rPr lang="en-US" altLang="en-US" dirty="0" smtClean="0"/>
              <a:t> tag that identifies the start and ending of the table structure.</a:t>
            </a:r>
          </a:p>
          <a:p>
            <a:pPr eaLnBrk="1" hangingPunct="1"/>
            <a:r>
              <a:rPr lang="en-US" altLang="en-US" dirty="0" smtClean="0"/>
              <a:t>Each row of the table is indicated using a two-sided </a:t>
            </a:r>
            <a:r>
              <a:rPr lang="en-US" altLang="en-US" b="1" dirty="0" smtClean="0">
                <a:latin typeface="Courier New" panose="02070309020205020404" pitchFamily="49" charset="0"/>
              </a:rPr>
              <a:t>&lt;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tr</a:t>
            </a:r>
            <a:r>
              <a:rPr lang="en-US" altLang="en-US" b="1" dirty="0" smtClean="0">
                <a:latin typeface="Courier New" panose="02070309020205020404" pitchFamily="49" charset="0"/>
              </a:rPr>
              <a:t>&gt;</a:t>
            </a:r>
            <a:r>
              <a:rPr lang="en-US" altLang="en-US" dirty="0" smtClean="0"/>
              <a:t> (for table row).</a:t>
            </a:r>
          </a:p>
          <a:p>
            <a:pPr eaLnBrk="1" hangingPunct="1"/>
            <a:r>
              <a:rPr lang="en-US" altLang="en-US" dirty="0" smtClean="0"/>
              <a:t>Within each table row, a two-sided </a:t>
            </a:r>
            <a:r>
              <a:rPr lang="en-US" altLang="en-US" b="1" dirty="0" smtClean="0">
                <a:latin typeface="Courier New" panose="02070309020205020404" pitchFamily="49" charset="0"/>
              </a:rPr>
              <a:t>&lt;td&gt;</a:t>
            </a:r>
            <a:r>
              <a:rPr lang="en-US" altLang="en-US" dirty="0" smtClean="0"/>
              <a:t> (for table data) tag indicates the presence of individual table cells.</a:t>
            </a: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799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727" indent="-285664">
              <a:spcBef>
                <a:spcPct val="20000"/>
              </a:spcBef>
              <a:buChar char="–"/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2657" indent="-228531">
              <a:spcBef>
                <a:spcPct val="20000"/>
              </a:spcBef>
              <a:buChar char="•"/>
              <a:defRPr sz="1999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9720" indent="-22853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6783" indent="-22853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FE1985-9E02-4507-9E11-B54FEF1471C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63228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General Table Syntax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1904503" y="1600676"/>
            <a:ext cx="8303637" cy="464699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999" b="1">
                <a:latin typeface="Courier New" panose="02070309020205020404" pitchFamily="49" charset="0"/>
              </a:rPr>
              <a:t>&lt;table&gt;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999" b="1">
                <a:latin typeface="Courier New" panose="02070309020205020404" pitchFamily="49" charset="0"/>
              </a:rPr>
              <a:t>  &lt;tr&gt;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999" b="1">
                <a:latin typeface="Courier New" panose="02070309020205020404" pitchFamily="49" charset="0"/>
              </a:rPr>
              <a:t>		&lt;td&gt; First Cell &lt;/td&gt;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999" b="1">
                <a:latin typeface="Courier New" panose="02070309020205020404" pitchFamily="49" charset="0"/>
              </a:rPr>
              <a:t>		&lt;td&gt; Second Cell &lt;/td&gt;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999" b="1">
                <a:latin typeface="Courier New" panose="02070309020205020404" pitchFamily="49" charset="0"/>
              </a:rPr>
              <a:t>  &lt;/tr&gt;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999" b="1">
                <a:latin typeface="Courier New" panose="02070309020205020404" pitchFamily="49" charset="0"/>
              </a:rPr>
              <a:t>  &lt;tr&gt;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999" b="1">
                <a:latin typeface="Courier New" panose="02070309020205020404" pitchFamily="49" charset="0"/>
              </a:rPr>
              <a:t>		&lt;td&gt; Third Cell &lt;/td&gt;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999" b="1">
                <a:latin typeface="Courier New" panose="02070309020205020404" pitchFamily="49" charset="0"/>
              </a:rPr>
              <a:t>		&lt;td&gt; Fourth Cell &lt;/td&gt;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999" b="1">
                <a:latin typeface="Courier New" panose="02070309020205020404" pitchFamily="49" charset="0"/>
              </a:rPr>
              <a:t>  &lt;/tr&gt;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999" b="1">
                <a:latin typeface="Courier New" panose="02070309020205020404" pitchFamily="49" charset="0"/>
              </a:rPr>
              <a:t>&lt;/table&gt;</a:t>
            </a:r>
            <a:endParaRPr lang="en-US" altLang="en-US" sz="1999"/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799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727" indent="-285664">
              <a:spcBef>
                <a:spcPct val="20000"/>
              </a:spcBef>
              <a:buChar char="–"/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2657" indent="-228531">
              <a:spcBef>
                <a:spcPct val="20000"/>
              </a:spcBef>
              <a:buChar char="•"/>
              <a:defRPr sz="1999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9720" indent="-22853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6783" indent="-22853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A55625-7579-43C6-B4D2-FD704BBB242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grpSp>
        <p:nvGrpSpPr>
          <p:cNvPr id="7173" name="Group 4"/>
          <p:cNvGrpSpPr>
            <a:grpSpLocks/>
          </p:cNvGrpSpPr>
          <p:nvPr/>
        </p:nvGrpSpPr>
        <p:grpSpPr bwMode="auto">
          <a:xfrm>
            <a:off x="2513946" y="5257324"/>
            <a:ext cx="6924459" cy="914162"/>
            <a:chOff x="398" y="2112"/>
            <a:chExt cx="4690" cy="815"/>
          </a:xfrm>
        </p:grpSpPr>
        <p:graphicFrame>
          <p:nvGraphicFramePr>
            <p:cNvPr id="7175" name="Object 5"/>
            <p:cNvGraphicFramePr>
              <a:graphicFrameLocks noChangeAspect="1"/>
            </p:cNvGraphicFramePr>
            <p:nvPr/>
          </p:nvGraphicFramePr>
          <p:xfrm>
            <a:off x="1248" y="2112"/>
            <a:ext cx="3840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Bitmap Image" r:id="rId4" imgW="3981701" imgH="638298" progId="Paint.Picture">
                    <p:embed/>
                  </p:oleObj>
                </mc:Choice>
                <mc:Fallback>
                  <p:oleObj name="Bitmap Image" r:id="rId4" imgW="3981701" imgH="638298" progId="Paint.Picture">
                    <p:embed/>
                    <p:pic>
                      <p:nvPicPr>
                        <p:cNvPr id="717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112"/>
                          <a:ext cx="3840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6" name="AutoShape 6"/>
            <p:cNvSpPr>
              <a:spLocks/>
            </p:cNvSpPr>
            <p:nvPr/>
          </p:nvSpPr>
          <p:spPr bwMode="auto">
            <a:xfrm>
              <a:off x="1056" y="2255"/>
              <a:ext cx="168" cy="361"/>
            </a:xfrm>
            <a:prstGeom prst="leftBrace">
              <a:avLst>
                <a:gd name="adj1" fmla="val 26190"/>
                <a:gd name="adj2" fmla="val 50000"/>
              </a:avLst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399"/>
            </a:p>
          </p:txBody>
        </p:sp>
        <p:sp>
          <p:nvSpPr>
            <p:cNvPr id="7177" name="Text Box 7"/>
            <p:cNvSpPr txBox="1">
              <a:spLocks noChangeArrowheads="1"/>
            </p:cNvSpPr>
            <p:nvPr/>
          </p:nvSpPr>
          <p:spPr bwMode="auto">
            <a:xfrm>
              <a:off x="398" y="2316"/>
              <a:ext cx="65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two rows</a:t>
              </a:r>
            </a:p>
          </p:txBody>
        </p:sp>
        <p:sp>
          <p:nvSpPr>
            <p:cNvPr id="7178" name="AutoShape 8"/>
            <p:cNvSpPr>
              <a:spLocks/>
            </p:cNvSpPr>
            <p:nvPr/>
          </p:nvSpPr>
          <p:spPr bwMode="auto">
            <a:xfrm rot="16223701">
              <a:off x="3081" y="2697"/>
              <a:ext cx="169" cy="291"/>
            </a:xfrm>
            <a:prstGeom prst="leftBrace">
              <a:avLst>
                <a:gd name="adj1" fmla="val 184714"/>
                <a:gd name="adj2" fmla="val 50000"/>
              </a:avLst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399"/>
            </a:p>
          </p:txBody>
        </p:sp>
      </p:grpSp>
      <p:sp>
        <p:nvSpPr>
          <p:cNvPr id="7174" name="Text Box 9"/>
          <p:cNvSpPr txBox="1">
            <a:spLocks noChangeArrowheads="1"/>
          </p:cNvSpPr>
          <p:nvPr/>
        </p:nvSpPr>
        <p:spPr bwMode="auto">
          <a:xfrm>
            <a:off x="5942053" y="6247666"/>
            <a:ext cx="1274431" cy="33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two columns</a:t>
            </a:r>
          </a:p>
        </p:txBody>
      </p:sp>
    </p:spTree>
    <p:extLst>
      <p:ext uri="{BB962C8B-B14F-4D97-AF65-F5344CB8AC3E}">
        <p14:creationId xmlns:p14="http://schemas.microsoft.com/office/powerpoint/2010/main" val="4875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Columns within a Table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HTML does not provide a tag for table columns.</a:t>
            </a:r>
          </a:p>
          <a:p>
            <a:pPr eaLnBrk="1" hangingPunct="1"/>
            <a:r>
              <a:rPr lang="en-US" altLang="en-US" smtClean="0"/>
              <a:t>In the original HTML specifications, the number of columns is determined by how many cells are inserted within each row.</a:t>
            </a:r>
          </a:p>
          <a:p>
            <a:pPr lvl="1" eaLnBrk="1" hangingPunct="1"/>
            <a:r>
              <a:rPr lang="en-US" altLang="en-US" smtClean="0"/>
              <a:t>for example, if you have four </a:t>
            </a:r>
            <a:r>
              <a:rPr lang="en-US" altLang="en-US" b="1" smtClean="0">
                <a:latin typeface="Courier New" panose="02070309020205020404" pitchFamily="49" charset="0"/>
              </a:rPr>
              <a:t>&lt;td&gt;</a:t>
            </a:r>
            <a:r>
              <a:rPr lang="en-US" altLang="en-US" smtClean="0"/>
              <a:t> tags in each table row, that table has four columns</a:t>
            </a:r>
          </a:p>
          <a:p>
            <a:pPr eaLnBrk="1" hangingPunct="1"/>
            <a:r>
              <a:rPr lang="en-US" altLang="en-US" smtClean="0"/>
              <a:t>Later versions of HTML provide increased support for controlling the appearance of table columns.</a:t>
            </a:r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799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727" indent="-285664">
              <a:spcBef>
                <a:spcPct val="20000"/>
              </a:spcBef>
              <a:buChar char="–"/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2657" indent="-228531">
              <a:spcBef>
                <a:spcPct val="20000"/>
              </a:spcBef>
              <a:buChar char="•"/>
              <a:defRPr sz="1999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9720" indent="-22853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6783" indent="-22853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5FB6CD-0099-4859-B38A-5A82E11C72A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96764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HTML Structure of a Table</a:t>
            </a:r>
          </a:p>
        </p:txBody>
      </p:sp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799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727" indent="-285664">
              <a:spcBef>
                <a:spcPct val="20000"/>
              </a:spcBef>
              <a:buChar char="–"/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2657" indent="-228531">
              <a:spcBef>
                <a:spcPct val="20000"/>
              </a:spcBef>
              <a:buChar char="•"/>
              <a:defRPr sz="1999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9720" indent="-22853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6783" indent="-22853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CF29C3-053B-41B7-8043-AE9708F24B4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grpSp>
        <p:nvGrpSpPr>
          <p:cNvPr id="10244" name="Group 16"/>
          <p:cNvGrpSpPr>
            <a:grpSpLocks/>
          </p:cNvGrpSpPr>
          <p:nvPr/>
        </p:nvGrpSpPr>
        <p:grpSpPr bwMode="auto">
          <a:xfrm>
            <a:off x="1752145" y="1972056"/>
            <a:ext cx="7608493" cy="4199431"/>
            <a:chOff x="144" y="1152"/>
            <a:chExt cx="4794" cy="2646"/>
          </a:xfrm>
        </p:grpSpPr>
        <p:graphicFrame>
          <p:nvGraphicFramePr>
            <p:cNvPr id="1024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6972777"/>
                </p:ext>
              </p:extLst>
            </p:nvPr>
          </p:nvGraphicFramePr>
          <p:xfrm>
            <a:off x="2016" y="1152"/>
            <a:ext cx="1494" cy="2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" name="Bitmap Image" r:id="rId3" imgW="1333440" imgH="3324240" progId="Paint.Picture">
                    <p:embed/>
                  </p:oleObj>
                </mc:Choice>
                <mc:Fallback>
                  <p:oleObj name="Bitmap Image" r:id="rId3" imgW="1333440" imgH="3324240" progId="Paint.Picture">
                    <p:embed/>
                    <p:pic>
                      <p:nvPicPr>
                        <p:cNvPr id="10246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152"/>
                          <a:ext cx="1494" cy="2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7" name="AutoShape 6"/>
            <p:cNvSpPr>
              <a:spLocks/>
            </p:cNvSpPr>
            <p:nvPr/>
          </p:nvSpPr>
          <p:spPr bwMode="auto">
            <a:xfrm>
              <a:off x="1824" y="1523"/>
              <a:ext cx="229" cy="266"/>
            </a:xfrm>
            <a:prstGeom prst="leftBrace">
              <a:avLst>
                <a:gd name="adj1" fmla="val 26201"/>
                <a:gd name="adj2" fmla="val 50000"/>
              </a:avLst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399"/>
            </a:p>
          </p:txBody>
        </p:sp>
        <p:sp>
          <p:nvSpPr>
            <p:cNvPr id="10248" name="AutoShape 7"/>
            <p:cNvSpPr>
              <a:spLocks/>
            </p:cNvSpPr>
            <p:nvPr/>
          </p:nvSpPr>
          <p:spPr bwMode="auto">
            <a:xfrm>
              <a:off x="144" y="1152"/>
              <a:ext cx="810" cy="151"/>
            </a:xfrm>
            <a:prstGeom prst="callout2">
              <a:avLst>
                <a:gd name="adj1" fmla="val 47681"/>
                <a:gd name="adj2" fmla="val 105926"/>
                <a:gd name="adj3" fmla="val 47681"/>
                <a:gd name="adj4" fmla="val 174199"/>
                <a:gd name="adj5" fmla="val 49667"/>
                <a:gd name="adj6" fmla="val 242593"/>
              </a:avLst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/>
                <a:t>beginning of the table structure </a:t>
              </a:r>
            </a:p>
          </p:txBody>
        </p:sp>
        <p:sp>
          <p:nvSpPr>
            <p:cNvPr id="10249" name="AutoShape 8"/>
            <p:cNvSpPr>
              <a:spLocks/>
            </p:cNvSpPr>
            <p:nvPr/>
          </p:nvSpPr>
          <p:spPr bwMode="auto">
            <a:xfrm>
              <a:off x="333" y="2001"/>
              <a:ext cx="810" cy="151"/>
            </a:xfrm>
            <a:prstGeom prst="callout2">
              <a:avLst>
                <a:gd name="adj1" fmla="val 47681"/>
                <a:gd name="adj2" fmla="val 105926"/>
                <a:gd name="adj3" fmla="val 47681"/>
                <a:gd name="adj4" fmla="val 144690"/>
                <a:gd name="adj5" fmla="val -231125"/>
                <a:gd name="adj6" fmla="val 183949"/>
              </a:avLst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 dirty="0"/>
                <a:t>first row of </a:t>
              </a:r>
              <a:r>
                <a:rPr lang="en-US" altLang="en-US" sz="1400" b="1" dirty="0" smtClean="0"/>
                <a:t>five </a:t>
              </a:r>
              <a:r>
                <a:rPr lang="en-US" altLang="en-US" sz="1400" b="1" dirty="0"/>
                <a:t>in the table </a:t>
              </a:r>
            </a:p>
          </p:txBody>
        </p:sp>
        <p:sp>
          <p:nvSpPr>
            <p:cNvPr id="10250" name="AutoShape 9"/>
            <p:cNvSpPr>
              <a:spLocks/>
            </p:cNvSpPr>
            <p:nvPr/>
          </p:nvSpPr>
          <p:spPr bwMode="auto">
            <a:xfrm>
              <a:off x="480" y="3648"/>
              <a:ext cx="810" cy="150"/>
            </a:xfrm>
            <a:prstGeom prst="callout2">
              <a:avLst>
                <a:gd name="adj1" fmla="val 48000"/>
                <a:gd name="adj2" fmla="val 105926"/>
                <a:gd name="adj3" fmla="val 48000"/>
                <a:gd name="adj4" fmla="val 152222"/>
                <a:gd name="adj5" fmla="val 44667"/>
                <a:gd name="adj6" fmla="val 198519"/>
              </a:avLst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/>
                <a:t>end of the table structure </a:t>
              </a:r>
            </a:p>
          </p:txBody>
        </p:sp>
        <p:sp>
          <p:nvSpPr>
            <p:cNvPr id="10251" name="AutoShape 10"/>
            <p:cNvSpPr>
              <a:spLocks/>
            </p:cNvSpPr>
            <p:nvPr/>
          </p:nvSpPr>
          <p:spPr bwMode="auto">
            <a:xfrm>
              <a:off x="4128" y="1344"/>
              <a:ext cx="810" cy="151"/>
            </a:xfrm>
            <a:prstGeom prst="callout2">
              <a:avLst>
                <a:gd name="adj1" fmla="val 47681"/>
                <a:gd name="adj2" fmla="val -5926"/>
                <a:gd name="adj3" fmla="val 47681"/>
                <a:gd name="adj4" fmla="val -42468"/>
                <a:gd name="adj5" fmla="val 217218"/>
                <a:gd name="adj6" fmla="val -82347"/>
              </a:avLst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/>
                <a:t>table cells</a:t>
              </a:r>
            </a:p>
          </p:txBody>
        </p:sp>
        <p:sp>
          <p:nvSpPr>
            <p:cNvPr id="10252" name="AutoShape 11"/>
            <p:cNvSpPr>
              <a:spLocks/>
            </p:cNvSpPr>
            <p:nvPr/>
          </p:nvSpPr>
          <p:spPr bwMode="auto">
            <a:xfrm flipH="1">
              <a:off x="3264" y="1552"/>
              <a:ext cx="192" cy="255"/>
            </a:xfrm>
            <a:prstGeom prst="leftBrace">
              <a:avLst>
                <a:gd name="adj1" fmla="val 20833"/>
                <a:gd name="adj2" fmla="val 50000"/>
              </a:avLst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399"/>
            </a:p>
          </p:txBody>
        </p:sp>
      </p:grpSp>
      <p:sp>
        <p:nvSpPr>
          <p:cNvPr id="10245" name="Text Box 13"/>
          <p:cNvSpPr txBox="1">
            <a:spLocks noChangeArrowheads="1"/>
          </p:cNvSpPr>
          <p:nvPr/>
        </p:nvSpPr>
        <p:spPr bwMode="auto">
          <a:xfrm>
            <a:off x="7922736" y="2743379"/>
            <a:ext cx="2437765" cy="312338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799" b="1" dirty="0"/>
              <a:t>You do not need to indent the </a:t>
            </a:r>
            <a:r>
              <a:rPr lang="en-US" altLang="en-US" sz="1799" b="1" dirty="0">
                <a:latin typeface="Courier New" panose="02070309020205020404" pitchFamily="49" charset="0"/>
              </a:rPr>
              <a:t>&lt;td&gt;</a:t>
            </a:r>
            <a:r>
              <a:rPr lang="en-US" altLang="en-US" sz="1799" b="1" dirty="0"/>
              <a:t> tags or place them on separate lines, but you may find it easier to interpret your code if you do so.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799" b="1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799" b="1" dirty="0"/>
              <a:t>After the table structure is in place, you’re ready to add the text for each cell.</a:t>
            </a:r>
          </a:p>
        </p:txBody>
      </p:sp>
    </p:spTree>
    <p:extLst>
      <p:ext uri="{BB962C8B-B14F-4D97-AF65-F5344CB8AC3E}">
        <p14:creationId xmlns:p14="http://schemas.microsoft.com/office/powerpoint/2010/main" val="100354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Headings with the </a:t>
            </a:r>
            <a:r>
              <a:rPr lang="en-US" altLang="en-US" smtClean="0">
                <a:latin typeface="Courier New" panose="02070309020205020404" pitchFamily="49" charset="0"/>
              </a:rPr>
              <a:t>&lt;th&gt;</a:t>
            </a:r>
            <a:r>
              <a:rPr lang="en-US" altLang="en-US" smtClean="0"/>
              <a:t> Tag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HTML provides the </a:t>
            </a:r>
            <a:r>
              <a:rPr lang="en-US" altLang="en-US" b="1" smtClean="0">
                <a:latin typeface="Courier New" panose="02070309020205020404" pitchFamily="49" charset="0"/>
              </a:rPr>
              <a:t>&lt;th&gt;</a:t>
            </a:r>
            <a:r>
              <a:rPr lang="en-US" altLang="en-US" smtClean="0"/>
              <a:t> tag for table headings.</a:t>
            </a:r>
          </a:p>
          <a:p>
            <a:pPr eaLnBrk="1" hangingPunct="1"/>
            <a:r>
              <a:rPr lang="en-US" altLang="en-US" smtClean="0"/>
              <a:t>Text formatted with the </a:t>
            </a:r>
            <a:r>
              <a:rPr lang="en-US" altLang="en-US" b="1" smtClean="0">
                <a:latin typeface="Courier New" panose="02070309020205020404" pitchFamily="49" charset="0"/>
              </a:rPr>
              <a:t>&lt;th&gt;</a:t>
            </a:r>
            <a:r>
              <a:rPr lang="en-US" altLang="en-US" smtClean="0"/>
              <a:t> tag is centered within the cell and displayed in a boldface font.</a:t>
            </a:r>
          </a:p>
          <a:p>
            <a:pPr eaLnBrk="1" hangingPunct="1"/>
            <a:r>
              <a:rPr lang="en-US" altLang="en-US" smtClean="0"/>
              <a:t>The </a:t>
            </a:r>
            <a:r>
              <a:rPr lang="en-US" altLang="en-US" b="1" smtClean="0">
                <a:latin typeface="Courier New" panose="02070309020205020404" pitchFamily="49" charset="0"/>
              </a:rPr>
              <a:t>&lt;th&gt;</a:t>
            </a:r>
            <a:r>
              <a:rPr lang="en-US" altLang="en-US" smtClean="0"/>
              <a:t> tag is most often used for column headings, but you can use it for any cell that you want to contain centered boldfaced text.</a:t>
            </a:r>
          </a:p>
        </p:txBody>
      </p:sp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799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727" indent="-285664">
              <a:spcBef>
                <a:spcPct val="20000"/>
              </a:spcBef>
              <a:buChar char="–"/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2657" indent="-228531">
              <a:spcBef>
                <a:spcPct val="20000"/>
              </a:spcBef>
              <a:buChar char="•"/>
              <a:defRPr sz="1999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9720" indent="-22853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6783" indent="-22853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64548F-8375-491D-A5D8-FAB3ED60CCF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3425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Table Headings to the Table</a:t>
            </a: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799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727" indent="-285664">
              <a:spcBef>
                <a:spcPct val="20000"/>
              </a:spcBef>
              <a:buChar char="–"/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2657" indent="-228531">
              <a:spcBef>
                <a:spcPct val="20000"/>
              </a:spcBef>
              <a:buChar char="•"/>
              <a:defRPr sz="1999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9720" indent="-22853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6783" indent="-22853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EE8215-D8C3-4E94-B403-B92AC6F8DA2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1295062" y="4190801"/>
            <a:ext cx="5332611" cy="2209225"/>
            <a:chOff x="-288" y="2784"/>
            <a:chExt cx="3360" cy="1392"/>
          </a:xfrm>
        </p:grpSpPr>
        <p:pic>
          <p:nvPicPr>
            <p:cNvPr id="12298" name="Picture 3" descr="Fig04-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" y="2784"/>
              <a:ext cx="2321" cy="1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" name="AutoShape 4"/>
            <p:cNvSpPr>
              <a:spLocks/>
            </p:cNvSpPr>
            <p:nvPr/>
          </p:nvSpPr>
          <p:spPr bwMode="auto">
            <a:xfrm>
              <a:off x="1027" y="3072"/>
              <a:ext cx="166" cy="251"/>
            </a:xfrm>
            <a:prstGeom prst="leftBrace">
              <a:avLst>
                <a:gd name="adj1" fmla="val 20030"/>
                <a:gd name="adj2" fmla="val 50000"/>
              </a:avLst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399"/>
            </a:p>
          </p:txBody>
        </p:sp>
        <p:sp>
          <p:nvSpPr>
            <p:cNvPr id="12300" name="AutoShape 5"/>
            <p:cNvSpPr>
              <a:spLocks/>
            </p:cNvSpPr>
            <p:nvPr/>
          </p:nvSpPr>
          <p:spPr bwMode="auto">
            <a:xfrm>
              <a:off x="-288" y="3578"/>
              <a:ext cx="748" cy="168"/>
            </a:xfrm>
            <a:prstGeom prst="callout2">
              <a:avLst>
                <a:gd name="adj1" fmla="val 37500"/>
                <a:gd name="adj2" fmla="val 105556"/>
                <a:gd name="adj3" fmla="val 37500"/>
                <a:gd name="adj4" fmla="val 139236"/>
                <a:gd name="adj5" fmla="val -225000"/>
                <a:gd name="adj6" fmla="val 173264"/>
              </a:avLst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table headings </a:t>
              </a:r>
            </a:p>
          </p:txBody>
        </p:sp>
      </p:grpSp>
      <p:pic>
        <p:nvPicPr>
          <p:cNvPr id="12293" name="Picture 8" descr="Fig04-16"/>
          <p:cNvPicPr>
            <a:picLocks noChangeAspect="1" noChangeArrowheads="1"/>
          </p:cNvPicPr>
          <p:nvPr/>
        </p:nvPicPr>
        <p:blipFill>
          <a:blip r:embed="rId3">
            <a:lum bright="-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2"/>
          <a:stretch>
            <a:fillRect/>
          </a:stretch>
        </p:blipFill>
        <p:spPr bwMode="auto">
          <a:xfrm>
            <a:off x="5484971" y="2591020"/>
            <a:ext cx="4951710" cy="2290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Rectangle 10"/>
          <p:cNvSpPr>
            <a:spLocks noChangeArrowheads="1"/>
          </p:cNvSpPr>
          <p:nvPr/>
        </p:nvSpPr>
        <p:spPr bwMode="auto">
          <a:xfrm>
            <a:off x="5408790" y="2667198"/>
            <a:ext cx="4189909" cy="380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399"/>
          </a:p>
        </p:txBody>
      </p:sp>
      <p:cxnSp>
        <p:nvCxnSpPr>
          <p:cNvPr id="12295" name="AutoShape 11"/>
          <p:cNvCxnSpPr>
            <a:cxnSpLocks noChangeShapeType="1"/>
            <a:stCxn id="12296" idx="0"/>
            <a:endCxn id="12294" idx="1"/>
          </p:cNvCxnSpPr>
          <p:nvPr/>
        </p:nvCxnSpPr>
        <p:spPr bwMode="auto">
          <a:xfrm rot="16200000">
            <a:off x="2571080" y="2419613"/>
            <a:ext cx="2399675" cy="3275747"/>
          </a:xfrm>
          <a:prstGeom prst="bentConnector2">
            <a:avLst/>
          </a:prstGeom>
          <a:noFill/>
          <a:ln w="9525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6" name="Rectangle 12"/>
          <p:cNvSpPr>
            <a:spLocks noChangeArrowheads="1"/>
          </p:cNvSpPr>
          <p:nvPr/>
        </p:nvSpPr>
        <p:spPr bwMode="auto">
          <a:xfrm>
            <a:off x="1675963" y="5257324"/>
            <a:ext cx="914162" cy="685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399"/>
          </a:p>
        </p:txBody>
      </p:sp>
      <p:sp>
        <p:nvSpPr>
          <p:cNvPr id="12297" name="Text Box 13"/>
          <p:cNvSpPr txBox="1">
            <a:spLocks noChangeArrowheads="1"/>
          </p:cNvSpPr>
          <p:nvPr/>
        </p:nvSpPr>
        <p:spPr bwMode="auto">
          <a:xfrm>
            <a:off x="2209224" y="1524496"/>
            <a:ext cx="2742486" cy="114270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799" b="1"/>
              <a:t>Text in cells formatted with the </a:t>
            </a:r>
            <a:r>
              <a:rPr lang="en-US" altLang="en-US" sz="1799" b="1">
                <a:latin typeface="Courier New" panose="02070309020205020404" pitchFamily="49" charset="0"/>
              </a:rPr>
              <a:t>&lt;th&gt;</a:t>
            </a:r>
            <a:r>
              <a:rPr lang="en-US" altLang="en-US" sz="1799" b="1"/>
              <a:t> tag is bold and centered above each table column.</a:t>
            </a:r>
          </a:p>
        </p:txBody>
      </p:sp>
    </p:spTree>
    <p:extLst>
      <p:ext uri="{BB962C8B-B14F-4D97-AF65-F5344CB8AC3E}">
        <p14:creationId xmlns:p14="http://schemas.microsoft.com/office/powerpoint/2010/main" val="224644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</Template>
  <TotalTime>3675</TotalTime>
  <Words>746</Words>
  <Application>Microsoft Office PowerPoint</Application>
  <PresentationFormat>Custom</PresentationFormat>
  <Paragraphs>95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Century Schoolbook</vt:lpstr>
      <vt:lpstr>Courier New</vt:lpstr>
      <vt:lpstr>Euphemia</vt:lpstr>
      <vt:lpstr>Times New Roman</vt:lpstr>
      <vt:lpstr>Wingdings 2</vt:lpstr>
      <vt:lpstr>View</vt:lpstr>
      <vt:lpstr>Bitmap Image</vt:lpstr>
      <vt:lpstr>  Eelo University Faculty of Computer Science and Business Technologies  Course: Web Designing</vt:lpstr>
      <vt:lpstr>Chapter Four</vt:lpstr>
      <vt:lpstr>Defining a Table Structure</vt:lpstr>
      <vt:lpstr>Using the &lt;table&gt;,  &lt;tr&gt;, and &lt;td&gt; Tags</vt:lpstr>
      <vt:lpstr>The General Table Syntax</vt:lpstr>
      <vt:lpstr>Columns within a Table</vt:lpstr>
      <vt:lpstr>HTML Structure of a Table</vt:lpstr>
      <vt:lpstr>Creating Headings with the &lt;th&gt; Tag</vt:lpstr>
      <vt:lpstr>Adding Table Headings to the Table</vt:lpstr>
      <vt:lpstr>Creating a Table Caption</vt:lpstr>
      <vt:lpstr>Table Captions</vt:lpstr>
      <vt:lpstr>Result of a Table Caption</vt:lpstr>
      <vt:lpstr>Modifying the Appearance of a Table</vt:lpstr>
      <vt:lpstr>Adding a Table Border</vt:lpstr>
      <vt:lpstr>Tables with Different Borders Values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Admin</dc:creator>
  <cp:lastModifiedBy>Eng abdirahmaan</cp:lastModifiedBy>
  <cp:revision>84</cp:revision>
  <dcterms:created xsi:type="dcterms:W3CDTF">2014-04-17T22:14:21Z</dcterms:created>
  <dcterms:modified xsi:type="dcterms:W3CDTF">2024-01-29T20:19:54Z</dcterms:modified>
</cp:coreProperties>
</file>