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0" r:id="rId1"/>
  </p:sldMasterIdLst>
  <p:notesMasterIdLst>
    <p:notesMasterId r:id="rId23"/>
  </p:notesMasterIdLst>
  <p:sldIdLst>
    <p:sldId id="256" r:id="rId2"/>
    <p:sldId id="504" r:id="rId3"/>
    <p:sldId id="482" r:id="rId4"/>
    <p:sldId id="493" r:id="rId5"/>
    <p:sldId id="510" r:id="rId6"/>
    <p:sldId id="430" r:id="rId7"/>
    <p:sldId id="511" r:id="rId8"/>
    <p:sldId id="512" r:id="rId9"/>
    <p:sldId id="513" r:id="rId10"/>
    <p:sldId id="514" r:id="rId11"/>
    <p:sldId id="517" r:id="rId12"/>
    <p:sldId id="519" r:id="rId13"/>
    <p:sldId id="521" r:id="rId14"/>
    <p:sldId id="520" r:id="rId15"/>
    <p:sldId id="518" r:id="rId16"/>
    <p:sldId id="495" r:id="rId17"/>
    <p:sldId id="515" r:id="rId18"/>
    <p:sldId id="516" r:id="rId19"/>
    <p:sldId id="438" r:id="rId20"/>
    <p:sldId id="522" r:id="rId21"/>
    <p:sldId id="396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Fira Sans Extra Condensed" panose="020B0503050000020004" pitchFamily="34" charset="0"/>
      <p:regular r:id="rId29"/>
      <p:bold r:id="rId30"/>
      <p:italic r:id="rId31"/>
      <p:boldItalic r:id="rId32"/>
    </p:embeddedFont>
    <p:embeddedFont>
      <p:font typeface="Fira Sans Extra Condensed SemiBold" panose="020B0604020202020204" charset="0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02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767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9c73459845_0_5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9c73459845_0_5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 panose="020B0503050000020004" pitchFamily="34" charset="0"/>
                <a:ea typeface="Fira Sans Extra Condensed" panose="020B0503050000020004" pitchFamily="34" charset="0"/>
                <a:cs typeface="Fira Sans Extra Condensed" panose="020B0503050000020004" pitchFamily="34" charset="0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rangedatamining.com/widget-catalog/text-mining/topicmodelling-widget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https://www.youtube.com/embed/r9AINv51O0g?feature=oembed" TargetMode="External"/><Relationship Id="rId1" Type="http://schemas.openxmlformats.org/officeDocument/2006/relationships/video" Target="https://www.youtube.com/embed/3mHy4OSyRf0?feature=oembed" TargetMode="Externa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hyperlink" Target="https://www.youtube.com/watch?v=3mHy4OSyRf0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video" Target="https://www.youtube.com/embed/BaM1uiCpj_E?feature=oembed" TargetMode="External"/><Relationship Id="rId7" Type="http://schemas.openxmlformats.org/officeDocument/2006/relationships/image" Target="../media/image21.jpeg"/><Relationship Id="rId2" Type="http://schemas.openxmlformats.org/officeDocument/2006/relationships/video" Target="https://www.youtube.com/embed/T05t-SqKArY?feature=oembed" TargetMode="External"/><Relationship Id="rId1" Type="http://schemas.openxmlformats.org/officeDocument/2006/relationships/video" Target="https://www.youtube.com/embed/3oHXpWIvIBs?feature=oembed" TargetMode="Externa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https://www.youtube.com/embed/oR2M7QAkVwA?feature=oembed" TargetMode="External"/><Relationship Id="rId1" Type="http://schemas.openxmlformats.org/officeDocument/2006/relationships/video" Target="https://www.youtube.com/embed/WR2On5QAqJQ?feature=oembed" TargetMode="Externa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trnduythanhkhttt/lda-and-topic-coherence-score" TargetMode="External"/><Relationship Id="rId2" Type="http://schemas.openxmlformats.org/officeDocument/2006/relationships/hyperlink" Target="https://towardsdatascience.com/evaluate-topic-model-in-python-latent-dirichlet-allocation-lda-7d57484bb5d0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datascience.oneoffcoder.com/topic-modeling-gensim.html" TargetMode="External"/><Relationship Id="rId4" Type="http://schemas.openxmlformats.org/officeDocument/2006/relationships/hyperlink" Target="https://fse.studenttheses.ub.rug.nl/28618/1/s2863685_alfiuddin_hadiat_CCS_thesis.pdf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mailto:dosen02832@unpam.ac.i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jmlr.org/papers/volume3/blei03a/blei03a.pdf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5">
            <a:extLst>
              <a:ext uri="{FF2B5EF4-FFF2-40B4-BE49-F238E27FC236}">
                <a16:creationId xmlns:a16="http://schemas.microsoft.com/office/drawing/2014/main" id="{1BED7E06-9B69-BF98-034C-77273C41C88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11966" y="1068145"/>
            <a:ext cx="5085924" cy="1096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Data Mining</a:t>
            </a:r>
            <a:br>
              <a:rPr lang="en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800" b="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ext</a:t>
            </a:r>
            <a:r>
              <a:rPr lang="en-US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Mining)</a:t>
            </a:r>
            <a:endParaRPr sz="2800" b="1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58;p15">
            <a:extLst>
              <a:ext uri="{FF2B5EF4-FFF2-40B4-BE49-F238E27FC236}">
                <a16:creationId xmlns:a16="http://schemas.microsoft.com/office/drawing/2014/main" id="{3FFBE06A-C9A1-4E3B-1215-1AF75CFC83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66" y="3998347"/>
            <a:ext cx="3607200" cy="69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>
                <a:latin typeface="+mj-lt"/>
              </a:rPr>
              <a:t>Dr. Sajarwo Anggai, S.ST., M.T.</a:t>
            </a:r>
            <a:br>
              <a:rPr lang="en-US" dirty="0">
                <a:latin typeface="+mj-lt"/>
              </a:rPr>
            </a:br>
            <a:r>
              <a:rPr lang="en-US" sz="1600" dirty="0"/>
              <a:t>NIDN : 0421108703</a:t>
            </a:r>
          </a:p>
        </p:txBody>
      </p:sp>
      <p:sp>
        <p:nvSpPr>
          <p:cNvPr id="8" name="Google Shape;59;p15">
            <a:extLst>
              <a:ext uri="{FF2B5EF4-FFF2-40B4-BE49-F238E27FC236}">
                <a16:creationId xmlns:a16="http://schemas.microsoft.com/office/drawing/2014/main" id="{018A834A-A4C7-056B-B680-FDBC74286809}"/>
              </a:ext>
            </a:extLst>
          </p:cNvPr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60;p15">
            <a:extLst>
              <a:ext uri="{FF2B5EF4-FFF2-40B4-BE49-F238E27FC236}">
                <a16:creationId xmlns:a16="http://schemas.microsoft.com/office/drawing/2014/main" id="{9FEC12CE-BEC5-B468-43FC-076DD3863613}"/>
              </a:ext>
            </a:extLst>
          </p:cNvPr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61;p15">
            <a:extLst>
              <a:ext uri="{FF2B5EF4-FFF2-40B4-BE49-F238E27FC236}">
                <a16:creationId xmlns:a16="http://schemas.microsoft.com/office/drawing/2014/main" id="{A907F9EC-D840-5E8B-E6BE-FB7268FEAFBD}"/>
              </a:ext>
            </a:extLst>
          </p:cNvPr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62;p15">
            <a:extLst>
              <a:ext uri="{FF2B5EF4-FFF2-40B4-BE49-F238E27FC236}">
                <a16:creationId xmlns:a16="http://schemas.microsoft.com/office/drawing/2014/main" id="{164DE8E5-503B-A24B-94FE-DBCD80775D21}"/>
              </a:ext>
            </a:extLst>
          </p:cNvPr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" name="Google Shape;63;p15">
            <a:extLst>
              <a:ext uri="{FF2B5EF4-FFF2-40B4-BE49-F238E27FC236}">
                <a16:creationId xmlns:a16="http://schemas.microsoft.com/office/drawing/2014/main" id="{8EB22D04-135D-F952-66E5-EC7125372085}"/>
              </a:ext>
            </a:extLst>
          </p:cNvPr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2;p15">
            <a:extLst>
              <a:ext uri="{FF2B5EF4-FFF2-40B4-BE49-F238E27FC236}">
                <a16:creationId xmlns:a16="http://schemas.microsoft.com/office/drawing/2014/main" id="{CD8E4208-E438-DFE2-8F1F-255E95486EEE}"/>
              </a:ext>
            </a:extLst>
          </p:cNvPr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Mining</a:t>
            </a:r>
            <a:endParaRPr sz="19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" name="Google Shape;73;p15">
            <a:extLst>
              <a:ext uri="{FF2B5EF4-FFF2-40B4-BE49-F238E27FC236}">
                <a16:creationId xmlns:a16="http://schemas.microsoft.com/office/drawing/2014/main" id="{1972F8BB-FE56-C23F-DE16-35C1B10C6615}"/>
              </a:ext>
            </a:extLst>
          </p:cNvPr>
          <p:cNvCxnSpPr>
            <a:stCxn id="12" idx="3"/>
            <a:endCxn id="11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74;p15">
            <a:extLst>
              <a:ext uri="{FF2B5EF4-FFF2-40B4-BE49-F238E27FC236}">
                <a16:creationId xmlns:a16="http://schemas.microsoft.com/office/drawing/2014/main" id="{79E73E4C-915B-D039-BEB4-7B546FD70294}"/>
              </a:ext>
            </a:extLst>
          </p:cNvPr>
          <p:cNvCxnSpPr>
            <a:stCxn id="12" idx="3"/>
            <a:endCxn id="10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75;p15">
            <a:extLst>
              <a:ext uri="{FF2B5EF4-FFF2-40B4-BE49-F238E27FC236}">
                <a16:creationId xmlns:a16="http://schemas.microsoft.com/office/drawing/2014/main" id="{451F7C24-69DD-2862-1EC2-B1B8A46FE8F5}"/>
              </a:ext>
            </a:extLst>
          </p:cNvPr>
          <p:cNvCxnSpPr>
            <a:stCxn id="12" idx="3"/>
            <a:endCxn id="9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76;p15">
            <a:extLst>
              <a:ext uri="{FF2B5EF4-FFF2-40B4-BE49-F238E27FC236}">
                <a16:creationId xmlns:a16="http://schemas.microsoft.com/office/drawing/2014/main" id="{8295AF00-3CB5-8986-6B26-F90B706C7A7B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77;p15">
            <a:extLst>
              <a:ext uri="{FF2B5EF4-FFF2-40B4-BE49-F238E27FC236}">
                <a16:creationId xmlns:a16="http://schemas.microsoft.com/office/drawing/2014/main" id="{56044678-8CAE-0B5F-ACD5-DE474E7BD281}"/>
              </a:ext>
            </a:extLst>
          </p:cNvPr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19" name="Google Shape;78;p15">
              <a:extLst>
                <a:ext uri="{FF2B5EF4-FFF2-40B4-BE49-F238E27FC236}">
                  <a16:creationId xmlns:a16="http://schemas.microsoft.com/office/drawing/2014/main" id="{0141F368-983E-A514-1E60-F871BC2C4875}"/>
                </a:ext>
              </a:extLst>
            </p:cNvPr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;p15">
              <a:extLst>
                <a:ext uri="{FF2B5EF4-FFF2-40B4-BE49-F238E27FC236}">
                  <a16:creationId xmlns:a16="http://schemas.microsoft.com/office/drawing/2014/main" id="{CF9B92AB-376E-8902-231C-0268A6D46FAB}"/>
                </a:ext>
              </a:extLst>
            </p:cNvPr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0;p15">
            <a:extLst>
              <a:ext uri="{FF2B5EF4-FFF2-40B4-BE49-F238E27FC236}">
                <a16:creationId xmlns:a16="http://schemas.microsoft.com/office/drawing/2014/main" id="{D0BCEF52-0E11-BDB4-F6D8-B91A8DC45216}"/>
              </a:ext>
            </a:extLst>
          </p:cNvPr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22" name="Google Shape;81;p15">
              <a:extLst>
                <a:ext uri="{FF2B5EF4-FFF2-40B4-BE49-F238E27FC236}">
                  <a16:creationId xmlns:a16="http://schemas.microsoft.com/office/drawing/2014/main" id="{442AB2B1-71C6-83D4-A9F3-0F917BA9261A}"/>
                </a:ext>
              </a:extLst>
            </p:cNvPr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2;p15">
              <a:extLst>
                <a:ext uri="{FF2B5EF4-FFF2-40B4-BE49-F238E27FC236}">
                  <a16:creationId xmlns:a16="http://schemas.microsoft.com/office/drawing/2014/main" id="{D14CD7A4-316B-B226-0384-447E19A75F88}"/>
                </a:ext>
              </a:extLst>
            </p:cNvPr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3;p15">
            <a:extLst>
              <a:ext uri="{FF2B5EF4-FFF2-40B4-BE49-F238E27FC236}">
                <a16:creationId xmlns:a16="http://schemas.microsoft.com/office/drawing/2014/main" id="{2234DFB1-6DD2-8552-3277-E998AA6D2E1A}"/>
              </a:ext>
            </a:extLst>
          </p:cNvPr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25" name="Google Shape;84;p15">
              <a:extLst>
                <a:ext uri="{FF2B5EF4-FFF2-40B4-BE49-F238E27FC236}">
                  <a16:creationId xmlns:a16="http://schemas.microsoft.com/office/drawing/2014/main" id="{1401EB7B-B091-30F8-6F35-C238CB6A4BA3}"/>
                </a:ext>
              </a:extLst>
            </p:cNvPr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5;p15">
              <a:extLst>
                <a:ext uri="{FF2B5EF4-FFF2-40B4-BE49-F238E27FC236}">
                  <a16:creationId xmlns:a16="http://schemas.microsoft.com/office/drawing/2014/main" id="{50EB913D-901B-6D82-3561-3E6A47E94C45}"/>
                </a:ext>
              </a:extLst>
            </p:cNvPr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;p15">
              <a:extLst>
                <a:ext uri="{FF2B5EF4-FFF2-40B4-BE49-F238E27FC236}">
                  <a16:creationId xmlns:a16="http://schemas.microsoft.com/office/drawing/2014/main" id="{F0323E84-DB61-BB63-2897-C66D8365D0BA}"/>
                </a:ext>
              </a:extLst>
            </p:cNvPr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87;p15">
            <a:extLst>
              <a:ext uri="{FF2B5EF4-FFF2-40B4-BE49-F238E27FC236}">
                <a16:creationId xmlns:a16="http://schemas.microsoft.com/office/drawing/2014/main" id="{168D6A21-B8C7-423D-C918-8F64BA8F8952}"/>
              </a:ext>
            </a:extLst>
          </p:cNvPr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29" name="Google Shape;88;p15">
              <a:extLst>
                <a:ext uri="{FF2B5EF4-FFF2-40B4-BE49-F238E27FC236}">
                  <a16:creationId xmlns:a16="http://schemas.microsoft.com/office/drawing/2014/main" id="{0E571537-EBFA-C6E8-9599-A11766B740AA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;p15">
              <a:extLst>
                <a:ext uri="{FF2B5EF4-FFF2-40B4-BE49-F238E27FC236}">
                  <a16:creationId xmlns:a16="http://schemas.microsoft.com/office/drawing/2014/main" id="{0EE3365C-D0B7-CC15-90BB-54546D4E8832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0;p15">
              <a:extLst>
                <a:ext uri="{FF2B5EF4-FFF2-40B4-BE49-F238E27FC236}">
                  <a16:creationId xmlns:a16="http://schemas.microsoft.com/office/drawing/2014/main" id="{D0D7F7BD-11CB-C5AE-2EA9-8282FD443FA8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;p15">
              <a:extLst>
                <a:ext uri="{FF2B5EF4-FFF2-40B4-BE49-F238E27FC236}">
                  <a16:creationId xmlns:a16="http://schemas.microsoft.com/office/drawing/2014/main" id="{86555385-4CC1-83DC-B897-CB5AE6B0A53B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;p15">
              <a:extLst>
                <a:ext uri="{FF2B5EF4-FFF2-40B4-BE49-F238E27FC236}">
                  <a16:creationId xmlns:a16="http://schemas.microsoft.com/office/drawing/2014/main" id="{44BF13F4-9CF5-C3B4-532D-2D6CC82314F4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557656B5-F1B6-9C85-02DA-607AC5A5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75" y="1036298"/>
            <a:ext cx="600229" cy="60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AF94-0ECF-EA3D-9C2E-C55FF466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Model Widget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BEC6F3-57A7-1394-6C45-E4DA260B8EF0}"/>
              </a:ext>
            </a:extLst>
          </p:cNvPr>
          <p:cNvSpPr txBox="1"/>
          <p:nvPr/>
        </p:nvSpPr>
        <p:spPr>
          <a:xfrm>
            <a:off x="1248937" y="4578136"/>
            <a:ext cx="66461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dirty="0">
                <a:hlinkClick r:id="rId2"/>
              </a:rPr>
              <a:t>https://orangedatamining.com/widget-catalog/text-mining/topicmodelling-widget/</a:t>
            </a:r>
            <a:r>
              <a:rPr lang="en-US" dirty="0"/>
              <a:t> </a:t>
            </a:r>
            <a:endParaRPr lang="id-ID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AD2B17-8485-893D-80E0-EABE3DDC01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8937" y="1064522"/>
            <a:ext cx="6378498" cy="3342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6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DAA6-B37E-E0ED-4017-FB7136DE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6D8D0-B88A-62F7-3E2E-C30016D3AD58}"/>
              </a:ext>
            </a:extLst>
          </p:cNvPr>
          <p:cNvSpPr txBox="1"/>
          <p:nvPr/>
        </p:nvSpPr>
        <p:spPr>
          <a:xfrm>
            <a:off x="371707" y="1110649"/>
            <a:ext cx="8645913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b="0" i="0" dirty="0">
                <a:solidFill>
                  <a:schemeClr val="tx1"/>
                </a:solidFill>
                <a:effectLst/>
                <a:latin typeface="Söhne"/>
              </a:rPr>
              <a:t>Dalam konteks </a:t>
            </a:r>
            <a:r>
              <a:rPr lang="id-ID" b="0" i="0" dirty="0" err="1">
                <a:solidFill>
                  <a:schemeClr val="tx1"/>
                </a:solidFill>
                <a:effectLst/>
                <a:latin typeface="Söhne"/>
              </a:rPr>
              <a:t>Latent</a:t>
            </a:r>
            <a:r>
              <a:rPr lang="id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id-ID" b="0" i="0" dirty="0" err="1">
                <a:solidFill>
                  <a:schemeClr val="tx1"/>
                </a:solidFill>
                <a:effectLst/>
                <a:latin typeface="Söhne"/>
              </a:rPr>
              <a:t>Dirichlet</a:t>
            </a:r>
            <a:r>
              <a:rPr lang="id-ID" b="0" i="0" dirty="0">
                <a:solidFill>
                  <a:schemeClr val="tx1"/>
                </a:solidFill>
                <a:effectLst/>
                <a:latin typeface="Söhne"/>
              </a:rPr>
              <a:t> </a:t>
            </a:r>
            <a:r>
              <a:rPr lang="id-ID" b="0" i="0" dirty="0" err="1">
                <a:solidFill>
                  <a:schemeClr val="tx1"/>
                </a:solidFill>
                <a:effectLst/>
                <a:latin typeface="Söhne"/>
              </a:rPr>
              <a:t>Allocation</a:t>
            </a:r>
            <a:r>
              <a:rPr lang="id-ID" b="0" i="0" dirty="0">
                <a:solidFill>
                  <a:schemeClr val="tx1"/>
                </a:solidFill>
                <a:effectLst/>
                <a:latin typeface="Söhne"/>
              </a:rPr>
              <a:t> (LDA) atau model-</a:t>
            </a:r>
            <a:r>
              <a:rPr lang="id-ID" b="0" i="0" dirty="0" err="1">
                <a:solidFill>
                  <a:schemeClr val="tx1"/>
                </a:solidFill>
                <a:effectLst/>
                <a:latin typeface="Söhne"/>
              </a:rPr>
              <a:t>topic</a:t>
            </a:r>
            <a:r>
              <a:rPr lang="id-ID" b="0" i="0" dirty="0">
                <a:solidFill>
                  <a:schemeClr val="tx1"/>
                </a:solidFill>
                <a:effectLst/>
                <a:latin typeface="Söhne"/>
              </a:rPr>
              <a:t> lainnya, </a:t>
            </a:r>
            <a:r>
              <a:rPr lang="id-ID" b="0" i="0" dirty="0" err="1">
                <a:solidFill>
                  <a:schemeClr val="tx1"/>
                </a:solidFill>
                <a:effectLst/>
                <a:latin typeface="Söhne"/>
              </a:rPr>
              <a:t>coherence</a:t>
            </a:r>
            <a:r>
              <a:rPr lang="id-ID" b="0" i="0" dirty="0">
                <a:solidFill>
                  <a:schemeClr val="tx1"/>
                </a:solidFill>
                <a:effectLst/>
                <a:latin typeface="Söhne"/>
              </a:rPr>
              <a:t> adalah metrik evaluasi yang digunakan untuk mengukur kualitas interpretasi topik yang dihasilkan oleh model. </a:t>
            </a:r>
            <a:r>
              <a:rPr lang="id-ID" b="0" i="0" dirty="0" err="1">
                <a:solidFill>
                  <a:schemeClr val="tx1"/>
                </a:solidFill>
                <a:effectLst/>
                <a:latin typeface="Söhne"/>
              </a:rPr>
              <a:t>Coherence</a:t>
            </a:r>
            <a:r>
              <a:rPr lang="id-ID" b="0" i="0" dirty="0">
                <a:solidFill>
                  <a:schemeClr val="tx1"/>
                </a:solidFill>
                <a:effectLst/>
                <a:latin typeface="Söhne"/>
              </a:rPr>
              <a:t> memberikan gambaran tentang sejauh mana topik yang dihasilkan oleh model memiliki makna dan konsistensi.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endParaRPr lang="id-ID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r>
              <a:rPr lang="id-ID" b="0" i="0" dirty="0">
                <a:solidFill>
                  <a:schemeClr val="tx1"/>
                </a:solidFill>
                <a:effectLst/>
                <a:latin typeface="Söhne"/>
              </a:rPr>
              <a:t>Ada beberapa jenis metrik koherensi, tetapi umumnya, metrik koherensi mengukur seberapa sering pasangan kata tertentu muncul bersama dalam korpus. Metrik koherensi dapat dibagi menjadi dua kategori utama: intrinsik dan ekstrinsik.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4DFD2-53E7-E3FD-F78C-9DD0D0EEED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001" y="2785428"/>
            <a:ext cx="4913497" cy="220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07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DAA6-B37E-E0ED-4017-FB7136DE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 (higher is better)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C6D8D0-B88A-62F7-3E2E-C30016D3AD58}"/>
              </a:ext>
            </a:extLst>
          </p:cNvPr>
          <p:cNvSpPr txBox="1"/>
          <p:nvPr/>
        </p:nvSpPr>
        <p:spPr>
          <a:xfrm>
            <a:off x="371707" y="1110649"/>
            <a:ext cx="8645913" cy="29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285750" algn="just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Sekumpulan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pernyataan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fakta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dikatakan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berkoherensi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jika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sekumpulan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pernyataan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atau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fakta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saling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mendukung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Dalam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filsafat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ilmiah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pendekatan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gabungan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fungsi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dan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probabilitas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marginal yang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terasosiasi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faktanya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Penggunaan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koherensi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topik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muncul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karena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topik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belum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adanya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jaminan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interpretabilitas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topik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model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Newman,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dkk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(2010)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mengusulkan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langkah-langkah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koherensi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otomatis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menilai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topik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terkait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pemahaman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topik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Caranya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dengan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memperlakukan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kata-kata pada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topik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sebagai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fakta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terus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membatasi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koherensi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digunakan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didasarkan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perbandingan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sepasang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kata.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Evaluasi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pada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penelitian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tersebut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adalah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peringkat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topik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diukur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pada co-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occurence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kata.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Berdasarkan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Roder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dkk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(2015)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topik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koherensi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menggunakan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vektor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memiliki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rata-rata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hasil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yang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lebih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baik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dibandingkan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topik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koherensi</a:t>
            </a:r>
            <a:r>
              <a:rPr lang="en-US" dirty="0"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yang lain.</a:t>
            </a:r>
            <a:endParaRPr lang="id-ID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31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DAA6-B37E-E0ED-4017-FB7136DE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 : UCI</a:t>
            </a:r>
            <a:br>
              <a:rPr lang="en-US" dirty="0"/>
            </a:b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6D8D0-B88A-62F7-3E2E-C30016D3AD58}"/>
                  </a:ext>
                </a:extLst>
              </p:cNvPr>
              <p:cNvSpPr txBox="1"/>
              <p:nvPr/>
            </p:nvSpPr>
            <p:spPr>
              <a:xfrm>
                <a:off x="249043" y="690743"/>
                <a:ext cx="8645913" cy="4438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28575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UCI Coherence Score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adalah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Skor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koherensi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didasarkan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pada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informasi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timbal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balik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tepat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semua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pasangan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kata yang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menggunakan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N kata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teratas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berdasarkan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kemunculannya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Dalam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linguistik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komputasi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, Pointwise Mutual Information (PMI)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telah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digunakan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menghitung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asosiasi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kata dan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disambiguasi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arti kata.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Rumus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perhitungan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PMI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adalah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sebagai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berikut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:</a:t>
                </a:r>
                <a:endParaRPr lang="id-ID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𝑃𝑀𝐼</m:t>
                      </m:r>
                      <m:d>
                        <m:d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𝑤𝑖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𝑤𝑗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𝑤𝑖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𝑤𝑗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id-ID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Times New Roman" panose="02020603050405020304" pitchFamily="18" charset="0"/>
                                    </a:rPr>
                                    <m:t>𝑤𝑖</m:t>
                                  </m:r>
                                </m:e>
                              </m:d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𝑤𝑗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;</m:t>
                          </m:r>
                        </m:e>
                      </m:func>
                    </m:oMath>
                  </m:oMathPara>
                </a14:m>
                <a:endParaRPr lang="id-ID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dimana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informasi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timbal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balik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antara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kata </a:t>
                </a:r>
                <a:r>
                  <a:rPr lang="en-US" i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wi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dan </a:t>
                </a:r>
                <a:r>
                  <a:rPr lang="en-US" i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wj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membandingkan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probabilitas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pengamatan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dua kata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bersama-sama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dengan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kemungkinan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mengamatinya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secara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independent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berasal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PMI, Newman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dkk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. (2010b)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mendefinisikan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ukuran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UCI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sebagai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berikut</a:t>
                </a:r>
                <a:endParaRPr lang="id-ID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𝑆𝑐𝑜𝑟𝑒</m:t>
                          </m:r>
                        </m:e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𝑢𝑐𝑖</m:t>
                          </m:r>
                        </m:sub>
                      </m:sSub>
                      <m:d>
                        <m:d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𝑤𝑖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𝑤𝑗</m:t>
                          </m:r>
                        </m:e>
                      </m:d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𝑤𝑖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𝑤𝑗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id-ID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Times New Roman" panose="02020603050405020304" pitchFamily="18" charset="0"/>
                                    </a:rPr>
                                    <m:t>𝑤𝑖</m:t>
                                  </m:r>
                                </m:e>
                              </m:d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𝑤𝑗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;</m:t>
                          </m:r>
                        </m:e>
                      </m:func>
                    </m:oMath>
                  </m:oMathPara>
                </a14:m>
                <a:endParaRPr lang="id-ID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dimana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p(w)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mewakili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probabilitas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bahwa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wi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terdapat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pada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dokumen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acak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dan 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p(</a:t>
                </a:r>
                <a:r>
                  <a:rPr lang="en-US" i="1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wi,wj</a:t>
                </a:r>
                <a:r>
                  <a:rPr lang="en-US" i="1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)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mewakili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kemungkinan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wi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dan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wj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ada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dalam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dokumen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 yang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sama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</a:rPr>
                  <a:t>.</a:t>
                </a:r>
                <a:endParaRPr lang="id-ID" sz="1100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6D8D0-B88A-62F7-3E2E-C30016D3A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43" y="690743"/>
                <a:ext cx="8645913" cy="4438907"/>
              </a:xfrm>
              <a:prstGeom prst="rect">
                <a:avLst/>
              </a:prstGeom>
              <a:blipFill>
                <a:blip r:embed="rId2"/>
                <a:stretch>
                  <a:fillRect l="-212" r="-212" b="-549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251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DAA6-B37E-E0ED-4017-FB7136DE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Coherence : UMass</a:t>
            </a:r>
            <a:br>
              <a:rPr lang="en-US" dirty="0"/>
            </a:br>
            <a:endParaRPr lang="id-ID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6D8D0-B88A-62F7-3E2E-C30016D3AD58}"/>
                  </a:ext>
                </a:extLst>
              </p:cNvPr>
              <p:cNvSpPr txBox="1"/>
              <p:nvPr/>
            </p:nvSpPr>
            <p:spPr>
              <a:xfrm>
                <a:off x="249043" y="690743"/>
                <a:ext cx="8645913" cy="44527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indent="28575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Umass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Coherence Score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merupakan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salah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satu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ukuran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digunakan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dalam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mengevaluasi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hasil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topic modelling.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Ukuran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ini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pertama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kali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diajukan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oleh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Mimno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et al. (2009).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Berdasarkan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ukuran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ini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jika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D(v)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merupakan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suatu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document frequency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jenis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kata v and D(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v,v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’)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merupakan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co-document frequency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jenis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kata v dan v’, topic coherence-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nya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dapat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didefinisikan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sebagai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:</a:t>
                </a:r>
                <a:endParaRPr lang="id-ID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Cambria Math" panose="02040503050406030204" pitchFamily="18" charset="0"/>
                        </a:rPr>
                        <m:t>𝐶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; 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effectLst/>
                          <a:latin typeface="Cambria Math" panose="020405030504060302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m:t>)) 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id-ID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=2</m:t>
                          </m:r>
                        </m:sub>
                        <m:sup>
                          <m:r>
                            <a:rPr lang="en-US" i="1">
                              <a:effectLst/>
                              <a:latin typeface="Cambria Math" panose="02040503050406030204" pitchFamily="18" charset="0"/>
                              <a:ea typeface="Arial" panose="020B0604020202020204" pitchFamily="34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limLoc m:val="undOvr"/>
                              <m:ctrlPr>
                                <a:rPr lang="id-ID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effectLst/>
                                  <a:latin typeface="Cambria Math" panose="02040503050406030204" pitchFamily="18" charset="0"/>
                                  <a:ea typeface="Arial" panose="020B060402020202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id-ID" i="1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effectLst/>
                                      <a:latin typeface="Cambria Math" panose="02040503050406030204" pitchFamily="18" charset="0"/>
                                      <a:ea typeface="Arial" panose="020B0604020202020204" pitchFamily="34" charset="0"/>
                                      <a:cs typeface="Times New Roman" panose="020206030504050203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f>
                                    <m:fPr>
                                      <m:ctrlPr>
                                        <a:rPr lang="id-ID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id-ID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id-ID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,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id-ID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  <a:cs typeface="Times New Roman" panose="02020603050405020304" pitchFamily="18" charset="0"/>
                                        </a:rPr>
                                        <m:t>+1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effectLst/>
                                          <a:latin typeface="Cambria Math" panose="02040503050406030204" pitchFamily="18" charset="0"/>
                                          <a:ea typeface="Arial" panose="020B0604020202020204" pitchFamily="34" charset="0"/>
                                          <a:cs typeface="Times New Roman" panose="02020603050405020304" pitchFamily="18" charset="0"/>
                                        </a:rPr>
                                        <m:t>𝐷</m:t>
                                      </m:r>
                                      <m:d>
                                        <m:dPr>
                                          <m:ctrlPr>
                                            <a:rPr lang="id-ID" i="1">
                                              <a:effectLst/>
                                              <a:latin typeface="Cambria Math" panose="02040503050406030204" pitchFamily="18" charset="0"/>
                                              <a:ea typeface="Arial" panose="020B06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id-ID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𝑣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𝑡</m:t>
                                              </m:r>
                                              <m:r>
                                                <a:rPr lang="en-US" i="1">
                                                  <a:effectLst/>
                                                  <a:latin typeface="Cambria Math" panose="02040503050406030204" pitchFamily="18" charset="0"/>
                                                  <a:ea typeface="Arial" panose="020B06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den>
                                  </m:f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id-ID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marR="0" indent="28575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Berdasarkan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rumusnya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nilai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coherence score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ini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akan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bernilai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negatif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dan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nilai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yang paling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mendekati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nol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menunjukkan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topik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semakin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coherent. Nilai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ini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merupakan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suatu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ukuran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coherence score intrinsic dan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memerlukan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daftar kata yang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terurut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. Nilai coherence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ini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hanya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bergantung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pada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statistik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co-occurrence kata-kata yang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dikumpulkan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dari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korpus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digunakan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dalam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pemodelan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dan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tidak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bergantung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pada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referensi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korpus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eksternal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.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Idealnya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semua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hal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yang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diperlukan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untuk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menghitung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nilai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ini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sudah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tersedia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dalam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output yang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dihasilkan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algoritma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Arial" panose="020B0604020202020204" pitchFamily="34" charset="0"/>
                    <a:cs typeface="Times New Roman" panose="02020603050405020304" pitchFamily="18" charset="0"/>
                  </a:rPr>
                  <a:t> topic modelling.</a:t>
                </a:r>
                <a:endParaRPr lang="id-ID" dirty="0">
                  <a:effectLst/>
                  <a:latin typeface="Times New Roman" panose="02020603050405020304" pitchFamily="18" charset="0"/>
                  <a:ea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C6D8D0-B88A-62F7-3E2E-C30016D3A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043" y="690743"/>
                <a:ext cx="8645913" cy="4452757"/>
              </a:xfrm>
              <a:prstGeom prst="rect">
                <a:avLst/>
              </a:prstGeom>
              <a:blipFill>
                <a:blip r:embed="rId2"/>
                <a:stretch>
                  <a:fillRect l="-212" r="-212" b="-547"/>
                </a:stretch>
              </a:blipFill>
            </p:spPr>
            <p:txBody>
              <a:bodyPr/>
              <a:lstStyle/>
              <a:p>
                <a:r>
                  <a:rPr lang="id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70808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DAA6-B37E-E0ED-4017-FB7136DE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Perplexity (lower is better)</a:t>
            </a:r>
            <a:endParaRPr lang="id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857F4-B22C-5BE7-D4E0-14BE39CA2ED4}"/>
              </a:ext>
            </a:extLst>
          </p:cNvPr>
          <p:cNvSpPr txBox="1"/>
          <p:nvPr/>
        </p:nvSpPr>
        <p:spPr>
          <a:xfrm>
            <a:off x="730466" y="1074257"/>
            <a:ext cx="798043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id-ID" sz="1800" b="0" i="0" dirty="0" err="1">
                <a:solidFill>
                  <a:schemeClr val="tx1"/>
                </a:solidFill>
                <a:effectLst/>
                <a:latin typeface="Söhne"/>
              </a:rPr>
              <a:t>Perplexity</a:t>
            </a:r>
            <a:r>
              <a:rPr lang="id-ID" sz="1800" b="0" i="0" dirty="0">
                <a:solidFill>
                  <a:schemeClr val="tx1"/>
                </a:solidFill>
                <a:effectLst/>
                <a:latin typeface="Söhne"/>
              </a:rPr>
              <a:t> lebih sering digunakan sebagai metrik untuk mengevaluasi kinerja model dalam tugas-tugas pemodelan bahasa, terutama dalam konteks model bahasa </a:t>
            </a:r>
            <a:r>
              <a:rPr lang="id-ID" sz="1800" b="0" i="0" dirty="0" err="1">
                <a:solidFill>
                  <a:schemeClr val="tx1"/>
                </a:solidFill>
                <a:effectLst/>
                <a:latin typeface="Söhne"/>
              </a:rPr>
              <a:t>probabilistik</a:t>
            </a:r>
            <a:r>
              <a:rPr lang="id-ID" sz="1800" b="0" i="0" dirty="0">
                <a:solidFill>
                  <a:schemeClr val="tx1"/>
                </a:solidFill>
                <a:effectLst/>
                <a:latin typeface="Söhne"/>
              </a:rPr>
              <a:t> seperti model n-gram atau model berbasis probabilitas lainnya.</a:t>
            </a:r>
            <a:endParaRPr lang="en-US" sz="1800" b="0" i="0" dirty="0">
              <a:solidFill>
                <a:schemeClr val="tx1"/>
              </a:solidFill>
              <a:effectLst/>
              <a:latin typeface="Söhne"/>
            </a:endParaRPr>
          </a:p>
          <a:p>
            <a:pPr algn="l"/>
            <a:endParaRPr lang="en-US" sz="1800" dirty="0">
              <a:solidFill>
                <a:schemeClr val="tx1"/>
              </a:solidFill>
              <a:latin typeface="Söhne"/>
            </a:endParaRPr>
          </a:p>
          <a:p>
            <a:pPr algn="l"/>
            <a:r>
              <a:rPr lang="id-ID" sz="1800" b="0" i="0" dirty="0" err="1">
                <a:solidFill>
                  <a:schemeClr val="tx1"/>
                </a:solidFill>
                <a:effectLst/>
                <a:latin typeface="Söhne"/>
              </a:rPr>
              <a:t>Perplexity</a:t>
            </a:r>
            <a:r>
              <a:rPr lang="id-ID" sz="1800" b="0" i="0" dirty="0">
                <a:solidFill>
                  <a:schemeClr val="tx1"/>
                </a:solidFill>
                <a:effectLst/>
                <a:latin typeface="Söhne"/>
              </a:rPr>
              <a:t> adalah ukuran </a:t>
            </a:r>
            <a:r>
              <a:rPr lang="id-ID" sz="1800" b="0" i="0" dirty="0" err="1">
                <a:solidFill>
                  <a:schemeClr val="tx1"/>
                </a:solidFill>
                <a:effectLst/>
                <a:latin typeface="Söhne"/>
              </a:rPr>
              <a:t>invers</a:t>
            </a:r>
            <a:r>
              <a:rPr lang="id-ID" sz="1800" b="0" i="0" dirty="0">
                <a:solidFill>
                  <a:schemeClr val="tx1"/>
                </a:solidFill>
                <a:effectLst/>
                <a:latin typeface="Söhne"/>
              </a:rPr>
              <a:t> dari </a:t>
            </a:r>
            <a:r>
              <a:rPr lang="id-ID" sz="1800" b="0" i="0" dirty="0" err="1">
                <a:solidFill>
                  <a:schemeClr val="tx1"/>
                </a:solidFill>
                <a:effectLst/>
                <a:latin typeface="Söhne"/>
              </a:rPr>
              <a:t>likelihood</a:t>
            </a:r>
            <a:r>
              <a:rPr lang="id-ID" sz="1800" b="0" i="0" dirty="0">
                <a:solidFill>
                  <a:schemeClr val="tx1"/>
                </a:solidFill>
                <a:effectLst/>
                <a:latin typeface="Söhne"/>
              </a:rPr>
              <a:t> normalisasi suatu model pada sejumlah data uji. Dalam konteks LDA atau model probabilitas lainnya, </a:t>
            </a:r>
            <a:r>
              <a:rPr lang="id-ID" sz="1800" b="0" i="0" dirty="0" err="1">
                <a:solidFill>
                  <a:schemeClr val="tx1"/>
                </a:solidFill>
                <a:effectLst/>
                <a:latin typeface="Söhne"/>
              </a:rPr>
              <a:t>perplexity</a:t>
            </a:r>
            <a:r>
              <a:rPr lang="id-ID" sz="1800" b="0" i="0" dirty="0">
                <a:solidFill>
                  <a:schemeClr val="tx1"/>
                </a:solidFill>
                <a:effectLst/>
                <a:latin typeface="Söhne"/>
              </a:rPr>
              <a:t> dapat dihitung sebagai berikut: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B2EAE-C201-19B1-FCDE-49466C71CC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934" y="3471021"/>
            <a:ext cx="5715495" cy="119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769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4120-0A29-ACEB-7558-C5BF406A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Exp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0C24E-5511-54F7-C4B6-D58447F24359}"/>
              </a:ext>
            </a:extLst>
          </p:cNvPr>
          <p:cNvSpPr txBox="1"/>
          <p:nvPr/>
        </p:nvSpPr>
        <p:spPr>
          <a:xfrm>
            <a:off x="5007936" y="3886295"/>
            <a:ext cx="3678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/>
              <a:t>https://www.youtube.com/watch?v=r9AINv51O0g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81871-80FC-8C3A-6F2A-47B73A30884C}"/>
              </a:ext>
            </a:extLst>
          </p:cNvPr>
          <p:cNvSpPr txBox="1"/>
          <p:nvPr/>
        </p:nvSpPr>
        <p:spPr>
          <a:xfrm>
            <a:off x="24219" y="388629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>
                <a:hlinkClick r:id="rId4"/>
              </a:rPr>
              <a:t>https://www.youtube.com/watch?v=3mHy4OSyRf0</a:t>
            </a:r>
            <a:r>
              <a:rPr lang="en-US" sz="1200" dirty="0"/>
              <a:t> </a:t>
            </a:r>
            <a:endParaRPr lang="id-ID" sz="1200" dirty="0"/>
          </a:p>
        </p:txBody>
      </p:sp>
      <p:pic>
        <p:nvPicPr>
          <p:cNvPr id="4" name="Online Media 3" title="LDA Topic Models">
            <a:hlinkClick r:id="" action="ppaction://media"/>
            <a:extLst>
              <a:ext uri="{FF2B5EF4-FFF2-40B4-BE49-F238E27FC236}">
                <a16:creationId xmlns:a16="http://schemas.microsoft.com/office/drawing/2014/main" id="{643AF93F-8522-F9A3-1CCA-EDCEF8BBD1D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03405" y="1631031"/>
            <a:ext cx="3329977" cy="1881437"/>
          </a:xfrm>
          <a:prstGeom prst="rect">
            <a:avLst/>
          </a:prstGeom>
        </p:spPr>
      </p:pic>
      <p:pic>
        <p:nvPicPr>
          <p:cNvPr id="6" name="Online Media 5" title="58 : Text Mining : Topic Modelling">
            <a:hlinkClick r:id="" action="ppaction://media"/>
            <a:extLst>
              <a:ext uri="{FF2B5EF4-FFF2-40B4-BE49-F238E27FC236}">
                <a16:creationId xmlns:a16="http://schemas.microsoft.com/office/drawing/2014/main" id="{3245F29E-F97D-F8B3-7449-C367B264D615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5210620" y="1613676"/>
            <a:ext cx="3329977" cy="1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27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4120-0A29-ACEB-7558-C5BF406A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Exp</a:t>
            </a:r>
            <a:endParaRPr lang="id-ID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10C24E-5511-54F7-C4B6-D58447F24359}"/>
              </a:ext>
            </a:extLst>
          </p:cNvPr>
          <p:cNvSpPr txBox="1"/>
          <p:nvPr/>
        </p:nvSpPr>
        <p:spPr>
          <a:xfrm>
            <a:off x="5042787" y="2637162"/>
            <a:ext cx="36788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/>
              <a:t>https://www.youtube.com/watch?v=T05t-SqKArY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81871-80FC-8C3A-6F2A-47B73A30884C}"/>
              </a:ext>
            </a:extLst>
          </p:cNvPr>
          <p:cNvSpPr txBox="1"/>
          <p:nvPr/>
        </p:nvSpPr>
        <p:spPr>
          <a:xfrm>
            <a:off x="24219" y="3886295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/>
              <a:t>https://www.youtube.com/watch?v=3oHXpWIvIBs</a:t>
            </a:r>
          </a:p>
        </p:txBody>
      </p:sp>
      <p:pic>
        <p:nvPicPr>
          <p:cNvPr id="3" name="Online Media 2" title="Topic Modeling Explained with Implementation | Using LDA in Python | DataHour by Arpendu Ganguly">
            <a:hlinkClick r:id="" action="ppaction://media"/>
            <a:extLst>
              <a:ext uri="{FF2B5EF4-FFF2-40B4-BE49-F238E27FC236}">
                <a16:creationId xmlns:a16="http://schemas.microsoft.com/office/drawing/2014/main" id="{833E9CEB-7FAE-3518-EFC2-7B7AC76C44E9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03403" y="1479061"/>
            <a:ext cx="3568234" cy="2016052"/>
          </a:xfrm>
          <a:prstGeom prst="rect">
            <a:avLst/>
          </a:prstGeom>
        </p:spPr>
      </p:pic>
      <p:pic>
        <p:nvPicPr>
          <p:cNvPr id="5" name="Online Media 4" title="Latent Dirichlet Allocation (Part 1 of 2)">
            <a:hlinkClick r:id="" action="ppaction://media"/>
            <a:extLst>
              <a:ext uri="{FF2B5EF4-FFF2-40B4-BE49-F238E27FC236}">
                <a16:creationId xmlns:a16="http://schemas.microsoft.com/office/drawing/2014/main" id="{5E8DD7C9-3C9D-7F4A-1649-36258C33243D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5671152" y="1135306"/>
            <a:ext cx="2540000" cy="143510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20A2EAE-710A-3A58-CB6C-70B6EE9ACC20}"/>
              </a:ext>
            </a:extLst>
          </p:cNvPr>
          <p:cNvSpPr txBox="1"/>
          <p:nvPr/>
        </p:nvSpPr>
        <p:spPr>
          <a:xfrm>
            <a:off x="4510249" y="4658348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/>
              <a:t>https://www.youtube.com/watch?v=BaM1uiCpj_E</a:t>
            </a:r>
          </a:p>
        </p:txBody>
      </p:sp>
      <p:pic>
        <p:nvPicPr>
          <p:cNvPr id="11" name="Online Media 10" title="Training Latent Dirichlet Allocation: Gibbs Sampling (Part 2 of 2)">
            <a:hlinkClick r:id="" action="ppaction://media"/>
            <a:extLst>
              <a:ext uri="{FF2B5EF4-FFF2-40B4-BE49-F238E27FC236}">
                <a16:creationId xmlns:a16="http://schemas.microsoft.com/office/drawing/2014/main" id="{3DB81080-8160-DFA4-8D93-51C26328A4CE}"/>
              </a:ext>
            </a:extLst>
          </p:cNvPr>
          <p:cNvPicPr>
            <a:picLocks noRot="1" noChangeAspect="1"/>
          </p:cNvPicPr>
          <p:nvPr>
            <a:videoFile r:link="rId3"/>
          </p:nvPr>
        </p:nvPicPr>
        <p:blipFill>
          <a:blip r:embed="rId7"/>
          <a:stretch>
            <a:fillRect/>
          </a:stretch>
        </p:blipFill>
        <p:spPr>
          <a:xfrm>
            <a:off x="5671152" y="3096941"/>
            <a:ext cx="2540000" cy="1435100"/>
          </a:xfrm>
          <a:prstGeom prst="rect">
            <a:avLst/>
          </a:prstGeom>
          <a:ln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42625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2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7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64120-0A29-ACEB-7558-C5BF406A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LDA Exp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0DE99-4E54-4212-368A-3A39115639B9}"/>
              </a:ext>
            </a:extLst>
          </p:cNvPr>
          <p:cNvSpPr txBox="1"/>
          <p:nvPr/>
        </p:nvSpPr>
        <p:spPr>
          <a:xfrm>
            <a:off x="386861" y="3926067"/>
            <a:ext cx="34973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100" dirty="0"/>
              <a:t>https://www.youtube.com/watch?v=WR2On5QAqJQ</a:t>
            </a:r>
          </a:p>
        </p:txBody>
      </p:sp>
      <p:pic>
        <p:nvPicPr>
          <p:cNvPr id="8" name="Online Media 7" title="07-2: Topic Modeling Part 2 (LDA Document generation process)">
            <a:hlinkClick r:id="" action="ppaction://media"/>
            <a:extLst>
              <a:ext uri="{FF2B5EF4-FFF2-40B4-BE49-F238E27FC236}">
                <a16:creationId xmlns:a16="http://schemas.microsoft.com/office/drawing/2014/main" id="{E45F41FF-031F-AFC7-D196-A01235B7C82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57200" y="1094453"/>
            <a:ext cx="3700229" cy="2775172"/>
          </a:xfrm>
          <a:prstGeom prst="rect">
            <a:avLst/>
          </a:prstGeom>
        </p:spPr>
      </p:pic>
      <p:pic>
        <p:nvPicPr>
          <p:cNvPr id="12" name="Online Media 11" title="11 Topic Modeling (3): LDA">
            <a:hlinkClick r:id="" action="ppaction://media"/>
            <a:extLst>
              <a:ext uri="{FF2B5EF4-FFF2-40B4-BE49-F238E27FC236}">
                <a16:creationId xmlns:a16="http://schemas.microsoft.com/office/drawing/2014/main" id="{510BDFC8-29B5-5D58-9495-9CF3BC5B5C87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5148872" y="1514274"/>
            <a:ext cx="3608269" cy="20386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F92F78-B466-0575-2D47-1A6844E866A1}"/>
              </a:ext>
            </a:extLst>
          </p:cNvPr>
          <p:cNvSpPr txBox="1"/>
          <p:nvPr/>
        </p:nvSpPr>
        <p:spPr>
          <a:xfrm>
            <a:off x="5259756" y="3923844"/>
            <a:ext cx="34973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100" dirty="0"/>
              <a:t>https://www.youtube.com/watch?v=oR2M7QAkVwA</a:t>
            </a:r>
          </a:p>
        </p:txBody>
      </p:sp>
    </p:spTree>
    <p:extLst>
      <p:ext uri="{BB962C8B-B14F-4D97-AF65-F5344CB8AC3E}">
        <p14:creationId xmlns:p14="http://schemas.microsoft.com/office/powerpoint/2010/main" val="2929061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0685-F9BB-B01A-18D0-7F96F97D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1B4F4-30ED-2722-9CA3-93A23BCE86D5}"/>
              </a:ext>
            </a:extLst>
          </p:cNvPr>
          <p:cNvSpPr txBox="1"/>
          <p:nvPr/>
        </p:nvSpPr>
        <p:spPr>
          <a:xfrm>
            <a:off x="668935" y="1509774"/>
            <a:ext cx="801786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Buatlah</a:t>
            </a:r>
            <a:r>
              <a:rPr lang="en-US" sz="2000" dirty="0"/>
              <a:t> Model LDA (Dataset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Indonesia&amp;Inggris</a:t>
            </a:r>
            <a:r>
              <a:rPr lang="en-US" sz="20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Cari 10 </a:t>
            </a:r>
            <a:r>
              <a:rPr lang="en-US" sz="2000" dirty="0" err="1"/>
              <a:t>Jurnal</a:t>
            </a:r>
            <a:r>
              <a:rPr lang="en-US" sz="2000" dirty="0"/>
              <a:t> </a:t>
            </a:r>
            <a:r>
              <a:rPr lang="en-US" sz="2000" dirty="0" err="1"/>
              <a:t>terkait</a:t>
            </a:r>
            <a:r>
              <a:rPr lang="en-US" sz="2000" dirty="0"/>
              <a:t> </a:t>
            </a:r>
            <a:r>
              <a:rPr lang="en-US" sz="2000" dirty="0" err="1"/>
              <a:t>pemanfaatan</a:t>
            </a:r>
            <a:r>
              <a:rPr lang="en-US" sz="2000" dirty="0"/>
              <a:t> Topic Model (LDA dan </a:t>
            </a:r>
            <a:r>
              <a:rPr lang="en-US" sz="2000" dirty="0" err="1"/>
              <a:t>turunannya</a:t>
            </a:r>
            <a:r>
              <a:rPr lang="en-US" sz="2000" dirty="0"/>
              <a:t>/related work)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Diskusikan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Forum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Tuliskan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laporan</a:t>
            </a:r>
            <a:r>
              <a:rPr lang="en-US" sz="2000" dirty="0"/>
              <a:t> (</a:t>
            </a:r>
            <a:r>
              <a:rPr lang="en-US" sz="2000" dirty="0" err="1"/>
              <a:t>dikumpulkan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UAS)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489409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E3AC-5AC5-EE52-1AA2-28BC66F5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31000"/>
            <a:ext cx="8229600" cy="481500"/>
          </a:xfrm>
        </p:spPr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12</a:t>
            </a:r>
            <a:br>
              <a:rPr lang="en-US" dirty="0"/>
            </a:br>
            <a:r>
              <a:rPr lang="en-US" dirty="0"/>
              <a:t>(Topic Model : Latent Dirichlet Allocation)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440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0685-F9BB-B01A-18D0-7F96F97D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1B4F4-30ED-2722-9CA3-93A23BCE86D5}"/>
              </a:ext>
            </a:extLst>
          </p:cNvPr>
          <p:cNvSpPr txBox="1"/>
          <p:nvPr/>
        </p:nvSpPr>
        <p:spPr>
          <a:xfrm>
            <a:off x="668935" y="1509774"/>
            <a:ext cx="801786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hlinkClick r:id="rId2"/>
              </a:rPr>
              <a:t>https://towardsdatascience.com/evaluate-topic-model-in-python-latent-dirichlet-allocation-lda-7d57484bb5d0</a:t>
            </a:r>
            <a:r>
              <a:rPr lang="en-US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2000" dirty="0">
                <a:hlinkClick r:id="rId3"/>
              </a:rPr>
              <a:t>https://www.kaggle.com/code/trnduythanhkhttt/lda-and-topic-coherence-score</a:t>
            </a:r>
            <a:r>
              <a:rPr lang="en-US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2000" dirty="0">
                <a:hlinkClick r:id="rId4"/>
              </a:rPr>
              <a:t>https://fse.studenttheses.ub.rug.nl/28618/1/s2863685_alfiuddin_hadiat_CCS_thesis.pdf</a:t>
            </a:r>
            <a:r>
              <a:rPr lang="en-US" sz="2000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id-ID" sz="2000" dirty="0">
                <a:hlinkClick r:id="rId5"/>
              </a:rPr>
              <a:t>https://datascience.oneoffcoder.com/topic-modeling-gensim.html</a:t>
            </a:r>
            <a:r>
              <a:rPr lang="en-US" sz="2000" dirty="0"/>
              <a:t> 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6549936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463B79C-F067-2CC5-3A40-7D4FC701FDEF}"/>
              </a:ext>
            </a:extLst>
          </p:cNvPr>
          <p:cNvGrpSpPr/>
          <p:nvPr/>
        </p:nvGrpSpPr>
        <p:grpSpPr>
          <a:xfrm>
            <a:off x="650240" y="2047985"/>
            <a:ext cx="7843520" cy="2430569"/>
            <a:chOff x="721360" y="2047985"/>
            <a:chExt cx="7843520" cy="24305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B9031B-A1E8-803E-98A0-3B84983B5061}"/>
                </a:ext>
              </a:extLst>
            </p:cNvPr>
            <p:cNvSpPr/>
            <p:nvPr/>
          </p:nvSpPr>
          <p:spPr>
            <a:xfrm>
              <a:off x="3627120" y="2047985"/>
              <a:ext cx="4937760" cy="24305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907185" y="2171911"/>
              <a:ext cx="2073000" cy="2137800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721360" y="3449040"/>
              <a:ext cx="2444700" cy="481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9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Terima Kasih</a:t>
              </a:r>
              <a:endParaRPr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C15DBD-AFCB-3564-82D4-E42166A157AD}"/>
                </a:ext>
              </a:extLst>
            </p:cNvPr>
            <p:cNvSpPr txBox="1"/>
            <p:nvPr/>
          </p:nvSpPr>
          <p:spPr>
            <a:xfrm>
              <a:off x="3810000" y="2216830"/>
              <a:ext cx="4572000" cy="2092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Sajarwo Anggai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 err="1"/>
                <a:t>Dosen</a:t>
              </a:r>
              <a:r>
                <a:rPr lang="en-US" sz="1800" dirty="0"/>
                <a:t> – Universitas </a:t>
              </a:r>
              <a:r>
                <a:rPr lang="en-US" sz="1800" dirty="0" err="1"/>
                <a:t>Pamulang</a:t>
              </a:r>
              <a:endParaRPr lang="en-US" sz="1800" dirty="0"/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NIDN	: 0421108703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Email	: </a:t>
              </a:r>
              <a:r>
                <a:rPr lang="en-US" sz="1800" dirty="0">
                  <a:hlinkClick r:id="rId4"/>
                </a:rPr>
                <a:t>dosen02832@unpam.ac.id</a:t>
              </a:r>
              <a:r>
                <a:rPr lang="en-US" sz="1800" dirty="0"/>
                <a:t> 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WA 	: 082343006557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386F67-6294-2700-4680-D50A512183D4}"/>
              </a:ext>
            </a:extLst>
          </p:cNvPr>
          <p:cNvGrpSpPr/>
          <p:nvPr/>
        </p:nvGrpSpPr>
        <p:grpSpPr>
          <a:xfrm>
            <a:off x="2565014" y="159613"/>
            <a:ext cx="4388850" cy="959979"/>
            <a:chOff x="2881580" y="22161"/>
            <a:chExt cx="4388850" cy="95997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116E972-333B-8113-369A-F8C392833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580" y="22161"/>
              <a:ext cx="959979" cy="95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34DD5F-69C5-6167-55C6-396C2166F471}"/>
                </a:ext>
              </a:extLst>
            </p:cNvPr>
            <p:cNvSpPr txBox="1"/>
            <p:nvPr/>
          </p:nvSpPr>
          <p:spPr>
            <a:xfrm>
              <a:off x="3969471" y="85590"/>
              <a:ext cx="33009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Universitas </a:t>
              </a:r>
              <a:r>
                <a:rPr lang="en-US" sz="2000" dirty="0" err="1"/>
                <a:t>Pamulang</a:t>
              </a:r>
              <a:endParaRPr lang="en-US" sz="2000" dirty="0"/>
            </a:p>
            <a:p>
              <a:pPr algn="ctr"/>
              <a:r>
                <a:rPr lang="en-US" sz="2000" dirty="0"/>
                <a:t>Magister Teknik </a:t>
              </a:r>
              <a:r>
                <a:rPr lang="en-US" sz="2000" dirty="0" err="1"/>
                <a:t>Informatika</a:t>
              </a:r>
              <a:endParaRPr lang="id-ID" sz="20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14F065-1DE2-5FFE-C766-8C00789A22D3}"/>
                </a:ext>
              </a:extLst>
            </p:cNvPr>
            <p:cNvCxnSpPr>
              <a:cxnSpLocks/>
            </p:cNvCxnSpPr>
            <p:nvPr/>
          </p:nvCxnSpPr>
          <p:spPr>
            <a:xfrm>
              <a:off x="3969472" y="844276"/>
              <a:ext cx="3300958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EA36C-C714-EE17-7A40-1F8AF69C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Plugin Text Mining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E7A5E4-F079-F213-7AA8-5D0D6B2960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806" y="1009590"/>
            <a:ext cx="4010435" cy="3685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672801-8A80-B129-4CD3-7CE1ED023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759" y="1657195"/>
            <a:ext cx="4153260" cy="2476715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AB40607A-7614-354A-7504-32D82A3D63A8}"/>
              </a:ext>
            </a:extLst>
          </p:cNvPr>
          <p:cNvSpPr/>
          <p:nvPr/>
        </p:nvSpPr>
        <p:spPr>
          <a:xfrm>
            <a:off x="4765288" y="2334322"/>
            <a:ext cx="2185639" cy="4815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07872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43756-6E8D-7ECE-2743-E99A62323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Widget Text Mining</a:t>
            </a:r>
            <a:endParaRPr lang="id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3BEEF-E5CD-461B-E71C-C6EC7C20E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427" y="997053"/>
            <a:ext cx="1484509" cy="39772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E46F28-DBF7-1A7F-7ADB-DA653F6B0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833" y="997053"/>
            <a:ext cx="2109628" cy="401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5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C595A6F-A60A-C7EF-8D81-A81019043353}"/>
              </a:ext>
            </a:extLst>
          </p:cNvPr>
          <p:cNvSpPr txBox="1">
            <a:spLocks/>
          </p:cNvSpPr>
          <p:nvPr/>
        </p:nvSpPr>
        <p:spPr>
          <a:xfrm>
            <a:off x="457200" y="411475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 panose="020B0503050000020004" pitchFamily="34" charset="0"/>
                <a:ea typeface="Fira Sans Extra Condensed" panose="020B0503050000020004" pitchFamily="34" charset="0"/>
                <a:cs typeface="Fira Sans Extra Condensed" panose="020B0503050000020004" pitchFamily="34" charset="0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/>
              <a:t>Advanced Analytics</a:t>
            </a:r>
            <a:br>
              <a:rPr lang="en-US"/>
            </a:br>
            <a:endParaRPr lang="id-ID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551B6CD-764E-4119-06E6-BED482DAAB34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01" y="805213"/>
            <a:ext cx="6639039" cy="3926812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98FC3D1E-D75C-DB63-CACF-BA7D29122E80}"/>
              </a:ext>
            </a:extLst>
          </p:cNvPr>
          <p:cNvSpPr txBox="1"/>
          <p:nvPr/>
        </p:nvSpPr>
        <p:spPr>
          <a:xfrm rot="16200000">
            <a:off x="-496954" y="2529613"/>
            <a:ext cx="29787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/>
              <a:t>Intel, Getting started with advanced analytics</a:t>
            </a:r>
          </a:p>
        </p:txBody>
      </p:sp>
    </p:spTree>
    <p:extLst>
      <p:ext uri="{BB962C8B-B14F-4D97-AF65-F5344CB8AC3E}">
        <p14:creationId xmlns:p14="http://schemas.microsoft.com/office/powerpoint/2010/main" val="289685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 itu Pemodelan Topik?</a:t>
            </a:r>
            <a:br>
              <a:rPr lang="en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A112E-BFC2-DA55-5C88-6F42AC0D56C2}"/>
              </a:ext>
            </a:extLst>
          </p:cNvPr>
          <p:cNvSpPr txBox="1"/>
          <p:nvPr/>
        </p:nvSpPr>
        <p:spPr>
          <a:xfrm>
            <a:off x="553064" y="1038706"/>
            <a:ext cx="80378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Topic modeling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adalah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teknik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dalam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NLP yang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digunakan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untuk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mengidentifikasi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dan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mengekstrak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topik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atau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tema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yang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tersembunyi</a:t>
            </a:r>
            <a:r>
              <a:rPr lang="en-US" sz="1800" dirty="0">
                <a:solidFill>
                  <a:srgbClr val="242021"/>
                </a:solidFill>
                <a:latin typeface="+mj-lt"/>
              </a:rPr>
              <a:t> (latent topic)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dalam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sebuah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koleksi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dokumen</a:t>
            </a:r>
            <a:r>
              <a:rPr lang="en-US" sz="1800" dirty="0">
                <a:solidFill>
                  <a:srgbClr val="242021"/>
                </a:solidFill>
                <a:latin typeface="+mj-lt"/>
              </a:rPr>
              <a:t>,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teks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maupun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dataset. </a:t>
            </a:r>
          </a:p>
          <a:p>
            <a:pPr algn="just"/>
            <a:endParaRPr lang="en-US" sz="1800" dirty="0">
              <a:solidFill>
                <a:srgbClr val="24202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Clustering/Classifying Documents/Texts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Searching Information (information/topic discovery)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Sentiment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Analyst Trend and News (e.g. controversial topic detection, product analyst, global issues, content ranking by theme)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Recommender System (content based, personalized)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Customer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Academic Research</a:t>
            </a:r>
          </a:p>
        </p:txBody>
      </p:sp>
    </p:spTree>
    <p:extLst>
      <p:ext uri="{BB962C8B-B14F-4D97-AF65-F5344CB8AC3E}">
        <p14:creationId xmlns:p14="http://schemas.microsoft.com/office/powerpoint/2010/main" val="2756475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2618436-D663-2CAE-9155-B0A6C05B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</p:spPr>
        <p:txBody>
          <a:bodyPr/>
          <a:lstStyle/>
          <a:p>
            <a:r>
              <a:rPr lang="en-US" sz="2800" dirty="0"/>
              <a:t>Dynamic Collections Visualization</a:t>
            </a:r>
            <a:endParaRPr lang="id-ID" sz="2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4FF1BDD-D637-20AE-D857-D1EE70170B71}"/>
              </a:ext>
            </a:extLst>
          </p:cNvPr>
          <p:cNvSpPr txBox="1">
            <a:spLocks/>
          </p:cNvSpPr>
          <p:nvPr/>
        </p:nvSpPr>
        <p:spPr>
          <a:xfrm>
            <a:off x="640081" y="1391806"/>
            <a:ext cx="4027744" cy="281218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More fast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More realistic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More relevant</a:t>
            </a:r>
          </a:p>
          <a:p>
            <a:endParaRPr lang="en-US" sz="1800" dirty="0"/>
          </a:p>
          <a:p>
            <a:r>
              <a:rPr lang="en-US" sz="1800" dirty="0"/>
              <a:t>Based on User Activity</a:t>
            </a:r>
          </a:p>
          <a:p>
            <a:pPr defTabSz="403225"/>
            <a:r>
              <a:rPr lang="en-US" sz="1800" dirty="0"/>
              <a:t>	- User similar activities</a:t>
            </a:r>
          </a:p>
          <a:p>
            <a:pPr defTabSz="403225"/>
            <a:r>
              <a:rPr lang="en-US" sz="1800" dirty="0"/>
              <a:t>	- User recommended system</a:t>
            </a:r>
          </a:p>
          <a:p>
            <a:pPr defTabSz="403225"/>
            <a:r>
              <a:rPr lang="en-US" sz="1800" dirty="0"/>
              <a:t>	- Conceptual by Context / Topics </a:t>
            </a:r>
          </a:p>
          <a:p>
            <a:endParaRPr lang="en-US" sz="1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DCE0CB-3881-57FF-6B8F-932F45AE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7824" y="1211875"/>
            <a:ext cx="4236129" cy="299211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49644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145BA51-D3A5-0AFA-BC4A-80FFA73C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</p:spPr>
        <p:txBody>
          <a:bodyPr/>
          <a:lstStyle/>
          <a:p>
            <a:r>
              <a:rPr lang="en-US" sz="3200" dirty="0"/>
              <a:t>Retrieving Collections Information</a:t>
            </a:r>
            <a:br>
              <a:rPr lang="en-US" sz="3200" dirty="0"/>
            </a:br>
            <a:r>
              <a:rPr lang="en-US" sz="3200" dirty="0"/>
              <a:t>(Combine Methods)</a:t>
            </a:r>
            <a:endParaRPr lang="id-ID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67976C5-852D-E7F5-2B1F-3D474584C62E}"/>
              </a:ext>
            </a:extLst>
          </p:cNvPr>
          <p:cNvSpPr txBox="1">
            <a:spLocks/>
          </p:cNvSpPr>
          <p:nvPr/>
        </p:nvSpPr>
        <p:spPr>
          <a:xfrm>
            <a:off x="457200" y="1626321"/>
            <a:ext cx="4136989" cy="2812182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Embedding Information's (Payload)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TF-IDF Weighting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Vector Space Model (VSM)</a:t>
            </a:r>
          </a:p>
          <a:p>
            <a:pPr marL="288925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Machine Learning (Latent Dirichlet Allocation, </a:t>
            </a:r>
            <a:r>
              <a:rPr lang="en-US" sz="1800" dirty="0" err="1"/>
              <a:t>Biterm</a:t>
            </a:r>
            <a:r>
              <a:rPr lang="en-US" sz="1800" dirty="0"/>
              <a:t> Topic Model, </a:t>
            </a:r>
            <a:r>
              <a:rPr lang="en-US" sz="1800" dirty="0" err="1"/>
              <a:t>BERTopic</a:t>
            </a:r>
            <a:r>
              <a:rPr lang="en-US" sz="1800" dirty="0"/>
              <a:t>, etc.)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D67BCD-8D38-1830-5D2B-C3076AA6B7A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927" y="1626321"/>
            <a:ext cx="4136989" cy="26362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65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D2C469A-AEF2-C514-E8BB-51592FAFD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</p:spPr>
        <p:txBody>
          <a:bodyPr/>
          <a:lstStyle/>
          <a:p>
            <a:r>
              <a:rPr lang="en-US" dirty="0"/>
              <a:t>Latent Dirichlet Allocation (LDA)</a:t>
            </a:r>
            <a:br>
              <a:rPr lang="en-US" dirty="0"/>
            </a:br>
            <a:endParaRPr lang="id-ID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1B493F-B85B-F7EF-3F93-A973C21B1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64" y="2837522"/>
            <a:ext cx="4307336" cy="164492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6BB597-B3C6-1D76-5337-1F881E7AE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3649" y="892975"/>
            <a:ext cx="3924092" cy="35430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D2BF83-AF73-C157-8E90-B4E18C69C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314" y="981047"/>
            <a:ext cx="4307335" cy="16834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2EB320-38FF-C591-210F-4285095012F3}"/>
              </a:ext>
            </a:extLst>
          </p:cNvPr>
          <p:cNvSpPr txBox="1"/>
          <p:nvPr/>
        </p:nvSpPr>
        <p:spPr>
          <a:xfrm>
            <a:off x="1722120" y="4515004"/>
            <a:ext cx="63246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000" b="0" i="0" dirty="0" err="1">
                <a:solidFill>
                  <a:srgbClr val="333333"/>
                </a:solidFill>
                <a:effectLst/>
                <a:latin typeface="Helvetica Neue"/>
                <a:hlinkClick r:id="rId5"/>
              </a:rPr>
              <a:t>Blei</a:t>
            </a:r>
            <a:r>
              <a:rPr lang="id-ID" sz="1000" b="0" i="0" dirty="0">
                <a:solidFill>
                  <a:srgbClr val="333333"/>
                </a:solidFill>
                <a:effectLst/>
                <a:latin typeface="Helvetica Neue"/>
                <a:hlinkClick r:id="rId5"/>
              </a:rPr>
              <a:t>, D. M., </a:t>
            </a:r>
            <a:r>
              <a:rPr lang="id-ID" sz="1000" b="0" i="0" dirty="0" err="1">
                <a:solidFill>
                  <a:srgbClr val="333333"/>
                </a:solidFill>
                <a:effectLst/>
                <a:latin typeface="Helvetica Neue"/>
                <a:hlinkClick r:id="rId5"/>
              </a:rPr>
              <a:t>Ng</a:t>
            </a:r>
            <a:r>
              <a:rPr lang="id-ID" sz="1000" b="0" i="0" dirty="0">
                <a:solidFill>
                  <a:srgbClr val="333333"/>
                </a:solidFill>
                <a:effectLst/>
                <a:latin typeface="Helvetica Neue"/>
                <a:hlinkClick r:id="rId5"/>
              </a:rPr>
              <a:t>, A. Y. &amp; Jordan, M. I. (2003). </a:t>
            </a:r>
            <a:r>
              <a:rPr lang="id-ID" sz="1000" b="0" i="0" dirty="0" err="1">
                <a:solidFill>
                  <a:srgbClr val="333333"/>
                </a:solidFill>
                <a:effectLst/>
                <a:latin typeface="Helvetica Neue"/>
                <a:hlinkClick r:id="rId5"/>
              </a:rPr>
              <a:t>Latent</a:t>
            </a:r>
            <a:r>
              <a:rPr lang="id-ID" sz="1000" b="0" i="0" dirty="0">
                <a:solidFill>
                  <a:srgbClr val="333333"/>
                </a:solidFill>
                <a:effectLst/>
                <a:latin typeface="Helvetica Neue"/>
                <a:hlinkClick r:id="rId5"/>
              </a:rPr>
              <a:t> </a:t>
            </a:r>
            <a:r>
              <a:rPr lang="id-ID" sz="1000" b="0" i="0" dirty="0" err="1">
                <a:solidFill>
                  <a:srgbClr val="333333"/>
                </a:solidFill>
                <a:effectLst/>
                <a:latin typeface="Helvetica Neue"/>
                <a:hlinkClick r:id="rId5"/>
              </a:rPr>
              <a:t>dirichlet</a:t>
            </a:r>
            <a:r>
              <a:rPr lang="id-ID" sz="1000" b="0" i="0" dirty="0">
                <a:solidFill>
                  <a:srgbClr val="333333"/>
                </a:solidFill>
                <a:effectLst/>
                <a:latin typeface="Helvetica Neue"/>
                <a:hlinkClick r:id="rId5"/>
              </a:rPr>
              <a:t> </a:t>
            </a:r>
            <a:r>
              <a:rPr lang="id-ID" sz="1000" b="0" i="0" dirty="0" err="1">
                <a:solidFill>
                  <a:srgbClr val="333333"/>
                </a:solidFill>
                <a:effectLst/>
                <a:latin typeface="Helvetica Neue"/>
                <a:hlinkClick r:id="rId5"/>
              </a:rPr>
              <a:t>allocation</a:t>
            </a:r>
            <a:r>
              <a:rPr lang="id-ID" sz="1000" b="0" i="0" dirty="0">
                <a:solidFill>
                  <a:srgbClr val="333333"/>
                </a:solidFill>
                <a:effectLst/>
                <a:latin typeface="Helvetica Neue"/>
                <a:hlinkClick r:id="rId5"/>
              </a:rPr>
              <a:t>. </a:t>
            </a:r>
            <a:r>
              <a:rPr lang="id-ID" sz="1000" b="0" i="1" dirty="0">
                <a:solidFill>
                  <a:srgbClr val="333333"/>
                </a:solidFill>
                <a:effectLst/>
                <a:latin typeface="Helvetica Neue"/>
                <a:hlinkClick r:id="rId5"/>
              </a:rPr>
              <a:t>J. </a:t>
            </a:r>
            <a:r>
              <a:rPr lang="id-ID" sz="1000" b="0" i="1" dirty="0" err="1">
                <a:solidFill>
                  <a:srgbClr val="333333"/>
                </a:solidFill>
                <a:effectLst/>
                <a:latin typeface="Helvetica Neue"/>
                <a:hlinkClick r:id="rId5"/>
              </a:rPr>
              <a:t>Mach</a:t>
            </a:r>
            <a:r>
              <a:rPr lang="id-ID" sz="1000" b="0" i="1" dirty="0">
                <a:solidFill>
                  <a:srgbClr val="333333"/>
                </a:solidFill>
                <a:effectLst/>
                <a:latin typeface="Helvetica Neue"/>
                <a:hlinkClick r:id="rId5"/>
              </a:rPr>
              <a:t>. </a:t>
            </a:r>
            <a:r>
              <a:rPr lang="id-ID" sz="1000" b="0" i="1" dirty="0" err="1">
                <a:solidFill>
                  <a:srgbClr val="333333"/>
                </a:solidFill>
                <a:effectLst/>
                <a:latin typeface="Helvetica Neue"/>
                <a:hlinkClick r:id="rId5"/>
              </a:rPr>
              <a:t>Learn</a:t>
            </a:r>
            <a:r>
              <a:rPr lang="id-ID" sz="1000" b="0" i="1" dirty="0">
                <a:solidFill>
                  <a:srgbClr val="333333"/>
                </a:solidFill>
                <a:effectLst/>
                <a:latin typeface="Helvetica Neue"/>
                <a:hlinkClick r:id="rId5"/>
              </a:rPr>
              <a:t>. </a:t>
            </a:r>
            <a:r>
              <a:rPr lang="id-ID" sz="1000" b="0" i="1" dirty="0" err="1">
                <a:solidFill>
                  <a:srgbClr val="333333"/>
                </a:solidFill>
                <a:effectLst/>
                <a:latin typeface="Helvetica Neue"/>
                <a:hlinkClick r:id="rId5"/>
              </a:rPr>
              <a:t>Res</a:t>
            </a:r>
            <a:r>
              <a:rPr lang="id-ID" sz="1000" b="0" i="1" dirty="0">
                <a:solidFill>
                  <a:srgbClr val="333333"/>
                </a:solidFill>
                <a:effectLst/>
                <a:latin typeface="Helvetica Neue"/>
                <a:hlinkClick r:id="rId5"/>
              </a:rPr>
              <a:t>.</a:t>
            </a:r>
            <a:r>
              <a:rPr lang="id-ID" sz="1000" b="0" i="0" dirty="0">
                <a:solidFill>
                  <a:srgbClr val="333333"/>
                </a:solidFill>
                <a:effectLst/>
                <a:latin typeface="Helvetica Neue"/>
                <a:hlinkClick r:id="rId5"/>
              </a:rPr>
              <a:t>, 3, 993--1022.</a:t>
            </a:r>
            <a:endParaRPr lang="id-ID" sz="1000" dirty="0"/>
          </a:p>
        </p:txBody>
      </p:sp>
    </p:spTree>
    <p:extLst>
      <p:ext uri="{BB962C8B-B14F-4D97-AF65-F5344CB8AC3E}">
        <p14:creationId xmlns:p14="http://schemas.microsoft.com/office/powerpoint/2010/main" val="1106933361"/>
      </p:ext>
    </p:extLst>
  </p:cSld>
  <p:clrMapOvr>
    <a:masterClrMapping/>
  </p:clrMapOvr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11711</TotalTime>
  <Words>1077</Words>
  <Application>Microsoft Office PowerPoint</Application>
  <PresentationFormat>On-screen Show (16:9)</PresentationFormat>
  <Paragraphs>85</Paragraphs>
  <Slides>21</Slides>
  <Notes>3</Notes>
  <HiddenSlides>0</HiddenSlides>
  <MMClips>7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Helvetica Neue</vt:lpstr>
      <vt:lpstr>Arial</vt:lpstr>
      <vt:lpstr>Calibri</vt:lpstr>
      <vt:lpstr>Fira Sans Extra Condensed</vt:lpstr>
      <vt:lpstr>Söhne</vt:lpstr>
      <vt:lpstr>Fira Sans Extra Condensed SemiBold</vt:lpstr>
      <vt:lpstr>Cambria Math</vt:lpstr>
      <vt:lpstr>Times New Roman</vt:lpstr>
      <vt:lpstr>Roboto</vt:lpstr>
      <vt:lpstr>Big Data Infographics by Slidesgo</vt:lpstr>
      <vt:lpstr>Data Mining (Text Mining)</vt:lpstr>
      <vt:lpstr>Pertemuan 12 (Topic Model : Latent Dirichlet Allocation)</vt:lpstr>
      <vt:lpstr>Install Plugin Text Mining</vt:lpstr>
      <vt:lpstr>Widget Text Mining</vt:lpstr>
      <vt:lpstr>PowerPoint Presentation</vt:lpstr>
      <vt:lpstr>Apa itu Pemodelan Topik? </vt:lpstr>
      <vt:lpstr>Dynamic Collections Visualization</vt:lpstr>
      <vt:lpstr>Retrieving Collections Information (Combine Methods)</vt:lpstr>
      <vt:lpstr>Latent Dirichlet Allocation (LDA) </vt:lpstr>
      <vt:lpstr>Topic Model Widget</vt:lpstr>
      <vt:lpstr>Coherence</vt:lpstr>
      <vt:lpstr>Coherence (higher is better)</vt:lpstr>
      <vt:lpstr>Coherence : UCI </vt:lpstr>
      <vt:lpstr>Coherence : UMass </vt:lpstr>
      <vt:lpstr>Perplexity (lower is better)</vt:lpstr>
      <vt:lpstr>LDA Exp</vt:lpstr>
      <vt:lpstr>LDA Exp</vt:lpstr>
      <vt:lpstr>LDA Exp</vt:lpstr>
      <vt:lpstr>Tugas</vt:lpstr>
      <vt:lpstr>Referensi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dan  Tata Kelola IT</dc:title>
  <dc:creator>SNA</dc:creator>
  <cp:lastModifiedBy>Sajarwo Anggai</cp:lastModifiedBy>
  <cp:revision>153</cp:revision>
  <dcterms:modified xsi:type="dcterms:W3CDTF">2023-11-29T11:32:42Z</dcterms:modified>
</cp:coreProperties>
</file>