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66" r:id="rId2"/>
    <p:sldId id="269" r:id="rId3"/>
    <p:sldId id="256" r:id="rId4"/>
    <p:sldId id="257" r:id="rId5"/>
    <p:sldId id="258" r:id="rId6"/>
    <p:sldId id="267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F8D50-BC7A-4C00-8EC6-19E01BA4D8B8}" type="datetimeFigureOut">
              <a:rPr lang="en-ID" smtClean="0"/>
              <a:t>27/02/2025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4FCD5-9E39-4CE2-9E33-79B81B902095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65423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34FCD5-9E39-4CE2-9E33-79B81B902095}" type="slidenum">
              <a:rPr lang="en-ID" smtClean="0"/>
              <a:t>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31232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9472-30E0-415A-AAB0-3BB32701EB65}" type="datetime1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Tukiyat, M.Si - UNPAM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0031-F4B5-4F9A-9A0B-FEA6D5808F34}" type="datetime1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Tukiyat, M.Si - UNPAM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1E1BF-37BD-427E-9796-2253215A06EE}" type="datetime1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Tukiyat, M.Si - UNPAM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76F3F-0AA1-4BDD-AF65-26154B05278C}" type="datetime1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Tukiyat, M.Si - UNPAM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0DC9-9D2D-4E5D-89D5-70FF674DE85D}" type="datetime1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Tukiyat, M.Si - UNPAM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999A8-8640-4644-9D52-07A9BB69E43C}" type="datetime1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Tukiyat, M.Si - UNPAM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D4144-0FB9-4054-AE81-29C55B506DF1}" type="datetime1">
              <a:rPr lang="en-US" smtClean="0"/>
              <a:t>2/27/2025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Tukiyat, M.Si - UNPAM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3009-4818-4A63-B8B7-D147EA8E1671}" type="datetime1">
              <a:rPr lang="en-US" smtClean="0"/>
              <a:t>2/27/2025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Tukiyat, M.Si - UNPAM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D1FA5-8E50-45F8-9CB9-56FBDD785105}" type="datetime1">
              <a:rPr lang="en-US" smtClean="0"/>
              <a:t>2/27/2025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Tukiyat, M.Si - UNPAM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4D0D9-879A-4A0E-8755-9065DDCDFCDC}" type="datetime1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Tukiyat, M.Si - UNPAM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3BB34-3886-444E-AFA4-7ECD50CA35F3}" type="datetime1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Tukiyat, M.Si - UNPAM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77CBD-4CDD-451C-AFCE-D4A0D547C539}" type="datetime1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Dr. Tukiyat, M.Si - UNPAM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5ABA5-9603-C691-17CA-F48A8A0A1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05436"/>
            <a:ext cx="8229600" cy="1143000"/>
          </a:xfrm>
        </p:spPr>
        <p:txBody>
          <a:bodyPr/>
          <a:lstStyle/>
          <a:p>
            <a:r>
              <a:rPr lang="en-US" dirty="0" err="1"/>
              <a:t>Kontrak</a:t>
            </a:r>
            <a:r>
              <a:rPr lang="en-US" dirty="0"/>
              <a:t> Kuliah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3AD56-454E-5C05-8E55-F7FE35CE5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Kuliah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sebanyak</a:t>
            </a:r>
            <a:r>
              <a:rPr lang="en-US" dirty="0"/>
              <a:t> 16 kali </a:t>
            </a:r>
            <a:r>
              <a:rPr lang="en-US" dirty="0" err="1"/>
              <a:t>pertemuan</a:t>
            </a:r>
            <a:r>
              <a:rPr lang="en-US" dirty="0"/>
              <a:t>; 14 </a:t>
            </a:r>
            <a:r>
              <a:rPr lang="en-US" dirty="0" err="1"/>
              <a:t>tatap</a:t>
            </a:r>
            <a:r>
              <a:rPr lang="en-US" dirty="0"/>
              <a:t> </a:t>
            </a:r>
            <a:r>
              <a:rPr lang="en-US" dirty="0" err="1"/>
              <a:t>muka</a:t>
            </a:r>
            <a:r>
              <a:rPr lang="en-US" dirty="0"/>
              <a:t>; + UTS dan UAS</a:t>
            </a:r>
          </a:p>
          <a:p>
            <a:r>
              <a:rPr lang="en-US" dirty="0" err="1"/>
              <a:t>Kriteria</a:t>
            </a:r>
            <a:r>
              <a:rPr lang="en-US" dirty="0"/>
              <a:t> </a:t>
            </a:r>
            <a:r>
              <a:rPr lang="en-US" dirty="0" err="1"/>
              <a:t>Penilaian</a:t>
            </a:r>
            <a:r>
              <a:rPr lang="en-US" dirty="0"/>
              <a:t> dan </a:t>
            </a:r>
            <a:r>
              <a:rPr lang="en-US" dirty="0" err="1"/>
              <a:t>Evaluasi</a:t>
            </a:r>
            <a:endParaRPr lang="en-US" dirty="0"/>
          </a:p>
          <a:p>
            <a:pPr lvl="1"/>
            <a:r>
              <a:rPr lang="en-US" dirty="0" err="1"/>
              <a:t>Kehadiran</a:t>
            </a:r>
            <a:r>
              <a:rPr lang="en-US" dirty="0"/>
              <a:t> </a:t>
            </a:r>
            <a:r>
              <a:rPr lang="en-US" dirty="0" err="1"/>
              <a:t>Tatap</a:t>
            </a:r>
            <a:r>
              <a:rPr lang="en-US" dirty="0"/>
              <a:t> Muka + </a:t>
            </a:r>
            <a:r>
              <a:rPr lang="en-US" dirty="0" err="1"/>
              <a:t>Diskusi</a:t>
            </a:r>
            <a:r>
              <a:rPr lang="en-US" dirty="0"/>
              <a:t> 10 %</a:t>
            </a:r>
          </a:p>
          <a:p>
            <a:pPr lvl="1"/>
            <a:r>
              <a:rPr lang="en-US" dirty="0"/>
              <a:t>Tugas 20%</a:t>
            </a:r>
          </a:p>
          <a:p>
            <a:pPr lvl="1"/>
            <a:r>
              <a:rPr lang="en-US" dirty="0"/>
              <a:t>UTS 30%</a:t>
            </a:r>
          </a:p>
          <a:p>
            <a:pPr lvl="1"/>
            <a:r>
              <a:rPr lang="en-US" dirty="0"/>
              <a:t>UAS 40%</a:t>
            </a:r>
          </a:p>
          <a:p>
            <a:r>
              <a:rPr lang="en-US" dirty="0" err="1"/>
              <a:t>Mahasiwa</a:t>
            </a:r>
            <a:r>
              <a:rPr lang="en-US" dirty="0"/>
              <a:t> Hadir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16 x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otomatis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D</a:t>
            </a:r>
            <a:endParaRPr lang="en-ID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41CE6E-0795-55A1-727E-8A05FFC2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Tukiyat, M.Si - UNPAM</a:t>
            </a:r>
          </a:p>
        </p:txBody>
      </p:sp>
    </p:spTree>
    <p:extLst>
      <p:ext uri="{BB962C8B-B14F-4D97-AF65-F5344CB8AC3E}">
        <p14:creationId xmlns:p14="http://schemas.microsoft.com/office/powerpoint/2010/main" val="3176858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Big Data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rgbClr val="0070C0"/>
                </a:solidFill>
              </a:rPr>
              <a:t>Analytics </a:t>
            </a:r>
            <a:r>
              <a:rPr dirty="0" err="1"/>
              <a:t>adalah</a:t>
            </a:r>
            <a:r>
              <a:rPr dirty="0"/>
              <a:t> proses </a:t>
            </a:r>
            <a:r>
              <a:rPr dirty="0" err="1"/>
              <a:t>eksplorasi</a:t>
            </a:r>
            <a:r>
              <a:rPr dirty="0"/>
              <a:t> dan </a:t>
            </a:r>
            <a:r>
              <a:rPr dirty="0" err="1"/>
              <a:t>pemahaman</a:t>
            </a:r>
            <a:r>
              <a:rPr dirty="0"/>
              <a:t> data </a:t>
            </a:r>
            <a:r>
              <a:rPr dirty="0" err="1"/>
              <a:t>untuk</a:t>
            </a:r>
            <a:r>
              <a:rPr dirty="0"/>
              <a:t> </a:t>
            </a:r>
            <a:r>
              <a:rPr dirty="0" err="1"/>
              <a:t>mendapatkan</a:t>
            </a:r>
            <a:r>
              <a:rPr dirty="0"/>
              <a:t> </a:t>
            </a:r>
            <a:r>
              <a:rPr dirty="0" err="1"/>
              <a:t>wawasan</a:t>
            </a:r>
            <a:r>
              <a:rPr dirty="0"/>
              <a:t> yang </a:t>
            </a:r>
            <a:r>
              <a:rPr dirty="0" err="1"/>
              <a:t>bermakna</a:t>
            </a:r>
            <a:r>
              <a:rPr dirty="0"/>
              <a:t>.</a:t>
            </a:r>
          </a:p>
          <a:p>
            <a:r>
              <a:rPr dirty="0" err="1"/>
              <a:t>Evolusi</a:t>
            </a:r>
            <a:r>
              <a:rPr dirty="0"/>
              <a:t> analytics:</a:t>
            </a:r>
          </a:p>
          <a:p>
            <a:pPr lvl="1"/>
            <a:r>
              <a:rPr dirty="0"/>
              <a:t>Decision Support System (DSS)</a:t>
            </a:r>
          </a:p>
          <a:p>
            <a:pPr lvl="1"/>
            <a:r>
              <a:rPr dirty="0"/>
              <a:t>Business Intelligence (BI)</a:t>
            </a:r>
          </a:p>
          <a:p>
            <a:pPr lvl="1"/>
            <a:r>
              <a:rPr dirty="0"/>
              <a:t>Big Data Analytics (Chen, Chiang, &amp; </a:t>
            </a:r>
            <a:r>
              <a:rPr dirty="0" err="1"/>
              <a:t>Storey</a:t>
            </a:r>
            <a:r>
              <a:rPr dirty="0"/>
              <a:t>, 2012)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2FC5D6-ABD2-6180-72A3-397CD5B7E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Tukiyat, M.Si - UNPAM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Contoh Penerapan Big Data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dirty="0"/>
              <a:t>Starbucks</a:t>
            </a:r>
            <a:endParaRPr lang="en-US" dirty="0"/>
          </a:p>
          <a:p>
            <a:pPr marL="914400" lvl="1" indent="-514350"/>
            <a:r>
              <a:rPr dirty="0" err="1"/>
              <a:t>Analisis</a:t>
            </a:r>
            <a:r>
              <a:rPr dirty="0"/>
              <a:t> </a:t>
            </a:r>
            <a:r>
              <a:rPr dirty="0" err="1"/>
              <a:t>preferensi</a:t>
            </a:r>
            <a:r>
              <a:rPr dirty="0"/>
              <a:t> </a:t>
            </a:r>
            <a:r>
              <a:rPr dirty="0" err="1"/>
              <a:t>pelanggan</a:t>
            </a:r>
            <a:r>
              <a:rPr dirty="0"/>
              <a:t> dan </a:t>
            </a:r>
            <a:r>
              <a:rPr dirty="0" err="1"/>
              <a:t>harga</a:t>
            </a:r>
            <a:r>
              <a:rPr dirty="0"/>
              <a:t> </a:t>
            </a:r>
            <a:r>
              <a:rPr dirty="0" err="1"/>
              <a:t>produk</a:t>
            </a:r>
            <a:r>
              <a:rPr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dirty="0"/>
              <a:t>E-commerce</a:t>
            </a:r>
            <a:endParaRPr lang="en-US" dirty="0"/>
          </a:p>
          <a:p>
            <a:pPr marL="914400" lvl="1" indent="-514350"/>
            <a:r>
              <a:rPr dirty="0"/>
              <a:t>Amazon dan Alibaba dengan </a:t>
            </a:r>
            <a:r>
              <a:rPr dirty="0" err="1"/>
              <a:t>sistem</a:t>
            </a:r>
            <a:r>
              <a:rPr dirty="0"/>
              <a:t> </a:t>
            </a:r>
            <a:r>
              <a:rPr dirty="0" err="1"/>
              <a:t>rekomendasi</a:t>
            </a:r>
            <a:r>
              <a:rPr dirty="0"/>
              <a:t> </a:t>
            </a:r>
            <a:r>
              <a:rPr dirty="0" err="1"/>
              <a:t>berbasis</a:t>
            </a:r>
            <a:r>
              <a:rPr dirty="0"/>
              <a:t> data.</a:t>
            </a:r>
          </a:p>
          <a:p>
            <a:pPr marL="514350" indent="-514350">
              <a:buFont typeface="+mj-lt"/>
              <a:buAutoNum type="arabicPeriod"/>
            </a:pPr>
            <a:r>
              <a:rPr dirty="0"/>
              <a:t>Kesehatan</a:t>
            </a:r>
            <a:endParaRPr lang="en-US" dirty="0"/>
          </a:p>
          <a:p>
            <a:pPr marL="914400" lvl="1" indent="-514350"/>
            <a:r>
              <a:rPr dirty="0" err="1"/>
              <a:t>Pemrosesan</a:t>
            </a:r>
            <a:r>
              <a:rPr dirty="0"/>
              <a:t> </a:t>
            </a:r>
            <a:r>
              <a:rPr dirty="0" err="1"/>
              <a:t>genom</a:t>
            </a:r>
            <a:r>
              <a:rPr dirty="0"/>
              <a:t> </a:t>
            </a:r>
            <a:r>
              <a:rPr dirty="0" err="1"/>
              <a:t>untuk</a:t>
            </a:r>
            <a:r>
              <a:rPr dirty="0"/>
              <a:t> </a:t>
            </a:r>
            <a:r>
              <a:rPr dirty="0" err="1"/>
              <a:t>pengembangan</a:t>
            </a:r>
            <a:r>
              <a:rPr dirty="0"/>
              <a:t> </a:t>
            </a:r>
            <a:r>
              <a:rPr dirty="0" err="1"/>
              <a:t>obat</a:t>
            </a:r>
            <a:r>
              <a:rPr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EBE23B-416E-ED78-1DD0-2DA1BFF3E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Tukiyat, M.Si - UNPAM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Tantangan dalam Implementasi Big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dirty="0" err="1">
                <a:solidFill>
                  <a:srgbClr val="C00000"/>
                </a:solidFill>
              </a:rPr>
              <a:t>Skalabilitas</a:t>
            </a:r>
            <a:r>
              <a:rPr lang="en-US" dirty="0">
                <a:solidFill>
                  <a:srgbClr val="C00000"/>
                </a:solidFill>
              </a:rPr>
              <a:t> ---</a:t>
            </a:r>
            <a:r>
              <a:rPr dirty="0" err="1"/>
              <a:t>Infrastruktur</a:t>
            </a:r>
            <a:r>
              <a:rPr dirty="0"/>
              <a:t> </a:t>
            </a:r>
            <a:r>
              <a:rPr dirty="0" err="1"/>
              <a:t>harus</a:t>
            </a:r>
            <a:r>
              <a:rPr dirty="0"/>
              <a:t> </a:t>
            </a:r>
            <a:r>
              <a:rPr dirty="0" err="1"/>
              <a:t>mampu</a:t>
            </a:r>
            <a:r>
              <a:rPr dirty="0"/>
              <a:t> </a:t>
            </a:r>
            <a:r>
              <a:rPr dirty="0" err="1"/>
              <a:t>menangani</a:t>
            </a:r>
            <a:r>
              <a:rPr dirty="0"/>
              <a:t> </a:t>
            </a:r>
            <a:r>
              <a:rPr dirty="0" err="1"/>
              <a:t>pertumbuhan</a:t>
            </a:r>
            <a:r>
              <a:rPr dirty="0"/>
              <a:t> data.</a:t>
            </a:r>
          </a:p>
          <a:p>
            <a:pPr marL="514350" indent="-514350">
              <a:buFont typeface="+mj-lt"/>
              <a:buAutoNum type="arabicParenR"/>
            </a:pPr>
            <a:r>
              <a:rPr dirty="0" err="1">
                <a:solidFill>
                  <a:srgbClr val="C00000"/>
                </a:solidFill>
              </a:rPr>
              <a:t>Keamanan</a:t>
            </a:r>
            <a:r>
              <a:rPr lang="en-US" dirty="0">
                <a:solidFill>
                  <a:srgbClr val="C00000"/>
                </a:solidFill>
              </a:rPr>
              <a:t> ----</a:t>
            </a:r>
            <a:r>
              <a:rPr dirty="0"/>
              <a:t>Data </a:t>
            </a:r>
            <a:r>
              <a:rPr dirty="0" err="1"/>
              <a:t>harus</a:t>
            </a:r>
            <a:r>
              <a:rPr dirty="0"/>
              <a:t> </a:t>
            </a:r>
            <a:r>
              <a:rPr dirty="0" err="1"/>
              <a:t>terlindungi</a:t>
            </a:r>
            <a:r>
              <a:rPr dirty="0"/>
              <a:t> </a:t>
            </a:r>
            <a:r>
              <a:rPr dirty="0" err="1"/>
              <a:t>dari</a:t>
            </a:r>
            <a:r>
              <a:rPr dirty="0"/>
              <a:t> </a:t>
            </a:r>
            <a:r>
              <a:rPr dirty="0" err="1"/>
              <a:t>serangan</a:t>
            </a:r>
            <a:r>
              <a:rPr dirty="0"/>
              <a:t> </a:t>
            </a:r>
            <a:r>
              <a:rPr dirty="0" err="1"/>
              <a:t>siber</a:t>
            </a:r>
            <a:r>
              <a:rPr dirty="0"/>
              <a:t>.</a:t>
            </a:r>
          </a:p>
          <a:p>
            <a:pPr marL="514350" indent="-514350">
              <a:buFont typeface="+mj-lt"/>
              <a:buAutoNum type="arabicParenR"/>
            </a:pPr>
            <a:r>
              <a:rPr dirty="0" err="1">
                <a:solidFill>
                  <a:srgbClr val="C00000"/>
                </a:solidFill>
              </a:rPr>
              <a:t>Kecepatan</a:t>
            </a:r>
            <a:r>
              <a:rPr lang="en-US" dirty="0">
                <a:solidFill>
                  <a:srgbClr val="C00000"/>
                </a:solidFill>
              </a:rPr>
              <a:t> ---</a:t>
            </a:r>
            <a:r>
              <a:rPr dirty="0"/>
              <a:t> </a:t>
            </a:r>
            <a:r>
              <a:rPr dirty="0" err="1"/>
              <a:t>Pemrosesan</a:t>
            </a:r>
            <a:r>
              <a:rPr dirty="0"/>
              <a:t> real-time </a:t>
            </a:r>
            <a:r>
              <a:rPr dirty="0" err="1"/>
              <a:t>untuk</a:t>
            </a:r>
            <a:r>
              <a:rPr dirty="0"/>
              <a:t> </a:t>
            </a:r>
            <a:r>
              <a:rPr dirty="0" err="1"/>
              <a:t>aplikasi</a:t>
            </a:r>
            <a:r>
              <a:rPr dirty="0"/>
              <a:t> </a:t>
            </a:r>
            <a:r>
              <a:rPr dirty="0" err="1"/>
              <a:t>bisnis</a:t>
            </a:r>
            <a:r>
              <a:rPr dirty="0"/>
              <a:t>.</a:t>
            </a:r>
          </a:p>
          <a:p>
            <a:pPr marL="514350" indent="-514350">
              <a:buFont typeface="+mj-lt"/>
              <a:buAutoNum type="arabicParenR"/>
            </a:pPr>
            <a:r>
              <a:rPr dirty="0" err="1">
                <a:solidFill>
                  <a:srgbClr val="C00000"/>
                </a:solidFill>
              </a:rPr>
              <a:t>Kualitas</a:t>
            </a:r>
            <a:r>
              <a:rPr dirty="0">
                <a:solidFill>
                  <a:srgbClr val="C00000"/>
                </a:solidFill>
              </a:rPr>
              <a:t> Data</a:t>
            </a:r>
            <a:r>
              <a:rPr lang="en-US" dirty="0">
                <a:solidFill>
                  <a:srgbClr val="C00000"/>
                </a:solidFill>
              </a:rPr>
              <a:t> ----</a:t>
            </a:r>
            <a:r>
              <a:rPr dirty="0" err="1"/>
              <a:t>Verifikasi</a:t>
            </a:r>
            <a:r>
              <a:rPr dirty="0"/>
              <a:t> dan </a:t>
            </a:r>
            <a:r>
              <a:rPr dirty="0" err="1"/>
              <a:t>pembersihan</a:t>
            </a:r>
            <a:r>
              <a:rPr dirty="0"/>
              <a:t> data yang </a:t>
            </a:r>
            <a:r>
              <a:rPr dirty="0" err="1"/>
              <a:t>akurat</a:t>
            </a:r>
            <a:r>
              <a:rPr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2EDC8-0A9E-91EF-60FB-52479ADB7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Tukiyat, M.Si - UNPAM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Kesimpulan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Big Data </a:t>
            </a:r>
            <a:r>
              <a:rPr dirty="0" err="1"/>
              <a:t>mengubah</a:t>
            </a:r>
            <a:r>
              <a:rPr dirty="0"/>
              <a:t> </a:t>
            </a:r>
            <a:r>
              <a:rPr dirty="0" err="1"/>
              <a:t>cara</a:t>
            </a:r>
            <a:r>
              <a:rPr dirty="0"/>
              <a:t> </a:t>
            </a:r>
            <a:r>
              <a:rPr dirty="0" err="1"/>
              <a:t>industri</a:t>
            </a:r>
            <a:r>
              <a:rPr dirty="0"/>
              <a:t> dan </a:t>
            </a:r>
            <a:r>
              <a:rPr dirty="0" err="1"/>
              <a:t>akademisi</a:t>
            </a:r>
            <a:r>
              <a:rPr dirty="0"/>
              <a:t> </a:t>
            </a:r>
            <a:r>
              <a:rPr dirty="0" err="1"/>
              <a:t>dalam</a:t>
            </a:r>
            <a:r>
              <a:rPr dirty="0"/>
              <a:t> </a:t>
            </a:r>
            <a:r>
              <a:rPr dirty="0" err="1"/>
              <a:t>memanfaatkan</a:t>
            </a:r>
            <a:r>
              <a:rPr dirty="0"/>
              <a:t> data.</a:t>
            </a:r>
          </a:p>
          <a:p>
            <a:r>
              <a:rPr dirty="0"/>
              <a:t>Dengan </a:t>
            </a:r>
            <a:r>
              <a:rPr dirty="0" err="1"/>
              <a:t>memahami</a:t>
            </a:r>
            <a:r>
              <a:rPr dirty="0"/>
              <a:t> </a:t>
            </a:r>
            <a:r>
              <a:rPr dirty="0" err="1"/>
              <a:t>konsep</a:t>
            </a:r>
            <a:r>
              <a:rPr dirty="0"/>
              <a:t>, </a:t>
            </a:r>
            <a:r>
              <a:rPr dirty="0" err="1"/>
              <a:t>ekosistem</a:t>
            </a:r>
            <a:r>
              <a:rPr dirty="0"/>
              <a:t>, dan </a:t>
            </a:r>
            <a:r>
              <a:rPr dirty="0" err="1"/>
              <a:t>penerapan</a:t>
            </a:r>
            <a:r>
              <a:rPr dirty="0"/>
              <a:t> Big Data, </a:t>
            </a:r>
            <a:r>
              <a:rPr dirty="0" err="1"/>
              <a:t>kita</a:t>
            </a:r>
            <a:r>
              <a:rPr dirty="0"/>
              <a:t> </a:t>
            </a:r>
            <a:r>
              <a:rPr dirty="0" err="1"/>
              <a:t>dapat</a:t>
            </a:r>
            <a:r>
              <a:rPr dirty="0"/>
              <a:t> </a:t>
            </a:r>
            <a:r>
              <a:rPr dirty="0" err="1"/>
              <a:t>lebih</a:t>
            </a:r>
            <a:r>
              <a:rPr dirty="0"/>
              <a:t> </a:t>
            </a:r>
            <a:r>
              <a:rPr dirty="0" err="1"/>
              <a:t>siap</a:t>
            </a:r>
            <a:r>
              <a:rPr dirty="0"/>
              <a:t> </a:t>
            </a:r>
            <a:r>
              <a:rPr dirty="0" err="1"/>
              <a:t>menghadapi</a:t>
            </a:r>
            <a:r>
              <a:rPr dirty="0"/>
              <a:t> dunia yang </a:t>
            </a:r>
            <a:r>
              <a:rPr dirty="0" err="1"/>
              <a:t>berbasis</a:t>
            </a:r>
            <a:r>
              <a:rPr dirty="0"/>
              <a:t> data.</a:t>
            </a:r>
          </a:p>
          <a:p>
            <a:r>
              <a:rPr dirty="0"/>
              <a:t>Teknologi </a:t>
            </a:r>
            <a:r>
              <a:rPr dirty="0" err="1"/>
              <a:t>ini</a:t>
            </a:r>
            <a:r>
              <a:rPr dirty="0"/>
              <a:t> </a:t>
            </a:r>
            <a:r>
              <a:rPr dirty="0" err="1"/>
              <a:t>akan</a:t>
            </a:r>
            <a:r>
              <a:rPr dirty="0"/>
              <a:t> </a:t>
            </a:r>
            <a:r>
              <a:rPr dirty="0" err="1"/>
              <a:t>terus</a:t>
            </a:r>
            <a:r>
              <a:rPr dirty="0"/>
              <a:t> </a:t>
            </a:r>
            <a:r>
              <a:rPr dirty="0" err="1"/>
              <a:t>berkembang</a:t>
            </a:r>
            <a:r>
              <a:rPr dirty="0"/>
              <a:t> dengan AI dan IoT.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2F05CB-659E-01EC-988D-BB5117727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Tukiyat, M.Si - UNPAM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2AF6F-E552-0F25-4198-AFBAD0429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4393" y="2239645"/>
            <a:ext cx="4408487" cy="1362075"/>
          </a:xfrm>
        </p:spPr>
        <p:txBody>
          <a:bodyPr/>
          <a:lstStyle/>
          <a:p>
            <a:r>
              <a:rPr lang="en-US" dirty="0"/>
              <a:t>Terima Kasih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AD03E2-C9C4-00A6-CC19-910A553EB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Tukiyat, M.Si - UNPAM</a:t>
            </a:r>
          </a:p>
        </p:txBody>
      </p:sp>
    </p:spTree>
    <p:extLst>
      <p:ext uri="{BB962C8B-B14F-4D97-AF65-F5344CB8AC3E}">
        <p14:creationId xmlns:p14="http://schemas.microsoft.com/office/powerpoint/2010/main" val="1823626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D1BD3B3-B99B-0B0C-186B-AE8FC3946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071887"/>
              </p:ext>
            </p:extLst>
          </p:nvPr>
        </p:nvGraphicFramePr>
        <p:xfrm>
          <a:off x="584200" y="1057274"/>
          <a:ext cx="4424680" cy="309734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33574">
                  <a:extLst>
                    <a:ext uri="{9D8B030D-6E8A-4147-A177-3AD203B41FA5}">
                      <a16:colId xmlns:a16="http://schemas.microsoft.com/office/drawing/2014/main" val="3369640731"/>
                    </a:ext>
                  </a:extLst>
                </a:gridCol>
                <a:gridCol w="1991106">
                  <a:extLst>
                    <a:ext uri="{9D8B030D-6E8A-4147-A177-3AD203B41FA5}">
                      <a16:colId xmlns:a16="http://schemas.microsoft.com/office/drawing/2014/main" val="1579791701"/>
                    </a:ext>
                  </a:extLst>
                </a:gridCol>
              </a:tblGrid>
              <a:tr h="786493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ID" sz="2400" u="none" strike="noStrike" dirty="0" err="1">
                          <a:effectLst/>
                        </a:rPr>
                        <a:t>Evaluasi</a:t>
                      </a:r>
                      <a:r>
                        <a:rPr lang="en-ID" sz="2400" u="none" strike="noStrike" dirty="0">
                          <a:effectLst/>
                        </a:rPr>
                        <a:t> dan </a:t>
                      </a:r>
                      <a:r>
                        <a:rPr lang="en-ID" sz="2400" u="none" strike="noStrike" dirty="0" err="1">
                          <a:effectLst/>
                        </a:rPr>
                        <a:t>Penilaian</a:t>
                      </a:r>
                      <a:endParaRPr lang="en-ID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95014"/>
                  </a:ext>
                </a:extLst>
              </a:tr>
              <a:tr h="393246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400" u="none" strike="noStrike" dirty="0" err="1">
                          <a:effectLst/>
                        </a:rPr>
                        <a:t>Komponen</a:t>
                      </a:r>
                      <a:endParaRPr lang="en-ID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400" u="none" strike="noStrike">
                          <a:effectLst/>
                        </a:rPr>
                        <a:t>Bobot</a:t>
                      </a:r>
                      <a:endParaRPr lang="en-ID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46961016"/>
                  </a:ext>
                </a:extLst>
              </a:tr>
              <a:tr h="393246">
                <a:tc>
                  <a:txBody>
                    <a:bodyPr/>
                    <a:lstStyle/>
                    <a:p>
                      <a:pPr algn="l" fontAlgn="ctr"/>
                      <a:r>
                        <a:rPr lang="en-ID" sz="2400" u="none" strike="noStrike">
                          <a:effectLst/>
                        </a:rPr>
                        <a:t>Kehadiran &amp; Partisipasi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400" u="none" strike="noStrike" dirty="0">
                          <a:effectLst/>
                        </a:rPr>
                        <a:t>10%</a:t>
                      </a:r>
                      <a:endParaRPr lang="en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3028866"/>
                  </a:ext>
                </a:extLst>
              </a:tr>
              <a:tr h="393246">
                <a:tc>
                  <a:txBody>
                    <a:bodyPr/>
                    <a:lstStyle/>
                    <a:p>
                      <a:pPr algn="l" fontAlgn="ctr"/>
                      <a:r>
                        <a:rPr lang="en-ID" sz="2400" u="none" strike="noStrike">
                          <a:effectLst/>
                        </a:rPr>
                        <a:t>Tugas &amp; Quiz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400" u="none" strike="noStrike" dirty="0">
                          <a:effectLst/>
                        </a:rPr>
                        <a:t>20%</a:t>
                      </a:r>
                      <a:endParaRPr lang="en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418575426"/>
                  </a:ext>
                </a:extLst>
              </a:tr>
              <a:tr h="393246">
                <a:tc>
                  <a:txBody>
                    <a:bodyPr/>
                    <a:lstStyle/>
                    <a:p>
                      <a:pPr algn="l" fontAlgn="ctr"/>
                      <a:r>
                        <a:rPr lang="en-ID" sz="2400" u="none" strike="noStrike">
                          <a:effectLst/>
                        </a:rPr>
                        <a:t>UTS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400" u="none" strike="noStrike" dirty="0">
                          <a:effectLst/>
                        </a:rPr>
                        <a:t>30%</a:t>
                      </a:r>
                      <a:endParaRPr lang="en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72159189"/>
                  </a:ext>
                </a:extLst>
              </a:tr>
              <a:tr h="393246">
                <a:tc>
                  <a:txBody>
                    <a:bodyPr/>
                    <a:lstStyle/>
                    <a:p>
                      <a:pPr algn="l" fontAlgn="ctr"/>
                      <a:r>
                        <a:rPr lang="en-ID" sz="2400" u="none" strike="noStrike">
                          <a:effectLst/>
                        </a:rPr>
                        <a:t>UAS</a:t>
                      </a:r>
                      <a:endParaRPr lang="en-ID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2400" u="none" strike="noStrike" dirty="0">
                          <a:effectLst/>
                        </a:rPr>
                        <a:t>40%</a:t>
                      </a:r>
                      <a:endParaRPr lang="en-ID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08798342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5274A5-0446-9FEC-C30C-E7B0250A2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Tukiyat, M.Si - UNPAM</a:t>
            </a:r>
          </a:p>
        </p:txBody>
      </p:sp>
    </p:spTree>
    <p:extLst>
      <p:ext uri="{BB962C8B-B14F-4D97-AF65-F5344CB8AC3E}">
        <p14:creationId xmlns:p14="http://schemas.microsoft.com/office/powerpoint/2010/main" val="4191736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Big Data dan Analisisnya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34080"/>
            <a:ext cx="6400800" cy="1752600"/>
          </a:xfrm>
        </p:spPr>
        <p:txBody>
          <a:bodyPr/>
          <a:lstStyle/>
          <a:p>
            <a:r>
              <a:rPr dirty="0"/>
              <a:t>Materi </a:t>
            </a:r>
            <a:r>
              <a:rPr dirty="0" err="1"/>
              <a:t>Pembelajaran</a:t>
            </a:r>
            <a:endParaRPr dirty="0"/>
          </a:p>
          <a:p>
            <a:r>
              <a:rPr dirty="0"/>
              <a:t>Universitas </a:t>
            </a:r>
            <a:r>
              <a:rPr dirty="0" err="1"/>
              <a:t>Pamulang</a:t>
            </a:r>
            <a:r>
              <a:rPr dirty="0"/>
              <a:t> (UNPAM)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2068A3-1B58-622F-D878-C3DF22A5E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Tukiyat, M.Si - UNPAM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Tujuan Pembelajaran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sz="2800" dirty="0" err="1"/>
              <a:t>Memahami</a:t>
            </a:r>
            <a:r>
              <a:rPr sz="2800" dirty="0"/>
              <a:t> </a:t>
            </a:r>
            <a:r>
              <a:rPr sz="2800" dirty="0" err="1"/>
              <a:t>konsep</a:t>
            </a:r>
            <a:r>
              <a:rPr sz="2800" dirty="0"/>
              <a:t> </a:t>
            </a:r>
            <a:r>
              <a:rPr sz="2800" dirty="0" err="1"/>
              <a:t>dasar</a:t>
            </a:r>
            <a:r>
              <a:rPr sz="2800" dirty="0"/>
              <a:t> dan </a:t>
            </a:r>
            <a:r>
              <a:rPr sz="2800" dirty="0" err="1"/>
              <a:t>perkembangan</a:t>
            </a:r>
            <a:r>
              <a:rPr sz="2800" dirty="0"/>
              <a:t> Big Data.</a:t>
            </a:r>
          </a:p>
          <a:p>
            <a:pPr marL="514350" indent="-514350">
              <a:buFont typeface="+mj-lt"/>
              <a:buAutoNum type="arabicPeriod"/>
            </a:pPr>
            <a:r>
              <a:rPr sz="2800" dirty="0" err="1"/>
              <a:t>Menjelaskan</a:t>
            </a:r>
            <a:r>
              <a:rPr sz="2800" dirty="0"/>
              <a:t> </a:t>
            </a:r>
            <a:r>
              <a:rPr sz="2800" dirty="0" err="1"/>
              <a:t>karakteristik</a:t>
            </a:r>
            <a:r>
              <a:rPr sz="2800" dirty="0"/>
              <a:t> </a:t>
            </a:r>
            <a:r>
              <a:rPr sz="2800" dirty="0" err="1"/>
              <a:t>utama</a:t>
            </a:r>
            <a:r>
              <a:rPr sz="2800" dirty="0"/>
              <a:t> Big Data (5V: Volume, Velocity, Variety, Veracity, Value).</a:t>
            </a:r>
          </a:p>
          <a:p>
            <a:pPr marL="514350" indent="-514350">
              <a:buFont typeface="+mj-lt"/>
              <a:buAutoNum type="arabicPeriod"/>
            </a:pPr>
            <a:r>
              <a:rPr sz="2800" dirty="0" err="1"/>
              <a:t>Memahami</a:t>
            </a:r>
            <a:r>
              <a:rPr sz="2800" dirty="0"/>
              <a:t> </a:t>
            </a:r>
            <a:r>
              <a:rPr sz="2800" dirty="0" err="1"/>
              <a:t>ekosistem</a:t>
            </a:r>
            <a:r>
              <a:rPr sz="2800" dirty="0"/>
              <a:t> Big Data dan </a:t>
            </a:r>
            <a:r>
              <a:rPr sz="2800" dirty="0" err="1"/>
              <a:t>bagaimana</a:t>
            </a:r>
            <a:r>
              <a:rPr sz="2800" dirty="0"/>
              <a:t> </a:t>
            </a:r>
            <a:r>
              <a:rPr sz="2800" dirty="0" err="1"/>
              <a:t>perannya</a:t>
            </a:r>
            <a:r>
              <a:rPr sz="2800" dirty="0"/>
              <a:t> </a:t>
            </a:r>
            <a:r>
              <a:rPr sz="2800" dirty="0" err="1"/>
              <a:t>dalam</a:t>
            </a:r>
            <a:r>
              <a:rPr sz="2800" dirty="0"/>
              <a:t> </a:t>
            </a:r>
            <a:r>
              <a:rPr sz="2800" dirty="0" err="1"/>
              <a:t>berbagai</a:t>
            </a:r>
            <a:r>
              <a:rPr sz="2800" dirty="0"/>
              <a:t> </a:t>
            </a:r>
            <a:r>
              <a:rPr sz="2800" dirty="0" err="1"/>
              <a:t>sektor</a:t>
            </a:r>
            <a:r>
              <a:rPr sz="28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sz="2800" dirty="0" err="1"/>
              <a:t>Mengidentifikasi</a:t>
            </a:r>
            <a:r>
              <a:rPr sz="2800" dirty="0"/>
              <a:t> </a:t>
            </a:r>
            <a:r>
              <a:rPr sz="2800" dirty="0" err="1"/>
              <a:t>contoh</a:t>
            </a:r>
            <a:r>
              <a:rPr sz="2800" dirty="0"/>
              <a:t> </a:t>
            </a:r>
            <a:r>
              <a:rPr sz="2800" dirty="0" err="1"/>
              <a:t>penerapan</a:t>
            </a:r>
            <a:r>
              <a:rPr sz="2800" dirty="0"/>
              <a:t> Big Data Analytics </a:t>
            </a:r>
            <a:r>
              <a:rPr sz="2800" dirty="0" err="1"/>
              <a:t>dalam</a:t>
            </a:r>
            <a:r>
              <a:rPr sz="2800" dirty="0"/>
              <a:t> dunia </a:t>
            </a:r>
            <a:r>
              <a:rPr sz="2800" dirty="0" err="1"/>
              <a:t>nyata</a:t>
            </a:r>
            <a:r>
              <a:rPr sz="28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sz="2800" dirty="0" err="1"/>
              <a:t>Memahami</a:t>
            </a:r>
            <a:r>
              <a:rPr sz="2800" dirty="0"/>
              <a:t> </a:t>
            </a:r>
            <a:r>
              <a:rPr sz="2800" dirty="0" err="1"/>
              <a:t>perbedaan</a:t>
            </a:r>
            <a:r>
              <a:rPr sz="2800" dirty="0"/>
              <a:t> </a:t>
            </a:r>
            <a:r>
              <a:rPr sz="2800" dirty="0" err="1"/>
              <a:t>antara</a:t>
            </a:r>
            <a:r>
              <a:rPr sz="2800" dirty="0"/>
              <a:t> Data Science dan Business Intelligence.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B14B48-C442-4671-960A-24ACFCBDE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Tukiyat, M.Si - UNPAM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Pengantar Big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Big Data berkembang pesat sejak awal abad ke-21, terutama dengan munculnya perusahaan seperti Google dan Amazon.</a:t>
            </a:r>
          </a:p>
          <a:p>
            <a:r>
              <a:t>Data dalam jumlah besar berperan dalam berbagai sektor: medis, industri, ekonomi, dan perbankan.</a:t>
            </a:r>
          </a:p>
          <a:p>
            <a:r>
              <a:t>(McAfee &amp; Brynjolfsson, 2012)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E3F984-8756-8290-F45E-22AC5F5EE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Tukiyat, M.Si - UNPAM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21C90-8373-0C5A-9410-833A5F249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Apa </a:t>
            </a:r>
            <a:r>
              <a:rPr lang="en-ID" sz="4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itu</a:t>
            </a:r>
            <a:r>
              <a:rPr lang="en-ID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Big Data?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9282D-70AE-63EC-BC2B-C5FC00C0E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D" sz="2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Big Data </a:t>
            </a:r>
            <a:r>
              <a:rPr lang="en-ID" sz="2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merujuk</a:t>
            </a:r>
            <a:r>
              <a:rPr lang="en-ID" sz="2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pada </a:t>
            </a:r>
            <a:r>
              <a:rPr lang="en-ID" sz="2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kumpulan</a:t>
            </a:r>
            <a:r>
              <a:rPr lang="en-ID" sz="2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data </a:t>
            </a:r>
            <a:r>
              <a:rPr lang="en-ID" sz="2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berukuran</a:t>
            </a:r>
            <a:r>
              <a:rPr lang="en-ID" sz="2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besar</a:t>
            </a:r>
            <a:r>
              <a:rPr lang="en-ID" sz="2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ID" sz="2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tidak</a:t>
            </a:r>
            <a:r>
              <a:rPr lang="en-ID" sz="2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dapat</a:t>
            </a:r>
            <a:r>
              <a:rPr lang="en-ID" sz="2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dianalisis</a:t>
            </a:r>
            <a:r>
              <a:rPr lang="en-ID" sz="2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menggunakan</a:t>
            </a:r>
            <a:r>
              <a:rPr lang="en-ID" sz="2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metode</a:t>
            </a:r>
            <a:r>
              <a:rPr lang="en-ID" sz="2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komputasi</a:t>
            </a:r>
            <a:r>
              <a:rPr lang="en-ID" sz="2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2800" kern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tradisional</a:t>
            </a:r>
            <a:endParaRPr lang="en-ID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08EDE2-16FB-55FC-78F3-0BDD66EB8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Tukiyat, M.Si - UNPAM</a:t>
            </a:r>
          </a:p>
        </p:txBody>
      </p:sp>
    </p:spTree>
    <p:extLst>
      <p:ext uri="{BB962C8B-B14F-4D97-AF65-F5344CB8AC3E}">
        <p14:creationId xmlns:p14="http://schemas.microsoft.com/office/powerpoint/2010/main" val="2364086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Karakteristik Big Data (5V)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dirty="0">
                <a:solidFill>
                  <a:srgbClr val="FF0000"/>
                </a:solidFill>
              </a:rPr>
              <a:t>Volume</a:t>
            </a:r>
            <a:r>
              <a:rPr lang="en-US" dirty="0">
                <a:solidFill>
                  <a:srgbClr val="FF0000"/>
                </a:solidFill>
              </a:rPr>
              <a:t> (</a:t>
            </a:r>
            <a:r>
              <a:rPr dirty="0" err="1"/>
              <a:t>Ukuran</a:t>
            </a:r>
            <a:r>
              <a:rPr dirty="0"/>
              <a:t> data yang sangat </a:t>
            </a:r>
            <a:r>
              <a:rPr dirty="0" err="1"/>
              <a:t>besar</a:t>
            </a:r>
            <a:r>
              <a:rPr dirty="0"/>
              <a:t> (</a:t>
            </a:r>
            <a:r>
              <a:rPr dirty="0" err="1"/>
              <a:t>misal</a:t>
            </a:r>
            <a:r>
              <a:rPr dirty="0"/>
              <a:t>: Facebook </a:t>
            </a:r>
            <a:r>
              <a:rPr dirty="0" err="1"/>
              <a:t>menambah</a:t>
            </a:r>
            <a:r>
              <a:rPr dirty="0"/>
              <a:t> 10TB/</a:t>
            </a:r>
            <a:r>
              <a:rPr dirty="0" err="1"/>
              <a:t>hari</a:t>
            </a:r>
            <a:r>
              <a:rPr dirty="0"/>
              <a:t>).</a:t>
            </a:r>
          </a:p>
          <a:p>
            <a:pPr marL="514350" indent="-514350">
              <a:buFont typeface="+mj-lt"/>
              <a:buAutoNum type="arabicPeriod"/>
            </a:pPr>
            <a:r>
              <a:rPr i="1" dirty="0">
                <a:solidFill>
                  <a:srgbClr val="FF0000"/>
                </a:solidFill>
              </a:rPr>
              <a:t>Velocity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dirty="0"/>
              <a:t> </a:t>
            </a:r>
            <a:r>
              <a:rPr dirty="0" err="1"/>
              <a:t>Kecepatan</a:t>
            </a:r>
            <a:r>
              <a:rPr dirty="0"/>
              <a:t> </a:t>
            </a:r>
            <a:r>
              <a:rPr dirty="0" err="1"/>
              <a:t>pertumbuhan</a:t>
            </a:r>
            <a:r>
              <a:rPr dirty="0"/>
              <a:t> dan </a:t>
            </a:r>
            <a:r>
              <a:rPr dirty="0" err="1"/>
              <a:t>pemrosesan</a:t>
            </a:r>
            <a:r>
              <a:rPr dirty="0"/>
              <a:t> data</a:t>
            </a:r>
            <a:r>
              <a:rPr lang="en-US" dirty="0"/>
              <a:t>)</a:t>
            </a:r>
            <a:r>
              <a:rPr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i="1" dirty="0">
                <a:solidFill>
                  <a:srgbClr val="FF0000"/>
                </a:solidFill>
              </a:rPr>
              <a:t>Variety</a:t>
            </a:r>
            <a:r>
              <a:rPr lang="en-US" i="1" dirty="0"/>
              <a:t> (</a:t>
            </a:r>
            <a:r>
              <a:rPr dirty="0"/>
              <a:t> </a:t>
            </a:r>
            <a:r>
              <a:rPr dirty="0" err="1"/>
              <a:t>Beragam</a:t>
            </a:r>
            <a:r>
              <a:rPr dirty="0"/>
              <a:t> format data (</a:t>
            </a:r>
            <a:r>
              <a:rPr dirty="0" err="1"/>
              <a:t>terstruktur</a:t>
            </a:r>
            <a:r>
              <a:rPr dirty="0"/>
              <a:t> dan </a:t>
            </a:r>
            <a:r>
              <a:rPr dirty="0" err="1"/>
              <a:t>tidak</a:t>
            </a:r>
            <a:r>
              <a:rPr dirty="0"/>
              <a:t> </a:t>
            </a:r>
            <a:r>
              <a:rPr dirty="0" err="1"/>
              <a:t>terstruktur</a:t>
            </a:r>
            <a:r>
              <a:rPr dirty="0"/>
              <a:t>).</a:t>
            </a:r>
          </a:p>
          <a:p>
            <a:pPr marL="514350" indent="-514350">
              <a:buFont typeface="+mj-lt"/>
              <a:buAutoNum type="arabicPeriod"/>
            </a:pPr>
            <a:r>
              <a:rPr i="1" dirty="0">
                <a:solidFill>
                  <a:srgbClr val="FF0000"/>
                </a:solidFill>
              </a:rPr>
              <a:t>Veracity</a:t>
            </a:r>
            <a:r>
              <a:rPr lang="en-US" i="1" dirty="0"/>
              <a:t> </a:t>
            </a:r>
            <a:r>
              <a:rPr lang="en-US" dirty="0"/>
              <a:t>(</a:t>
            </a:r>
            <a:r>
              <a:rPr dirty="0"/>
              <a:t> </a:t>
            </a:r>
            <a:r>
              <a:rPr dirty="0" err="1"/>
              <a:t>Keandalan</a:t>
            </a:r>
            <a:r>
              <a:rPr dirty="0"/>
              <a:t> dan </a:t>
            </a:r>
            <a:r>
              <a:rPr dirty="0" err="1"/>
              <a:t>kualitas</a:t>
            </a:r>
            <a:r>
              <a:rPr dirty="0"/>
              <a:t> data.</a:t>
            </a:r>
          </a:p>
          <a:p>
            <a:pPr marL="514350" indent="-514350">
              <a:buFont typeface="+mj-lt"/>
              <a:buAutoNum type="arabicPeriod"/>
            </a:pPr>
            <a:r>
              <a:rPr i="1" dirty="0">
                <a:solidFill>
                  <a:srgbClr val="FF0000"/>
                </a:solidFill>
              </a:rPr>
              <a:t>Value</a:t>
            </a:r>
            <a:r>
              <a:rPr lang="en-US" i="1" dirty="0">
                <a:solidFill>
                  <a:srgbClr val="FF0000"/>
                </a:solidFill>
              </a:rPr>
              <a:t> (</a:t>
            </a:r>
            <a:r>
              <a:rPr dirty="0"/>
              <a:t>Nilai yang </a:t>
            </a:r>
            <a:r>
              <a:rPr dirty="0" err="1"/>
              <a:t>diperoleh</a:t>
            </a:r>
            <a:r>
              <a:rPr dirty="0"/>
              <a:t> </a:t>
            </a:r>
            <a:r>
              <a:rPr dirty="0" err="1"/>
              <a:t>dari</a:t>
            </a:r>
            <a:r>
              <a:rPr dirty="0"/>
              <a:t> data </a:t>
            </a:r>
            <a:r>
              <a:rPr dirty="0" err="1"/>
              <a:t>untuk</a:t>
            </a:r>
            <a:r>
              <a:rPr dirty="0"/>
              <a:t> </a:t>
            </a:r>
            <a:r>
              <a:rPr dirty="0" err="1"/>
              <a:t>mendukung</a:t>
            </a:r>
            <a:r>
              <a:rPr dirty="0"/>
              <a:t> </a:t>
            </a:r>
            <a:r>
              <a:rPr dirty="0" err="1"/>
              <a:t>keputusan</a:t>
            </a:r>
            <a:r>
              <a:rPr dirty="0"/>
              <a:t> </a:t>
            </a:r>
            <a:r>
              <a:rPr dirty="0" err="1"/>
              <a:t>bisnis</a:t>
            </a:r>
            <a:r>
              <a:rPr lang="en-US" dirty="0"/>
              <a:t>)</a:t>
            </a:r>
            <a:r>
              <a:rPr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0EBAB4-E208-78E8-941D-8CFF3D645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Tukiyat, M.Si - UNPAM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Ekosistem Big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dirty="0"/>
              <a:t>Data Devices</a:t>
            </a:r>
            <a:endParaRPr lang="en-US" dirty="0"/>
          </a:p>
          <a:p>
            <a:pPr marL="914400" lvl="1" indent="-514350"/>
            <a:r>
              <a:rPr dirty="0"/>
              <a:t>Sensor, IoT, smartphone.</a:t>
            </a:r>
          </a:p>
          <a:p>
            <a:pPr marL="514350" indent="-514350">
              <a:buFont typeface="+mj-lt"/>
              <a:buAutoNum type="arabicPeriod"/>
            </a:pPr>
            <a:r>
              <a:rPr dirty="0"/>
              <a:t>Data Collectors</a:t>
            </a:r>
            <a:endParaRPr lang="en-US" dirty="0"/>
          </a:p>
          <a:p>
            <a:pPr marL="914400" lvl="1" indent="-514350"/>
            <a:r>
              <a:rPr dirty="0" err="1"/>
              <a:t>Sistem</a:t>
            </a:r>
            <a:r>
              <a:rPr dirty="0"/>
              <a:t> </a:t>
            </a:r>
            <a:r>
              <a:rPr dirty="0" err="1"/>
              <a:t>pengumpul</a:t>
            </a:r>
            <a:r>
              <a:rPr dirty="0"/>
              <a:t> data </a:t>
            </a:r>
            <a:r>
              <a:rPr dirty="0" err="1"/>
              <a:t>dari</a:t>
            </a:r>
            <a:r>
              <a:rPr dirty="0"/>
              <a:t> </a:t>
            </a:r>
            <a:r>
              <a:rPr dirty="0" err="1"/>
              <a:t>berbagai</a:t>
            </a:r>
            <a:r>
              <a:rPr dirty="0"/>
              <a:t> </a:t>
            </a:r>
            <a:r>
              <a:rPr dirty="0" err="1"/>
              <a:t>sumber</a:t>
            </a:r>
            <a:r>
              <a:rPr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dirty="0"/>
              <a:t>Data Aggregators</a:t>
            </a:r>
            <a:endParaRPr lang="en-US" dirty="0"/>
          </a:p>
          <a:p>
            <a:pPr marL="914400" lvl="1" indent="-514350"/>
            <a:r>
              <a:rPr dirty="0" err="1"/>
              <a:t>Penyimpanan</a:t>
            </a:r>
            <a:r>
              <a:rPr dirty="0"/>
              <a:t> dan </a:t>
            </a:r>
            <a:r>
              <a:rPr dirty="0" err="1"/>
              <a:t>pengolahan</a:t>
            </a:r>
            <a:r>
              <a:rPr dirty="0"/>
              <a:t> data </a:t>
            </a:r>
            <a:r>
              <a:rPr dirty="0" err="1"/>
              <a:t>dalam</a:t>
            </a:r>
            <a:r>
              <a:rPr dirty="0"/>
              <a:t> </a:t>
            </a:r>
            <a:r>
              <a:rPr dirty="0" err="1"/>
              <a:t>jumlah</a:t>
            </a:r>
            <a:r>
              <a:rPr dirty="0"/>
              <a:t> </a:t>
            </a:r>
            <a:r>
              <a:rPr dirty="0" err="1"/>
              <a:t>besar</a:t>
            </a:r>
            <a:r>
              <a:rPr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dirty="0"/>
              <a:t>Data Users/Buyers</a:t>
            </a:r>
            <a:endParaRPr lang="en-US" dirty="0"/>
          </a:p>
          <a:p>
            <a:pPr marL="914400" lvl="1" indent="-514350"/>
            <a:r>
              <a:rPr dirty="0" err="1"/>
              <a:t>Pengguna</a:t>
            </a:r>
            <a:r>
              <a:rPr dirty="0"/>
              <a:t> </a:t>
            </a:r>
            <a:r>
              <a:rPr dirty="0" err="1"/>
              <a:t>akhir</a:t>
            </a:r>
            <a:r>
              <a:rPr dirty="0"/>
              <a:t> yang </a:t>
            </a:r>
            <a:r>
              <a:rPr dirty="0" err="1"/>
              <a:t>memanfaatkan</a:t>
            </a:r>
            <a:r>
              <a:rPr dirty="0"/>
              <a:t> data.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DF983C-FCB7-0C1C-538B-332153EDF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Tukiyat, M.Si - UNPAM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Peran Big Data dalam Berbagai Sektor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arenR"/>
            </a:pPr>
            <a:r>
              <a:rPr dirty="0"/>
              <a:t>Retail</a:t>
            </a:r>
            <a:endParaRPr lang="en-US" dirty="0"/>
          </a:p>
          <a:p>
            <a:pPr marL="400050" lvl="1" indent="0">
              <a:buNone/>
            </a:pPr>
            <a:r>
              <a:rPr dirty="0" err="1"/>
              <a:t>Personalisasi</a:t>
            </a:r>
            <a:r>
              <a:rPr dirty="0"/>
              <a:t> </a:t>
            </a:r>
            <a:r>
              <a:rPr dirty="0" err="1"/>
              <a:t>rekomendasi</a:t>
            </a:r>
            <a:r>
              <a:rPr dirty="0"/>
              <a:t> </a:t>
            </a:r>
            <a:r>
              <a:rPr dirty="0" err="1"/>
              <a:t>produk</a:t>
            </a:r>
            <a:r>
              <a:rPr dirty="0"/>
              <a:t> (Amazon, Alibaba).</a:t>
            </a:r>
          </a:p>
          <a:p>
            <a:pPr marL="514350" indent="-514350">
              <a:buFont typeface="+mj-lt"/>
              <a:buAutoNum type="arabicParenR"/>
            </a:pPr>
            <a:r>
              <a:rPr dirty="0"/>
              <a:t>Kesehatan</a:t>
            </a:r>
            <a:endParaRPr lang="en-US" dirty="0"/>
          </a:p>
          <a:p>
            <a:pPr marL="400050" lvl="1" indent="0">
              <a:buNone/>
            </a:pPr>
            <a:r>
              <a:rPr dirty="0" err="1"/>
              <a:t>Analisis</a:t>
            </a:r>
            <a:r>
              <a:rPr dirty="0"/>
              <a:t> </a:t>
            </a:r>
            <a:r>
              <a:rPr dirty="0" err="1"/>
              <a:t>genom</a:t>
            </a:r>
            <a:r>
              <a:rPr dirty="0"/>
              <a:t> </a:t>
            </a:r>
            <a:r>
              <a:rPr dirty="0" err="1"/>
              <a:t>untuk</a:t>
            </a:r>
            <a:r>
              <a:rPr dirty="0"/>
              <a:t> </a:t>
            </a:r>
            <a:r>
              <a:rPr dirty="0" err="1"/>
              <a:t>prediksi</a:t>
            </a:r>
            <a:r>
              <a:rPr dirty="0"/>
              <a:t> </a:t>
            </a:r>
            <a:r>
              <a:rPr dirty="0" err="1"/>
              <a:t>penyakit</a:t>
            </a:r>
            <a:r>
              <a:rPr dirty="0"/>
              <a:t>.</a:t>
            </a:r>
          </a:p>
          <a:p>
            <a:pPr marL="514350" indent="-514350">
              <a:buFont typeface="+mj-lt"/>
              <a:buAutoNum type="arabicParenR"/>
            </a:pPr>
            <a:r>
              <a:rPr dirty="0" err="1"/>
              <a:t>Finansial</a:t>
            </a:r>
            <a:endParaRPr lang="en-US" dirty="0"/>
          </a:p>
          <a:p>
            <a:pPr marL="400050" lvl="1" indent="0">
              <a:buNone/>
            </a:pPr>
            <a:r>
              <a:rPr dirty="0" err="1"/>
              <a:t>Deteksi</a:t>
            </a:r>
            <a:r>
              <a:rPr dirty="0"/>
              <a:t> fraud </a:t>
            </a:r>
            <a:r>
              <a:rPr dirty="0" err="1"/>
              <a:t>dalam</a:t>
            </a:r>
            <a:r>
              <a:rPr dirty="0"/>
              <a:t> </a:t>
            </a:r>
            <a:r>
              <a:rPr dirty="0" err="1"/>
              <a:t>transaksi</a:t>
            </a:r>
            <a:r>
              <a:rPr dirty="0"/>
              <a:t> </a:t>
            </a:r>
            <a:r>
              <a:rPr dirty="0" err="1"/>
              <a:t>keuangan</a:t>
            </a:r>
            <a:r>
              <a:rPr dirty="0"/>
              <a:t>.</a:t>
            </a:r>
          </a:p>
          <a:p>
            <a:pPr marL="514350" indent="-514350">
              <a:buFont typeface="+mj-lt"/>
              <a:buAutoNum type="arabicParenR"/>
            </a:pPr>
            <a:r>
              <a:rPr dirty="0" err="1"/>
              <a:t>Transportasi</a:t>
            </a:r>
            <a:endParaRPr lang="en-US" dirty="0"/>
          </a:p>
          <a:p>
            <a:pPr marL="400050" lvl="1" indent="0">
              <a:buNone/>
            </a:pPr>
            <a:r>
              <a:rPr dirty="0" err="1"/>
              <a:t>Optimalisasi</a:t>
            </a:r>
            <a:r>
              <a:rPr dirty="0"/>
              <a:t> </a:t>
            </a:r>
            <a:r>
              <a:rPr dirty="0" err="1"/>
              <a:t>rute</a:t>
            </a:r>
            <a:r>
              <a:rPr dirty="0"/>
              <a:t> </a:t>
            </a:r>
            <a:r>
              <a:rPr dirty="0" err="1"/>
              <a:t>perjalanan</a:t>
            </a:r>
            <a:r>
              <a:rPr dirty="0"/>
              <a:t> dan </a:t>
            </a:r>
            <a:r>
              <a:rPr dirty="0" err="1"/>
              <a:t>prediksi</a:t>
            </a:r>
            <a:r>
              <a:rPr dirty="0"/>
              <a:t> </a:t>
            </a:r>
            <a:r>
              <a:rPr dirty="0" err="1"/>
              <a:t>kemacetan</a:t>
            </a:r>
            <a:r>
              <a:rPr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55603D-80F1-4B86-B745-122070E3B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 Tukiyat, M.Si - UNPAM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630</Words>
  <Application>Microsoft Office PowerPoint</Application>
  <PresentationFormat>On-screen Show (4:3)</PresentationFormat>
  <Paragraphs>96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Office Theme</vt:lpstr>
      <vt:lpstr>Kontrak Kuliah</vt:lpstr>
      <vt:lpstr>PowerPoint Presentation</vt:lpstr>
      <vt:lpstr>Big Data dan Analisisnya</vt:lpstr>
      <vt:lpstr>Tujuan Pembelajaran</vt:lpstr>
      <vt:lpstr>Pengantar Big Data</vt:lpstr>
      <vt:lpstr>Apa itu Big Data?</vt:lpstr>
      <vt:lpstr>Karakteristik Big Data (5V)</vt:lpstr>
      <vt:lpstr>Ekosistem Big Data</vt:lpstr>
      <vt:lpstr>Peran Big Data dalam Berbagai Sektor</vt:lpstr>
      <vt:lpstr>Big Data Analytics</vt:lpstr>
      <vt:lpstr>Contoh Penerapan Big Data Analytics</vt:lpstr>
      <vt:lpstr>Tantangan dalam Implementasi Big Data</vt:lpstr>
      <vt:lpstr>Kesimpulan</vt:lpstr>
      <vt:lpstr>Terima Kasih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ACER</dc:creator>
  <cp:keywords/>
  <dc:description>generated using python-pptx</dc:description>
  <cp:lastModifiedBy>Tukiyat Tukiyat</cp:lastModifiedBy>
  <cp:revision>6</cp:revision>
  <dcterms:created xsi:type="dcterms:W3CDTF">2013-01-27T09:14:16Z</dcterms:created>
  <dcterms:modified xsi:type="dcterms:W3CDTF">2025-02-27T03:55:17Z</dcterms:modified>
  <cp:category/>
</cp:coreProperties>
</file>