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6"/>
  </p:notesMasterIdLst>
  <p:sldIdLst>
    <p:sldId id="256" r:id="rId2"/>
    <p:sldId id="290" r:id="rId3"/>
    <p:sldId id="433" r:id="rId4"/>
    <p:sldId id="434" r:id="rId5"/>
    <p:sldId id="441" r:id="rId6"/>
    <p:sldId id="442" r:id="rId7"/>
    <p:sldId id="455" r:id="rId8"/>
    <p:sldId id="454" r:id="rId9"/>
    <p:sldId id="460" r:id="rId10"/>
    <p:sldId id="461" r:id="rId11"/>
    <p:sldId id="456" r:id="rId12"/>
    <p:sldId id="457" r:id="rId13"/>
    <p:sldId id="458" r:id="rId14"/>
    <p:sldId id="459" r:id="rId15"/>
    <p:sldId id="452" r:id="rId16"/>
    <p:sldId id="444" r:id="rId17"/>
    <p:sldId id="453" r:id="rId18"/>
    <p:sldId id="446" r:id="rId19"/>
    <p:sldId id="445" r:id="rId20"/>
    <p:sldId id="462" r:id="rId21"/>
    <p:sldId id="463" r:id="rId22"/>
    <p:sldId id="438" r:id="rId23"/>
    <p:sldId id="432" r:id="rId24"/>
    <p:sldId id="396"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Fira Sans Extra Condensed" panose="020B0503050000020004" pitchFamily="34" charset="0"/>
      <p:regular r:id="rId31"/>
      <p:bold r:id="rId32"/>
      <p:italic r:id="rId33"/>
      <p:boldItalic r:id="rId34"/>
    </p:embeddedFont>
    <p:embeddedFont>
      <p:font typeface="Fira Sans Extra Condensed SemiBold" panose="020B0604020202020204" charset="0"/>
      <p:regular r:id="rId35"/>
      <p:bold r:id="rId36"/>
      <p:italic r:id="rId37"/>
      <p:boldItalic r:id="rId38"/>
    </p:embeddedFont>
    <p:embeddedFont>
      <p:font typeface="Nunito" pitchFamily="2" charset="0"/>
      <p:regular r:id="rId39"/>
      <p:bold r:id="rId40"/>
      <p:italic r:id="rId41"/>
      <p:boldItalic r:id="rId42"/>
    </p:embeddedFont>
    <p:embeddedFont>
      <p:font typeface="open sans" panose="020B0606030504020204" pitchFamily="34" charset="0"/>
      <p:regular r:id="rId43"/>
      <p:bold r:id="rId44"/>
      <p:italic r:id="rId45"/>
      <p:boldItalic r:id="rId46"/>
    </p:embeddedFont>
    <p:embeddedFont>
      <p:font typeface="Roboto" panose="020000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97" d="100"/>
          <a:sy n="97" d="100"/>
        </p:scale>
        <p:origin x="9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font" Target="fonts/font2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15.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8adbe68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8486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8"/>
        <p:cNvGrpSpPr/>
        <p:nvPr/>
      </p:nvGrpSpPr>
      <p:grpSpPr>
        <a:xfrm>
          <a:off x="0" y="0"/>
          <a:ext cx="0" cy="0"/>
          <a:chOff x="0" y="0"/>
          <a:chExt cx="0" cy="0"/>
        </a:xfrm>
      </p:grpSpPr>
      <p:sp>
        <p:nvSpPr>
          <p:cNvPr id="1519" name="Google Shape;1519;g9c73459845_0_5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0" name="Google Shape;1520;g9c73459845_0_5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87356" y="1629550"/>
            <a:ext cx="3422400" cy="1524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87356" y="3147050"/>
            <a:ext cx="3607200" cy="366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panose="020B0503050000020004" pitchFamily="34" charset="0"/>
                <a:ea typeface="Fira Sans Extra Condensed" panose="020B0503050000020004" pitchFamily="34" charset="0"/>
                <a:cs typeface="Fira Sans Extra Condensed" panose="020B0503050000020004" pitchFamily="34" charset="0"/>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dnuggets.com/2020/01/decision-tree-algorithm-explained.html" TargetMode="External"/><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5.xml"/><Relationship Id="rId1" Type="http://schemas.openxmlformats.org/officeDocument/2006/relationships/video" Target="https://www.youtube.com/embed/WH1SduDRL_Y?start=28190&amp;feature=oembed"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sis.binus.ac.id/2022/01/21/decision-tree-algoritma-beserta-contohnya-pada-data-mining/" TargetMode="External"/><Relationship Id="rId2" Type="http://schemas.openxmlformats.org/officeDocument/2006/relationships/hyperlink" Target="https://youtu.be/WH1SduDRL_Y?si=NODEmBdw2I_76_Ny&amp;t=28190" TargetMode="External"/><Relationship Id="rId1" Type="http://schemas.openxmlformats.org/officeDocument/2006/relationships/slideLayout" Target="../slideLayouts/slideLayout5.xml"/><Relationship Id="rId5" Type="http://schemas.openxmlformats.org/officeDocument/2006/relationships/hyperlink" Target="https://towardsdatascience.com/entropy-how-decision-trees-make-decisions-2946b9c18c8" TargetMode="External"/><Relationship Id="rId4" Type="http://schemas.openxmlformats.org/officeDocument/2006/relationships/hyperlink" Target="https://ivosights.com/read/artikel/decision-tree-apa-saja-algoritma-pada-cek-disini"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hyperlink" Target="mailto:dosen02832@unpam.ac.i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machine-learning-decision-tree-classification-algorithm" TargetMode="External"/><Relationship Id="rId2" Type="http://schemas.openxmlformats.org/officeDocument/2006/relationships/hyperlink" Target="https://media.neliti.com/media/publications/459443-implementasi-algoritma-decision-tree-unt-e07c7694.pdf" TargetMode="Externa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hyperlink" Target="https://ivosights.com/read/artikel/decision-tree-apa-saja-algoritma-pada-cek-disini"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towardsdatascience.com/entropy-how-decision-trees-make-decisions-2946b9c18c8" TargetMode="External"/><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hyperlink" Target="https://www.kdnuggets.com/2020/01/decision-tree-algorithm-explained.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6" name="Google Shape;57;p15">
            <a:extLst>
              <a:ext uri="{FF2B5EF4-FFF2-40B4-BE49-F238E27FC236}">
                <a16:creationId xmlns:a16="http://schemas.microsoft.com/office/drawing/2014/main" id="{1BED7E06-9B69-BF98-034C-77273C41C88D}"/>
              </a:ext>
            </a:extLst>
          </p:cNvPr>
          <p:cNvSpPr txBox="1">
            <a:spLocks noGrp="1"/>
          </p:cNvSpPr>
          <p:nvPr>
            <p:ph type="ctrTitle"/>
          </p:nvPr>
        </p:nvSpPr>
        <p:spPr>
          <a:xfrm>
            <a:off x="811966" y="1068145"/>
            <a:ext cx="5085924" cy="109650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2800" b="1" dirty="0">
                <a:latin typeface="+mj-lt"/>
                <a:ea typeface="Calibri" panose="020F0502020204030204" pitchFamily="34" charset="0"/>
                <a:cs typeface="Calibri" panose="020F0502020204030204" pitchFamily="34" charset="0"/>
              </a:rPr>
              <a:t>Data Mining</a:t>
            </a:r>
            <a:br>
              <a:rPr lang="en" sz="2800" b="1" dirty="0">
                <a:latin typeface="+mj-lt"/>
                <a:ea typeface="Calibri" panose="020F0502020204030204" pitchFamily="34" charset="0"/>
                <a:cs typeface="Calibri" panose="020F0502020204030204" pitchFamily="34" charset="0"/>
              </a:rPr>
            </a:br>
            <a:r>
              <a:rPr lang="en" sz="2800" b="1" dirty="0">
                <a:latin typeface="+mj-lt"/>
                <a:ea typeface="Calibri" panose="020F0502020204030204" pitchFamily="34" charset="0"/>
                <a:cs typeface="Calibri" panose="020F0502020204030204" pitchFamily="34" charset="0"/>
              </a:rPr>
              <a:t>(Decision Tree)</a:t>
            </a:r>
            <a:endParaRPr sz="2800" b="1" dirty="0">
              <a:latin typeface="+mj-lt"/>
              <a:ea typeface="Calibri" panose="020F0502020204030204" pitchFamily="34" charset="0"/>
              <a:cs typeface="Calibri" panose="020F0502020204030204" pitchFamily="34" charset="0"/>
            </a:endParaRPr>
          </a:p>
        </p:txBody>
      </p:sp>
      <p:sp>
        <p:nvSpPr>
          <p:cNvPr id="7" name="Google Shape;58;p15">
            <a:extLst>
              <a:ext uri="{FF2B5EF4-FFF2-40B4-BE49-F238E27FC236}">
                <a16:creationId xmlns:a16="http://schemas.microsoft.com/office/drawing/2014/main" id="{3FFBE06A-C9A1-4E3B-1215-1AF75CFC83AE}"/>
              </a:ext>
            </a:extLst>
          </p:cNvPr>
          <p:cNvSpPr txBox="1">
            <a:spLocks noGrp="1"/>
          </p:cNvSpPr>
          <p:nvPr>
            <p:ph type="subTitle" idx="1"/>
          </p:nvPr>
        </p:nvSpPr>
        <p:spPr>
          <a:xfrm>
            <a:off x="811966" y="3998347"/>
            <a:ext cx="3607200" cy="692399"/>
          </a:xfrm>
          <a:prstGeom prst="rect">
            <a:avLst/>
          </a:prstGeom>
        </p:spPr>
        <p:txBody>
          <a:bodyPr spcFirstLastPara="1" wrap="square" lIns="91425" tIns="91425" rIns="91425" bIns="91425" anchor="t" anchorCtr="0">
            <a:noAutofit/>
          </a:bodyPr>
          <a:lstStyle/>
          <a:p>
            <a:pPr marL="0" indent="0">
              <a:spcAft>
                <a:spcPts val="1600"/>
              </a:spcAft>
            </a:pPr>
            <a:r>
              <a:rPr lang="en" dirty="0">
                <a:latin typeface="+mj-lt"/>
              </a:rPr>
              <a:t>Dr. Sajarwo Anggai, S.ST., M.T.</a:t>
            </a:r>
            <a:br>
              <a:rPr lang="en-US" dirty="0">
                <a:latin typeface="+mj-lt"/>
              </a:rPr>
            </a:br>
            <a:r>
              <a:rPr lang="en-US" sz="1600" dirty="0"/>
              <a:t>NIDN : 0421108703</a:t>
            </a:r>
          </a:p>
        </p:txBody>
      </p:sp>
      <p:sp>
        <p:nvSpPr>
          <p:cNvPr id="8" name="Google Shape;59;p15">
            <a:extLst>
              <a:ext uri="{FF2B5EF4-FFF2-40B4-BE49-F238E27FC236}">
                <a16:creationId xmlns:a16="http://schemas.microsoft.com/office/drawing/2014/main" id="{018A834A-A4C7-056B-B680-FDBC74286809}"/>
              </a:ext>
            </a:extLst>
          </p:cNvPr>
          <p:cNvSpPr/>
          <p:nvPr/>
        </p:nvSpPr>
        <p:spPr>
          <a:xfrm rot="5400000">
            <a:off x="7464244" y="3469259"/>
            <a:ext cx="692400" cy="692400"/>
          </a:xfrm>
          <a:prstGeom prst="ellipse">
            <a:avLst/>
          </a:prstGeom>
          <a:solidFill>
            <a:srgbClr val="FFFFFF"/>
          </a:solidFill>
          <a:ln w="2857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1"/>
              </a:solidFill>
              <a:latin typeface="Fira Sans Extra Condensed"/>
              <a:ea typeface="Fira Sans Extra Condensed"/>
              <a:cs typeface="Fira Sans Extra Condensed"/>
              <a:sym typeface="Fira Sans Extra Condensed"/>
            </a:endParaRPr>
          </a:p>
        </p:txBody>
      </p:sp>
      <p:sp>
        <p:nvSpPr>
          <p:cNvPr id="9" name="Google Shape;60;p15">
            <a:extLst>
              <a:ext uri="{FF2B5EF4-FFF2-40B4-BE49-F238E27FC236}">
                <a16:creationId xmlns:a16="http://schemas.microsoft.com/office/drawing/2014/main" id="{9FEC12CE-BEC5-B468-43FC-076DD3863613}"/>
              </a:ext>
            </a:extLst>
          </p:cNvPr>
          <p:cNvSpPr/>
          <p:nvPr/>
        </p:nvSpPr>
        <p:spPr>
          <a:xfrm rot="5400000">
            <a:off x="6633319" y="3469259"/>
            <a:ext cx="692400" cy="692400"/>
          </a:xfrm>
          <a:prstGeom prst="ellipse">
            <a:avLst/>
          </a:prstGeom>
          <a:solidFill>
            <a:srgbClr val="FFFFFF"/>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2"/>
              </a:solidFill>
              <a:latin typeface="Fira Sans Extra Condensed"/>
              <a:ea typeface="Fira Sans Extra Condensed"/>
              <a:cs typeface="Fira Sans Extra Condensed"/>
              <a:sym typeface="Fira Sans Extra Condensed"/>
            </a:endParaRPr>
          </a:p>
        </p:txBody>
      </p:sp>
      <p:sp>
        <p:nvSpPr>
          <p:cNvPr id="10" name="Google Shape;61;p15">
            <a:extLst>
              <a:ext uri="{FF2B5EF4-FFF2-40B4-BE49-F238E27FC236}">
                <a16:creationId xmlns:a16="http://schemas.microsoft.com/office/drawing/2014/main" id="{A907F9EC-D840-5E8B-E6BE-FB7268FEAFBD}"/>
              </a:ext>
            </a:extLst>
          </p:cNvPr>
          <p:cNvSpPr/>
          <p:nvPr/>
        </p:nvSpPr>
        <p:spPr>
          <a:xfrm rot="5400000">
            <a:off x="5802394" y="3469259"/>
            <a:ext cx="692400" cy="692400"/>
          </a:xfrm>
          <a:prstGeom prst="ellipse">
            <a:avLst/>
          </a:prstGeom>
          <a:solidFill>
            <a:srgbClr val="FFFFFF"/>
          </a:solidFill>
          <a:ln w="2857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3"/>
              </a:solidFill>
              <a:latin typeface="Fira Sans Extra Condensed"/>
              <a:ea typeface="Fira Sans Extra Condensed"/>
              <a:cs typeface="Fira Sans Extra Condensed"/>
              <a:sym typeface="Fira Sans Extra Condensed"/>
            </a:endParaRPr>
          </a:p>
        </p:txBody>
      </p:sp>
      <p:sp>
        <p:nvSpPr>
          <p:cNvPr id="11" name="Google Shape;62;p15">
            <a:extLst>
              <a:ext uri="{FF2B5EF4-FFF2-40B4-BE49-F238E27FC236}">
                <a16:creationId xmlns:a16="http://schemas.microsoft.com/office/drawing/2014/main" id="{164DE8E5-503B-A24B-94FE-DBCD80775D21}"/>
              </a:ext>
            </a:extLst>
          </p:cNvPr>
          <p:cNvSpPr/>
          <p:nvPr/>
        </p:nvSpPr>
        <p:spPr>
          <a:xfrm rot="5400000">
            <a:off x="4971469" y="3469259"/>
            <a:ext cx="692400" cy="692400"/>
          </a:xfrm>
          <a:prstGeom prst="ellipse">
            <a:avLst/>
          </a:prstGeom>
          <a:solidFill>
            <a:srgbClr val="FFFFFF"/>
          </a:solidFill>
          <a:ln w="28575"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4"/>
              </a:solidFill>
              <a:latin typeface="Fira Sans Extra Condensed"/>
              <a:ea typeface="Fira Sans Extra Condensed"/>
              <a:cs typeface="Fira Sans Extra Condensed"/>
              <a:sym typeface="Fira Sans Extra Condensed"/>
            </a:endParaRPr>
          </a:p>
        </p:txBody>
      </p:sp>
      <p:sp>
        <p:nvSpPr>
          <p:cNvPr id="12" name="Google Shape;63;p15">
            <a:extLst>
              <a:ext uri="{FF2B5EF4-FFF2-40B4-BE49-F238E27FC236}">
                <a16:creationId xmlns:a16="http://schemas.microsoft.com/office/drawing/2014/main" id="{8EB22D04-135D-F952-66E5-EC7125372085}"/>
              </a:ext>
            </a:extLst>
          </p:cNvPr>
          <p:cNvSpPr/>
          <p:nvPr/>
        </p:nvSpPr>
        <p:spPr>
          <a:xfrm rot="5400000">
            <a:off x="5980990" y="962641"/>
            <a:ext cx="1230000" cy="12684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2;p15">
            <a:extLst>
              <a:ext uri="{FF2B5EF4-FFF2-40B4-BE49-F238E27FC236}">
                <a16:creationId xmlns:a16="http://schemas.microsoft.com/office/drawing/2014/main" id="{CD8E4208-E438-DFE2-8F1F-255E95486EEE}"/>
              </a:ext>
            </a:extLst>
          </p:cNvPr>
          <p:cNvSpPr/>
          <p:nvPr/>
        </p:nvSpPr>
        <p:spPr>
          <a:xfrm>
            <a:off x="5838205" y="1687645"/>
            <a:ext cx="1450500" cy="2856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dirty="0">
                <a:solidFill>
                  <a:schemeClr val="dk1"/>
                </a:solidFill>
                <a:latin typeface="Fira Sans Extra Condensed"/>
                <a:ea typeface="Fira Sans Extra Condensed"/>
                <a:cs typeface="Fira Sans Extra Condensed"/>
                <a:sym typeface="Fira Sans Extra Condensed"/>
              </a:rPr>
              <a:t>Data Mining</a:t>
            </a:r>
            <a:endParaRPr sz="1900" b="1" dirty="0">
              <a:solidFill>
                <a:schemeClr val="dk1"/>
              </a:solidFill>
              <a:latin typeface="Fira Sans Extra Condensed"/>
              <a:ea typeface="Fira Sans Extra Condensed"/>
              <a:cs typeface="Fira Sans Extra Condensed"/>
              <a:sym typeface="Fira Sans Extra Condensed"/>
            </a:endParaRPr>
          </a:p>
        </p:txBody>
      </p:sp>
      <p:cxnSp>
        <p:nvCxnSpPr>
          <p:cNvPr id="14" name="Google Shape;73;p15">
            <a:extLst>
              <a:ext uri="{FF2B5EF4-FFF2-40B4-BE49-F238E27FC236}">
                <a16:creationId xmlns:a16="http://schemas.microsoft.com/office/drawing/2014/main" id="{1972F8BB-FE56-C23F-DE16-35C1B10C6615}"/>
              </a:ext>
            </a:extLst>
          </p:cNvPr>
          <p:cNvCxnSpPr>
            <a:stCxn id="12" idx="3"/>
            <a:endCxn id="11" idx="2"/>
          </p:cNvCxnSpPr>
          <p:nvPr/>
        </p:nvCxnSpPr>
        <p:spPr>
          <a:xfrm rot="5400000">
            <a:off x="5328190" y="2201341"/>
            <a:ext cx="1257300" cy="1278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15" name="Google Shape;74;p15">
            <a:extLst>
              <a:ext uri="{FF2B5EF4-FFF2-40B4-BE49-F238E27FC236}">
                <a16:creationId xmlns:a16="http://schemas.microsoft.com/office/drawing/2014/main" id="{79E73E4C-915B-D039-BEB4-7B546FD70294}"/>
              </a:ext>
            </a:extLst>
          </p:cNvPr>
          <p:cNvCxnSpPr>
            <a:stCxn id="12" idx="3"/>
            <a:endCxn id="10" idx="2"/>
          </p:cNvCxnSpPr>
          <p:nvPr/>
        </p:nvCxnSpPr>
        <p:spPr>
          <a:xfrm rot="5400000">
            <a:off x="5743690" y="2616841"/>
            <a:ext cx="1257300" cy="447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16" name="Google Shape;75;p15">
            <a:extLst>
              <a:ext uri="{FF2B5EF4-FFF2-40B4-BE49-F238E27FC236}">
                <a16:creationId xmlns:a16="http://schemas.microsoft.com/office/drawing/2014/main" id="{451F7C24-69DD-2862-1EC2-B1B8A46FE8F5}"/>
              </a:ext>
            </a:extLst>
          </p:cNvPr>
          <p:cNvCxnSpPr>
            <a:stCxn id="12" idx="3"/>
            <a:endCxn id="9" idx="2"/>
          </p:cNvCxnSpPr>
          <p:nvPr/>
        </p:nvCxnSpPr>
        <p:spPr>
          <a:xfrm rot="-5400000" flipH="1">
            <a:off x="6159040" y="2648791"/>
            <a:ext cx="1257300" cy="3834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17" name="Google Shape;76;p15">
            <a:extLst>
              <a:ext uri="{FF2B5EF4-FFF2-40B4-BE49-F238E27FC236}">
                <a16:creationId xmlns:a16="http://schemas.microsoft.com/office/drawing/2014/main" id="{8295AF00-3CB5-8986-6B26-F90B706C7A7B}"/>
              </a:ext>
            </a:extLst>
          </p:cNvPr>
          <p:cNvCxnSpPr>
            <a:stCxn id="12" idx="3"/>
            <a:endCxn id="8" idx="2"/>
          </p:cNvCxnSpPr>
          <p:nvPr/>
        </p:nvCxnSpPr>
        <p:spPr>
          <a:xfrm rot="-5400000" flipH="1">
            <a:off x="6574540" y="2233291"/>
            <a:ext cx="1257300" cy="1214400"/>
          </a:xfrm>
          <a:prstGeom prst="bentConnector3">
            <a:avLst>
              <a:gd name="adj1" fmla="val 50004"/>
            </a:avLst>
          </a:prstGeom>
          <a:noFill/>
          <a:ln w="28575" cap="flat" cmpd="sng">
            <a:solidFill>
              <a:schemeClr val="accent6"/>
            </a:solidFill>
            <a:prstDash val="solid"/>
            <a:round/>
            <a:headEnd type="none" w="med" len="med"/>
            <a:tailEnd type="none" w="med" len="med"/>
          </a:ln>
        </p:spPr>
      </p:cxnSp>
      <p:grpSp>
        <p:nvGrpSpPr>
          <p:cNvPr id="18" name="Google Shape;77;p15">
            <a:extLst>
              <a:ext uri="{FF2B5EF4-FFF2-40B4-BE49-F238E27FC236}">
                <a16:creationId xmlns:a16="http://schemas.microsoft.com/office/drawing/2014/main" id="{56044678-8CAE-0B5F-ACD5-DE474E7BD281}"/>
              </a:ext>
            </a:extLst>
          </p:cNvPr>
          <p:cNvGrpSpPr/>
          <p:nvPr/>
        </p:nvGrpSpPr>
        <p:grpSpPr>
          <a:xfrm>
            <a:off x="5142093" y="3632583"/>
            <a:ext cx="351136" cy="365769"/>
            <a:chOff x="-65129950" y="2646800"/>
            <a:chExt cx="311125" cy="317425"/>
          </a:xfrm>
        </p:grpSpPr>
        <p:sp>
          <p:nvSpPr>
            <p:cNvPr id="19" name="Google Shape;78;p15">
              <a:extLst>
                <a:ext uri="{FF2B5EF4-FFF2-40B4-BE49-F238E27FC236}">
                  <a16:creationId xmlns:a16="http://schemas.microsoft.com/office/drawing/2014/main" id="{0141F368-983E-A514-1E60-F871BC2C4875}"/>
                </a:ext>
              </a:extLst>
            </p:cNvPr>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p15">
              <a:extLst>
                <a:ext uri="{FF2B5EF4-FFF2-40B4-BE49-F238E27FC236}">
                  <a16:creationId xmlns:a16="http://schemas.microsoft.com/office/drawing/2014/main" id="{CF9B92AB-376E-8902-231C-0268A6D46FAB}"/>
                </a:ext>
              </a:extLst>
            </p:cNvPr>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80;p15">
            <a:extLst>
              <a:ext uri="{FF2B5EF4-FFF2-40B4-BE49-F238E27FC236}">
                <a16:creationId xmlns:a16="http://schemas.microsoft.com/office/drawing/2014/main" id="{D0BCEF52-0E11-BDB4-F6D8-B91A8DC45216}"/>
              </a:ext>
            </a:extLst>
          </p:cNvPr>
          <p:cNvGrpSpPr/>
          <p:nvPr/>
        </p:nvGrpSpPr>
        <p:grpSpPr>
          <a:xfrm>
            <a:off x="5965703" y="3632603"/>
            <a:ext cx="365756" cy="365747"/>
            <a:chOff x="1412450" y="1954475"/>
            <a:chExt cx="297750" cy="296175"/>
          </a:xfrm>
        </p:grpSpPr>
        <p:sp>
          <p:nvSpPr>
            <p:cNvPr id="22" name="Google Shape;81;p15">
              <a:extLst>
                <a:ext uri="{FF2B5EF4-FFF2-40B4-BE49-F238E27FC236}">
                  <a16:creationId xmlns:a16="http://schemas.microsoft.com/office/drawing/2014/main" id="{442AB2B1-71C6-83D4-A9F3-0F917BA9261A}"/>
                </a:ext>
              </a:extLst>
            </p:cNvPr>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p15">
              <a:extLst>
                <a:ext uri="{FF2B5EF4-FFF2-40B4-BE49-F238E27FC236}">
                  <a16:creationId xmlns:a16="http://schemas.microsoft.com/office/drawing/2014/main" id="{D14CD7A4-316B-B226-0384-447E19A75F88}"/>
                </a:ext>
              </a:extLst>
            </p:cNvPr>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83;p15">
            <a:extLst>
              <a:ext uri="{FF2B5EF4-FFF2-40B4-BE49-F238E27FC236}">
                <a16:creationId xmlns:a16="http://schemas.microsoft.com/office/drawing/2014/main" id="{2234DFB1-6DD2-8552-3277-E998AA6D2E1A}"/>
              </a:ext>
            </a:extLst>
          </p:cNvPr>
          <p:cNvGrpSpPr/>
          <p:nvPr/>
        </p:nvGrpSpPr>
        <p:grpSpPr>
          <a:xfrm>
            <a:off x="6782916" y="3632592"/>
            <a:ext cx="393186" cy="365766"/>
            <a:chOff x="-62890750" y="2296300"/>
            <a:chExt cx="330825" cy="317450"/>
          </a:xfrm>
        </p:grpSpPr>
        <p:sp>
          <p:nvSpPr>
            <p:cNvPr id="25" name="Google Shape;84;p15">
              <a:extLst>
                <a:ext uri="{FF2B5EF4-FFF2-40B4-BE49-F238E27FC236}">
                  <a16:creationId xmlns:a16="http://schemas.microsoft.com/office/drawing/2014/main" id="{1401EB7B-B091-30F8-6F35-C238CB6A4BA3}"/>
                </a:ext>
              </a:extLst>
            </p:cNvPr>
            <p:cNvSpPr/>
            <p:nvPr/>
          </p:nvSpPr>
          <p:spPr>
            <a:xfrm>
              <a:off x="-62890750" y="2296300"/>
              <a:ext cx="313500" cy="195375"/>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5;p15">
              <a:extLst>
                <a:ext uri="{FF2B5EF4-FFF2-40B4-BE49-F238E27FC236}">
                  <a16:creationId xmlns:a16="http://schemas.microsoft.com/office/drawing/2014/main" id="{50EB913D-901B-6D82-3561-3E6A47E94C45}"/>
                </a:ext>
              </a:extLst>
            </p:cNvPr>
            <p:cNvSpPr/>
            <p:nvPr/>
          </p:nvSpPr>
          <p:spPr>
            <a:xfrm>
              <a:off x="-62874975" y="2417475"/>
              <a:ext cx="315050" cy="196275"/>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6;p15">
              <a:extLst>
                <a:ext uri="{FF2B5EF4-FFF2-40B4-BE49-F238E27FC236}">
                  <a16:creationId xmlns:a16="http://schemas.microsoft.com/office/drawing/2014/main" id="{F0323E84-DB61-BB63-2897-C66D8365D0BA}"/>
                </a:ext>
              </a:extLst>
            </p:cNvPr>
            <p:cNvSpPr/>
            <p:nvPr/>
          </p:nvSpPr>
          <p:spPr>
            <a:xfrm>
              <a:off x="-62822225" y="2357750"/>
              <a:ext cx="193000" cy="192975"/>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87;p15">
            <a:extLst>
              <a:ext uri="{FF2B5EF4-FFF2-40B4-BE49-F238E27FC236}">
                <a16:creationId xmlns:a16="http://schemas.microsoft.com/office/drawing/2014/main" id="{168D6A21-B8C7-423D-C918-8F64BA8F8952}"/>
              </a:ext>
            </a:extLst>
          </p:cNvPr>
          <p:cNvGrpSpPr/>
          <p:nvPr/>
        </p:nvGrpSpPr>
        <p:grpSpPr>
          <a:xfrm>
            <a:off x="7627546" y="3632577"/>
            <a:ext cx="365770" cy="365770"/>
            <a:chOff x="-3137650" y="2408950"/>
            <a:chExt cx="291450" cy="292125"/>
          </a:xfrm>
        </p:grpSpPr>
        <p:sp>
          <p:nvSpPr>
            <p:cNvPr id="29" name="Google Shape;88;p15">
              <a:extLst>
                <a:ext uri="{FF2B5EF4-FFF2-40B4-BE49-F238E27FC236}">
                  <a16:creationId xmlns:a16="http://schemas.microsoft.com/office/drawing/2014/main" id="{0E571537-EBFA-C6E8-9599-A11766B740AA}"/>
                </a:ext>
              </a:extLst>
            </p:cNvPr>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9;p15">
              <a:extLst>
                <a:ext uri="{FF2B5EF4-FFF2-40B4-BE49-F238E27FC236}">
                  <a16:creationId xmlns:a16="http://schemas.microsoft.com/office/drawing/2014/main" id="{0EE3365C-D0B7-CC15-90BB-54546D4E8832}"/>
                </a:ext>
              </a:extLst>
            </p:cNvPr>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0;p15">
              <a:extLst>
                <a:ext uri="{FF2B5EF4-FFF2-40B4-BE49-F238E27FC236}">
                  <a16:creationId xmlns:a16="http://schemas.microsoft.com/office/drawing/2014/main" id="{D0D7F7BD-11CB-C5AE-2EA9-8282FD443FA8}"/>
                </a:ext>
              </a:extLst>
            </p:cNvPr>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1;p15">
              <a:extLst>
                <a:ext uri="{FF2B5EF4-FFF2-40B4-BE49-F238E27FC236}">
                  <a16:creationId xmlns:a16="http://schemas.microsoft.com/office/drawing/2014/main" id="{86555385-4CC1-83DC-B897-CB5AE6B0A53B}"/>
                </a:ext>
              </a:extLst>
            </p:cNvPr>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2;p15">
              <a:extLst>
                <a:ext uri="{FF2B5EF4-FFF2-40B4-BE49-F238E27FC236}">
                  <a16:creationId xmlns:a16="http://schemas.microsoft.com/office/drawing/2014/main" id="{44BF13F4-9CF5-C3B4-532D-2D6CC82314F4}"/>
                </a:ext>
              </a:extLst>
            </p:cNvPr>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2">
            <a:extLst>
              <a:ext uri="{FF2B5EF4-FFF2-40B4-BE49-F238E27FC236}">
                <a16:creationId xmlns:a16="http://schemas.microsoft.com/office/drawing/2014/main" id="{557656B5-F1B6-9C85-02DA-607AC5A56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5875" y="1036298"/>
            <a:ext cx="600229" cy="6002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1FAA-5928-35BB-EA9D-5B24BAA3431D}"/>
              </a:ext>
            </a:extLst>
          </p:cNvPr>
          <p:cNvSpPr>
            <a:spLocks noGrp="1"/>
          </p:cNvSpPr>
          <p:nvPr>
            <p:ph type="title"/>
          </p:nvPr>
        </p:nvSpPr>
        <p:spPr/>
        <p:txBody>
          <a:bodyPr/>
          <a:lstStyle/>
          <a:p>
            <a:r>
              <a:rPr lang="en-US" dirty="0"/>
              <a:t>Formula ID3 (</a:t>
            </a:r>
            <a:r>
              <a:rPr lang="id-ID" b="0" dirty="0" err="1">
                <a:solidFill>
                  <a:schemeClr val="tx1"/>
                </a:solidFill>
                <a:effectLst/>
                <a:latin typeface="open sans" panose="020B0606030504020204" pitchFamily="34" charset="0"/>
              </a:rPr>
              <a:t>Iterative</a:t>
            </a:r>
            <a:r>
              <a:rPr lang="id-ID" b="0" dirty="0">
                <a:solidFill>
                  <a:schemeClr val="tx1"/>
                </a:solidFill>
                <a:effectLst/>
                <a:latin typeface="open sans" panose="020B0606030504020204" pitchFamily="34" charset="0"/>
              </a:rPr>
              <a:t> </a:t>
            </a:r>
            <a:r>
              <a:rPr lang="id-ID" b="0" dirty="0" err="1">
                <a:solidFill>
                  <a:schemeClr val="tx1"/>
                </a:solidFill>
                <a:effectLst/>
                <a:latin typeface="open sans" panose="020B0606030504020204" pitchFamily="34" charset="0"/>
              </a:rPr>
              <a:t>Dichotomiser</a:t>
            </a:r>
            <a:r>
              <a:rPr lang="id-ID" b="0" dirty="0">
                <a:solidFill>
                  <a:schemeClr val="tx1"/>
                </a:solidFill>
                <a:effectLst/>
                <a:latin typeface="open sans" panose="020B0606030504020204" pitchFamily="34" charset="0"/>
              </a:rPr>
              <a:t> </a:t>
            </a:r>
            <a:r>
              <a:rPr lang="en-US" b="0" dirty="0">
                <a:solidFill>
                  <a:schemeClr val="tx1"/>
                </a:solidFill>
                <a:effectLst/>
                <a:latin typeface="open sans" panose="020B0606030504020204" pitchFamily="34" charset="0"/>
              </a:rPr>
              <a:t>3)</a:t>
            </a:r>
            <a:endParaRPr lang="id-ID" dirty="0"/>
          </a:p>
        </p:txBody>
      </p:sp>
      <p:sp>
        <p:nvSpPr>
          <p:cNvPr id="4" name="TextBox 3">
            <a:extLst>
              <a:ext uri="{FF2B5EF4-FFF2-40B4-BE49-F238E27FC236}">
                <a16:creationId xmlns:a16="http://schemas.microsoft.com/office/drawing/2014/main" id="{6F13A75A-8250-5818-FB6E-C10B328B5603}"/>
              </a:ext>
            </a:extLst>
          </p:cNvPr>
          <p:cNvSpPr txBox="1"/>
          <p:nvPr/>
        </p:nvSpPr>
        <p:spPr>
          <a:xfrm>
            <a:off x="813217" y="1084107"/>
            <a:ext cx="7517566" cy="887231"/>
          </a:xfrm>
          <a:prstGeom prst="rect">
            <a:avLst/>
          </a:prstGeom>
          <a:noFill/>
        </p:spPr>
        <p:txBody>
          <a:bodyPr wrap="square">
            <a:spAutoFit/>
          </a:bodyPr>
          <a:lstStyle/>
          <a:p>
            <a:pPr algn="just">
              <a:lnSpc>
                <a:spcPct val="200000"/>
              </a:lnSpc>
            </a:pPr>
            <a:r>
              <a:rPr lang="en-US" dirty="0" err="1"/>
              <a:t>Membangun</a:t>
            </a:r>
            <a:r>
              <a:rPr lang="en-US" dirty="0"/>
              <a:t> decision tree </a:t>
            </a:r>
            <a:r>
              <a:rPr lang="en-US" dirty="0" err="1"/>
              <a:t>adalah</a:t>
            </a:r>
            <a:r>
              <a:rPr lang="en-US" dirty="0"/>
              <a:t> </a:t>
            </a:r>
            <a:r>
              <a:rPr lang="en-US" dirty="0" err="1"/>
              <a:t>tentang</a:t>
            </a:r>
            <a:r>
              <a:rPr lang="en-US" dirty="0"/>
              <a:t> </a:t>
            </a:r>
            <a:r>
              <a:rPr lang="en-US" dirty="0" err="1"/>
              <a:t>menemukan</a:t>
            </a:r>
            <a:r>
              <a:rPr lang="en-US" dirty="0"/>
              <a:t> </a:t>
            </a:r>
            <a:r>
              <a:rPr lang="en-US" dirty="0" err="1"/>
              <a:t>atribut</a:t>
            </a:r>
            <a:r>
              <a:rPr lang="en-US" dirty="0"/>
              <a:t> yang </a:t>
            </a:r>
            <a:r>
              <a:rPr lang="en-US" dirty="0" err="1"/>
              <a:t>mengembalikan</a:t>
            </a:r>
            <a:r>
              <a:rPr lang="en-US" dirty="0"/>
              <a:t> Information Gain </a:t>
            </a:r>
            <a:r>
              <a:rPr lang="en-US" dirty="0" err="1"/>
              <a:t>tertinggi</a:t>
            </a:r>
            <a:r>
              <a:rPr lang="en-US" dirty="0"/>
              <a:t> dan Entropy </a:t>
            </a:r>
            <a:r>
              <a:rPr lang="en-US" dirty="0" err="1"/>
              <a:t>terkecil</a:t>
            </a:r>
            <a:r>
              <a:rPr lang="en-US" dirty="0"/>
              <a:t>.</a:t>
            </a:r>
            <a:endParaRPr lang="id-ID" dirty="0"/>
          </a:p>
        </p:txBody>
      </p:sp>
      <p:pic>
        <p:nvPicPr>
          <p:cNvPr id="6146" name="Picture 2" descr="Figure">
            <a:extLst>
              <a:ext uri="{FF2B5EF4-FFF2-40B4-BE49-F238E27FC236}">
                <a16:creationId xmlns:a16="http://schemas.microsoft.com/office/drawing/2014/main" id="{85CA62CF-7D2A-4C95-5684-707BDC46EF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1707" y="2269450"/>
            <a:ext cx="4940664" cy="21544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44B0310-0284-F0C9-0C9F-27E46A4C7D1F}"/>
              </a:ext>
            </a:extLst>
          </p:cNvPr>
          <p:cNvSpPr txBox="1"/>
          <p:nvPr/>
        </p:nvSpPr>
        <p:spPr>
          <a:xfrm>
            <a:off x="1143000" y="4734653"/>
            <a:ext cx="6858000" cy="276999"/>
          </a:xfrm>
          <a:prstGeom prst="rect">
            <a:avLst/>
          </a:prstGeom>
          <a:noFill/>
        </p:spPr>
        <p:txBody>
          <a:bodyPr wrap="square">
            <a:spAutoFit/>
          </a:bodyPr>
          <a:lstStyle/>
          <a:p>
            <a:pPr algn="ctr"/>
            <a:r>
              <a:rPr lang="id-ID" sz="1200" dirty="0">
                <a:hlinkClick r:id="rId3"/>
              </a:rPr>
              <a:t>https://www.kdnuggets.com/2020/01/decision-tree-algorithm-explained.html</a:t>
            </a:r>
            <a:r>
              <a:rPr lang="en-US" sz="1200" dirty="0"/>
              <a:t> </a:t>
            </a:r>
            <a:endParaRPr lang="id-ID" sz="1200" dirty="0"/>
          </a:p>
        </p:txBody>
      </p:sp>
    </p:spTree>
    <p:extLst>
      <p:ext uri="{BB962C8B-B14F-4D97-AF65-F5344CB8AC3E}">
        <p14:creationId xmlns:p14="http://schemas.microsoft.com/office/powerpoint/2010/main" val="1129928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B849B-451F-AA59-9451-BEA5AB1E20F1}"/>
              </a:ext>
            </a:extLst>
          </p:cNvPr>
          <p:cNvSpPr>
            <a:spLocks noGrp="1"/>
          </p:cNvSpPr>
          <p:nvPr>
            <p:ph type="title"/>
          </p:nvPr>
        </p:nvSpPr>
        <p:spPr/>
        <p:txBody>
          <a:bodyPr/>
          <a:lstStyle/>
          <a:p>
            <a:r>
              <a:rPr lang="en-US" dirty="0" err="1"/>
              <a:t>Contoh</a:t>
            </a:r>
            <a:r>
              <a:rPr lang="en-US" dirty="0"/>
              <a:t> 1</a:t>
            </a:r>
            <a:endParaRPr lang="id-ID" dirty="0"/>
          </a:p>
        </p:txBody>
      </p:sp>
      <p:pic>
        <p:nvPicPr>
          <p:cNvPr id="4" name="Picture 3">
            <a:extLst>
              <a:ext uri="{FF2B5EF4-FFF2-40B4-BE49-F238E27FC236}">
                <a16:creationId xmlns:a16="http://schemas.microsoft.com/office/drawing/2014/main" id="{3646057E-C6AE-B605-6B3F-32333EA3C632}"/>
              </a:ext>
            </a:extLst>
          </p:cNvPr>
          <p:cNvPicPr>
            <a:picLocks noChangeAspect="1"/>
          </p:cNvPicPr>
          <p:nvPr/>
        </p:nvPicPr>
        <p:blipFill>
          <a:blip r:embed="rId2"/>
          <a:stretch>
            <a:fillRect/>
          </a:stretch>
        </p:blipFill>
        <p:spPr>
          <a:xfrm>
            <a:off x="2195554" y="955264"/>
            <a:ext cx="4752890" cy="3774354"/>
          </a:xfrm>
          <a:prstGeom prst="rect">
            <a:avLst/>
          </a:prstGeom>
        </p:spPr>
      </p:pic>
      <p:sp>
        <p:nvSpPr>
          <p:cNvPr id="5" name="TextBox 4">
            <a:extLst>
              <a:ext uri="{FF2B5EF4-FFF2-40B4-BE49-F238E27FC236}">
                <a16:creationId xmlns:a16="http://schemas.microsoft.com/office/drawing/2014/main" id="{C3E6F2EB-2307-B70D-B7F3-434C02482C6D}"/>
              </a:ext>
            </a:extLst>
          </p:cNvPr>
          <p:cNvSpPr txBox="1"/>
          <p:nvPr/>
        </p:nvSpPr>
        <p:spPr>
          <a:xfrm>
            <a:off x="697042" y="4729618"/>
            <a:ext cx="7749915" cy="261610"/>
          </a:xfrm>
          <a:prstGeom prst="rect">
            <a:avLst/>
          </a:prstGeom>
          <a:noFill/>
        </p:spPr>
        <p:txBody>
          <a:bodyPr wrap="square">
            <a:spAutoFit/>
          </a:bodyPr>
          <a:lstStyle/>
          <a:p>
            <a:pPr algn="ctr"/>
            <a:r>
              <a:rPr lang="id-ID" sz="1100" dirty="0"/>
              <a:t>https://towardsdatascience.com/entropy-how-decision-trees-make-decisions-2946b9c18c8</a:t>
            </a:r>
          </a:p>
        </p:txBody>
      </p:sp>
    </p:spTree>
    <p:extLst>
      <p:ext uri="{BB962C8B-B14F-4D97-AF65-F5344CB8AC3E}">
        <p14:creationId xmlns:p14="http://schemas.microsoft.com/office/powerpoint/2010/main" val="4045334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2C85A-99FB-BEEC-F6E8-33CBA498A501}"/>
              </a:ext>
            </a:extLst>
          </p:cNvPr>
          <p:cNvSpPr>
            <a:spLocks noGrp="1"/>
          </p:cNvSpPr>
          <p:nvPr>
            <p:ph type="title"/>
          </p:nvPr>
        </p:nvSpPr>
        <p:spPr/>
        <p:txBody>
          <a:bodyPr/>
          <a:lstStyle/>
          <a:p>
            <a:r>
              <a:rPr lang="en-US" dirty="0" err="1"/>
              <a:t>Contoh</a:t>
            </a:r>
            <a:r>
              <a:rPr lang="en-US" dirty="0"/>
              <a:t> 1</a:t>
            </a:r>
            <a:endParaRPr lang="id-ID" dirty="0"/>
          </a:p>
        </p:txBody>
      </p:sp>
      <p:pic>
        <p:nvPicPr>
          <p:cNvPr id="4" name="Picture 3">
            <a:extLst>
              <a:ext uri="{FF2B5EF4-FFF2-40B4-BE49-F238E27FC236}">
                <a16:creationId xmlns:a16="http://schemas.microsoft.com/office/drawing/2014/main" id="{09902AFE-CA96-16A3-7BF7-AAFF474E4997}"/>
              </a:ext>
            </a:extLst>
          </p:cNvPr>
          <p:cNvPicPr>
            <a:picLocks noChangeAspect="1"/>
          </p:cNvPicPr>
          <p:nvPr/>
        </p:nvPicPr>
        <p:blipFill>
          <a:blip r:embed="rId2"/>
          <a:stretch>
            <a:fillRect/>
          </a:stretch>
        </p:blipFill>
        <p:spPr>
          <a:xfrm>
            <a:off x="5097802" y="1813228"/>
            <a:ext cx="3776375" cy="2161620"/>
          </a:xfrm>
          <a:prstGeom prst="rect">
            <a:avLst/>
          </a:prstGeom>
        </p:spPr>
      </p:pic>
      <p:pic>
        <p:nvPicPr>
          <p:cNvPr id="5" name="Picture 4">
            <a:extLst>
              <a:ext uri="{FF2B5EF4-FFF2-40B4-BE49-F238E27FC236}">
                <a16:creationId xmlns:a16="http://schemas.microsoft.com/office/drawing/2014/main" id="{C5378438-DD7D-6D6E-E000-7C9B642F364F}"/>
              </a:ext>
            </a:extLst>
          </p:cNvPr>
          <p:cNvPicPr>
            <a:picLocks noChangeAspect="1"/>
          </p:cNvPicPr>
          <p:nvPr/>
        </p:nvPicPr>
        <p:blipFill>
          <a:blip r:embed="rId3"/>
          <a:stretch>
            <a:fillRect/>
          </a:stretch>
        </p:blipFill>
        <p:spPr>
          <a:xfrm>
            <a:off x="67594" y="1127430"/>
            <a:ext cx="4752890" cy="3774354"/>
          </a:xfrm>
          <a:prstGeom prst="rect">
            <a:avLst/>
          </a:prstGeom>
        </p:spPr>
      </p:pic>
      <p:sp>
        <p:nvSpPr>
          <p:cNvPr id="6" name="TextBox 5">
            <a:extLst>
              <a:ext uri="{FF2B5EF4-FFF2-40B4-BE49-F238E27FC236}">
                <a16:creationId xmlns:a16="http://schemas.microsoft.com/office/drawing/2014/main" id="{D5088B8F-EE29-7F86-BFD7-27FA192D468B}"/>
              </a:ext>
            </a:extLst>
          </p:cNvPr>
          <p:cNvSpPr txBox="1"/>
          <p:nvPr/>
        </p:nvSpPr>
        <p:spPr>
          <a:xfrm>
            <a:off x="697042" y="4895101"/>
            <a:ext cx="7749915" cy="261610"/>
          </a:xfrm>
          <a:prstGeom prst="rect">
            <a:avLst/>
          </a:prstGeom>
          <a:noFill/>
        </p:spPr>
        <p:txBody>
          <a:bodyPr wrap="square">
            <a:spAutoFit/>
          </a:bodyPr>
          <a:lstStyle/>
          <a:p>
            <a:pPr algn="ctr"/>
            <a:r>
              <a:rPr lang="id-ID" sz="1100" dirty="0"/>
              <a:t>https://towardsdatascience.com/entropy-how-decision-trees-make-decisions-2946b9c18c8</a:t>
            </a:r>
          </a:p>
        </p:txBody>
      </p:sp>
    </p:spTree>
    <p:extLst>
      <p:ext uri="{BB962C8B-B14F-4D97-AF65-F5344CB8AC3E}">
        <p14:creationId xmlns:p14="http://schemas.microsoft.com/office/powerpoint/2010/main" val="403111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2C85A-99FB-BEEC-F6E8-33CBA498A501}"/>
              </a:ext>
            </a:extLst>
          </p:cNvPr>
          <p:cNvSpPr>
            <a:spLocks noGrp="1"/>
          </p:cNvSpPr>
          <p:nvPr>
            <p:ph type="title"/>
          </p:nvPr>
        </p:nvSpPr>
        <p:spPr/>
        <p:txBody>
          <a:bodyPr/>
          <a:lstStyle/>
          <a:p>
            <a:r>
              <a:rPr lang="en-US" dirty="0" err="1"/>
              <a:t>Contoh</a:t>
            </a:r>
            <a:r>
              <a:rPr lang="en-US" dirty="0"/>
              <a:t> 1</a:t>
            </a:r>
            <a:endParaRPr lang="id-ID" dirty="0"/>
          </a:p>
        </p:txBody>
      </p:sp>
      <p:pic>
        <p:nvPicPr>
          <p:cNvPr id="5" name="Picture 4">
            <a:extLst>
              <a:ext uri="{FF2B5EF4-FFF2-40B4-BE49-F238E27FC236}">
                <a16:creationId xmlns:a16="http://schemas.microsoft.com/office/drawing/2014/main" id="{C5378438-DD7D-6D6E-E000-7C9B642F364F}"/>
              </a:ext>
            </a:extLst>
          </p:cNvPr>
          <p:cNvPicPr>
            <a:picLocks noChangeAspect="1"/>
          </p:cNvPicPr>
          <p:nvPr/>
        </p:nvPicPr>
        <p:blipFill>
          <a:blip r:embed="rId2"/>
          <a:stretch>
            <a:fillRect/>
          </a:stretch>
        </p:blipFill>
        <p:spPr>
          <a:xfrm>
            <a:off x="67594" y="1127430"/>
            <a:ext cx="4752890" cy="3774354"/>
          </a:xfrm>
          <a:prstGeom prst="rect">
            <a:avLst/>
          </a:prstGeom>
        </p:spPr>
      </p:pic>
      <p:pic>
        <p:nvPicPr>
          <p:cNvPr id="3074" name="Picture 2">
            <a:extLst>
              <a:ext uri="{FF2B5EF4-FFF2-40B4-BE49-F238E27FC236}">
                <a16:creationId xmlns:a16="http://schemas.microsoft.com/office/drawing/2014/main" id="{479B4A90-765A-3013-ED29-DC6BC9CB8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7510" y="1476531"/>
            <a:ext cx="3822792" cy="271321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8748A7E-26F7-89DC-38E4-6348FB58B241}"/>
              </a:ext>
            </a:extLst>
          </p:cNvPr>
          <p:cNvSpPr txBox="1"/>
          <p:nvPr/>
        </p:nvSpPr>
        <p:spPr>
          <a:xfrm>
            <a:off x="697042" y="4895101"/>
            <a:ext cx="7749915" cy="261610"/>
          </a:xfrm>
          <a:prstGeom prst="rect">
            <a:avLst/>
          </a:prstGeom>
          <a:noFill/>
        </p:spPr>
        <p:txBody>
          <a:bodyPr wrap="square">
            <a:spAutoFit/>
          </a:bodyPr>
          <a:lstStyle/>
          <a:p>
            <a:pPr algn="ctr"/>
            <a:r>
              <a:rPr lang="id-ID" sz="1100" dirty="0"/>
              <a:t>https://towardsdatascience.com/entropy-how-decision-trees-make-decisions-2946b9c18c8</a:t>
            </a:r>
          </a:p>
        </p:txBody>
      </p:sp>
    </p:spTree>
    <p:extLst>
      <p:ext uri="{BB962C8B-B14F-4D97-AF65-F5344CB8AC3E}">
        <p14:creationId xmlns:p14="http://schemas.microsoft.com/office/powerpoint/2010/main" val="2800946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2C85A-99FB-BEEC-F6E8-33CBA498A501}"/>
              </a:ext>
            </a:extLst>
          </p:cNvPr>
          <p:cNvSpPr>
            <a:spLocks noGrp="1"/>
          </p:cNvSpPr>
          <p:nvPr>
            <p:ph type="title"/>
          </p:nvPr>
        </p:nvSpPr>
        <p:spPr/>
        <p:txBody>
          <a:bodyPr/>
          <a:lstStyle/>
          <a:p>
            <a:r>
              <a:rPr lang="en-US" dirty="0" err="1"/>
              <a:t>Contoh</a:t>
            </a:r>
            <a:r>
              <a:rPr lang="en-US" dirty="0"/>
              <a:t> 1</a:t>
            </a:r>
            <a:endParaRPr lang="id-ID" dirty="0"/>
          </a:p>
        </p:txBody>
      </p:sp>
      <p:pic>
        <p:nvPicPr>
          <p:cNvPr id="5" name="Picture 4">
            <a:extLst>
              <a:ext uri="{FF2B5EF4-FFF2-40B4-BE49-F238E27FC236}">
                <a16:creationId xmlns:a16="http://schemas.microsoft.com/office/drawing/2014/main" id="{C5378438-DD7D-6D6E-E000-7C9B642F364F}"/>
              </a:ext>
            </a:extLst>
          </p:cNvPr>
          <p:cNvPicPr>
            <a:picLocks noChangeAspect="1"/>
          </p:cNvPicPr>
          <p:nvPr/>
        </p:nvPicPr>
        <p:blipFill>
          <a:blip r:embed="rId2"/>
          <a:stretch>
            <a:fillRect/>
          </a:stretch>
        </p:blipFill>
        <p:spPr>
          <a:xfrm>
            <a:off x="67594" y="1127430"/>
            <a:ext cx="4752890" cy="3774354"/>
          </a:xfrm>
          <a:prstGeom prst="rect">
            <a:avLst/>
          </a:prstGeom>
        </p:spPr>
      </p:pic>
      <p:pic>
        <p:nvPicPr>
          <p:cNvPr id="5122" name="Picture 2">
            <a:extLst>
              <a:ext uri="{FF2B5EF4-FFF2-40B4-BE49-F238E27FC236}">
                <a16:creationId xmlns:a16="http://schemas.microsoft.com/office/drawing/2014/main" id="{5714D454-1ADA-19B9-B05D-F4B4F9B94A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9259" y="2088397"/>
            <a:ext cx="3541133" cy="14043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4A61198-B30B-C254-B6B3-DD75B8F248EA}"/>
              </a:ext>
            </a:extLst>
          </p:cNvPr>
          <p:cNvSpPr txBox="1"/>
          <p:nvPr/>
        </p:nvSpPr>
        <p:spPr>
          <a:xfrm>
            <a:off x="697042" y="4895101"/>
            <a:ext cx="7749915" cy="261610"/>
          </a:xfrm>
          <a:prstGeom prst="rect">
            <a:avLst/>
          </a:prstGeom>
          <a:noFill/>
        </p:spPr>
        <p:txBody>
          <a:bodyPr wrap="square">
            <a:spAutoFit/>
          </a:bodyPr>
          <a:lstStyle/>
          <a:p>
            <a:pPr algn="ctr"/>
            <a:r>
              <a:rPr lang="id-ID" sz="1100" dirty="0"/>
              <a:t>https://towardsdatascience.com/entropy-how-decision-trees-make-decisions-2946b9c18c8</a:t>
            </a:r>
          </a:p>
        </p:txBody>
      </p:sp>
    </p:spTree>
    <p:extLst>
      <p:ext uri="{BB962C8B-B14F-4D97-AF65-F5344CB8AC3E}">
        <p14:creationId xmlns:p14="http://schemas.microsoft.com/office/powerpoint/2010/main" val="2855585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FD88E-71D1-4EDE-3ED5-2A25460D4739}"/>
              </a:ext>
            </a:extLst>
          </p:cNvPr>
          <p:cNvSpPr>
            <a:spLocks noGrp="1"/>
          </p:cNvSpPr>
          <p:nvPr>
            <p:ph type="title"/>
          </p:nvPr>
        </p:nvSpPr>
        <p:spPr/>
        <p:txBody>
          <a:bodyPr/>
          <a:lstStyle/>
          <a:p>
            <a:r>
              <a:rPr lang="en-US" dirty="0" err="1"/>
              <a:t>Contoh</a:t>
            </a:r>
            <a:r>
              <a:rPr lang="en-US" dirty="0"/>
              <a:t> </a:t>
            </a:r>
            <a:r>
              <a:rPr lang="en-US" dirty="0" err="1"/>
              <a:t>Perhitungan</a:t>
            </a:r>
            <a:r>
              <a:rPr lang="en-US" dirty="0"/>
              <a:t> Manual</a:t>
            </a:r>
            <a:endParaRPr lang="id-ID" dirty="0"/>
          </a:p>
        </p:txBody>
      </p:sp>
      <p:pic>
        <p:nvPicPr>
          <p:cNvPr id="5" name="Online Media 4" title="Belajar Machine Learning Dari Awal Buat Yang Ga Jago Matematika">
            <a:hlinkClick r:id="" action="ppaction://media"/>
            <a:extLst>
              <a:ext uri="{FF2B5EF4-FFF2-40B4-BE49-F238E27FC236}">
                <a16:creationId xmlns:a16="http://schemas.microsoft.com/office/drawing/2014/main" id="{7B0974F2-C07C-88D5-47A5-E1BA33F094DB}"/>
              </a:ext>
            </a:extLst>
          </p:cNvPr>
          <p:cNvPicPr>
            <a:picLocks noRot="1" noChangeAspect="1"/>
          </p:cNvPicPr>
          <p:nvPr>
            <a:videoFile r:link="rId1"/>
          </p:nvPr>
        </p:nvPicPr>
        <p:blipFill>
          <a:blip r:embed="rId3"/>
          <a:stretch>
            <a:fillRect/>
          </a:stretch>
        </p:blipFill>
        <p:spPr>
          <a:xfrm>
            <a:off x="1614719" y="1102856"/>
            <a:ext cx="5914562" cy="3341727"/>
          </a:xfrm>
          <a:prstGeom prst="rect">
            <a:avLst/>
          </a:prstGeom>
        </p:spPr>
      </p:pic>
      <p:sp>
        <p:nvSpPr>
          <p:cNvPr id="7" name="TextBox 6">
            <a:extLst>
              <a:ext uri="{FF2B5EF4-FFF2-40B4-BE49-F238E27FC236}">
                <a16:creationId xmlns:a16="http://schemas.microsoft.com/office/drawing/2014/main" id="{7F65CED1-E992-1159-6591-1D4739929441}"/>
              </a:ext>
            </a:extLst>
          </p:cNvPr>
          <p:cNvSpPr txBox="1"/>
          <p:nvPr/>
        </p:nvSpPr>
        <p:spPr>
          <a:xfrm>
            <a:off x="1671403" y="4732025"/>
            <a:ext cx="5801194" cy="276999"/>
          </a:xfrm>
          <a:prstGeom prst="rect">
            <a:avLst/>
          </a:prstGeom>
          <a:noFill/>
        </p:spPr>
        <p:txBody>
          <a:bodyPr wrap="square">
            <a:spAutoFit/>
          </a:bodyPr>
          <a:lstStyle/>
          <a:p>
            <a:pPr algn="ctr"/>
            <a:r>
              <a:rPr lang="id-ID" sz="1200" dirty="0"/>
              <a:t>https://youtu.be/WH1SduDRL_Y?si=NODEmBdw2I_76_Ny&amp;t=28190</a:t>
            </a:r>
          </a:p>
        </p:txBody>
      </p:sp>
    </p:spTree>
    <p:extLst>
      <p:ext uri="{BB962C8B-B14F-4D97-AF65-F5344CB8AC3E}">
        <p14:creationId xmlns:p14="http://schemas.microsoft.com/office/powerpoint/2010/main" val="137198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B856-25BF-D059-B4E3-1039A89DBA01}"/>
              </a:ext>
            </a:extLst>
          </p:cNvPr>
          <p:cNvSpPr>
            <a:spLocks noGrp="1"/>
          </p:cNvSpPr>
          <p:nvPr>
            <p:ph type="title"/>
          </p:nvPr>
        </p:nvSpPr>
        <p:spPr/>
        <p:txBody>
          <a:bodyPr/>
          <a:lstStyle/>
          <a:p>
            <a:r>
              <a:rPr lang="en-US" dirty="0" err="1"/>
              <a:t>Pembuatan</a:t>
            </a:r>
            <a:r>
              <a:rPr lang="en-US" dirty="0"/>
              <a:t> Model</a:t>
            </a:r>
            <a:endParaRPr lang="id-ID" dirty="0"/>
          </a:p>
        </p:txBody>
      </p:sp>
      <p:pic>
        <p:nvPicPr>
          <p:cNvPr id="4" name="Picture 3">
            <a:extLst>
              <a:ext uri="{FF2B5EF4-FFF2-40B4-BE49-F238E27FC236}">
                <a16:creationId xmlns:a16="http://schemas.microsoft.com/office/drawing/2014/main" id="{8F72A41E-1999-0212-1C50-66D89644B089}"/>
              </a:ext>
            </a:extLst>
          </p:cNvPr>
          <p:cNvPicPr>
            <a:picLocks noChangeAspect="1"/>
          </p:cNvPicPr>
          <p:nvPr/>
        </p:nvPicPr>
        <p:blipFill>
          <a:blip r:embed="rId2"/>
          <a:stretch>
            <a:fillRect/>
          </a:stretch>
        </p:blipFill>
        <p:spPr>
          <a:xfrm>
            <a:off x="4140777" y="892975"/>
            <a:ext cx="4755886" cy="3981530"/>
          </a:xfrm>
          <a:prstGeom prst="rect">
            <a:avLst/>
          </a:prstGeom>
        </p:spPr>
      </p:pic>
      <p:pic>
        <p:nvPicPr>
          <p:cNvPr id="7" name="Picture 6">
            <a:extLst>
              <a:ext uri="{FF2B5EF4-FFF2-40B4-BE49-F238E27FC236}">
                <a16:creationId xmlns:a16="http://schemas.microsoft.com/office/drawing/2014/main" id="{DCBE64C5-BD65-D957-5996-2737DC8BA628}"/>
              </a:ext>
            </a:extLst>
          </p:cNvPr>
          <p:cNvPicPr>
            <a:picLocks noChangeAspect="1"/>
          </p:cNvPicPr>
          <p:nvPr/>
        </p:nvPicPr>
        <p:blipFill>
          <a:blip r:embed="rId3"/>
          <a:stretch>
            <a:fillRect/>
          </a:stretch>
        </p:blipFill>
        <p:spPr>
          <a:xfrm>
            <a:off x="534437" y="1202999"/>
            <a:ext cx="3133775" cy="3529026"/>
          </a:xfrm>
          <a:prstGeom prst="rect">
            <a:avLst/>
          </a:prstGeom>
        </p:spPr>
      </p:pic>
    </p:spTree>
    <p:extLst>
      <p:ext uri="{BB962C8B-B14F-4D97-AF65-F5344CB8AC3E}">
        <p14:creationId xmlns:p14="http://schemas.microsoft.com/office/powerpoint/2010/main" val="1044171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15E3-F6E5-87E0-63C1-CFAAA086BFF1}"/>
              </a:ext>
            </a:extLst>
          </p:cNvPr>
          <p:cNvSpPr>
            <a:spLocks noGrp="1"/>
          </p:cNvSpPr>
          <p:nvPr>
            <p:ph type="title"/>
          </p:nvPr>
        </p:nvSpPr>
        <p:spPr/>
        <p:txBody>
          <a:bodyPr/>
          <a:lstStyle/>
          <a:p>
            <a:endParaRPr lang="id-ID"/>
          </a:p>
        </p:txBody>
      </p:sp>
      <p:pic>
        <p:nvPicPr>
          <p:cNvPr id="4" name="Picture 3">
            <a:extLst>
              <a:ext uri="{FF2B5EF4-FFF2-40B4-BE49-F238E27FC236}">
                <a16:creationId xmlns:a16="http://schemas.microsoft.com/office/drawing/2014/main" id="{DD3264EB-CF46-4109-5E87-439340B5A75A}"/>
              </a:ext>
            </a:extLst>
          </p:cNvPr>
          <p:cNvPicPr>
            <a:picLocks noChangeAspect="1"/>
          </p:cNvPicPr>
          <p:nvPr/>
        </p:nvPicPr>
        <p:blipFill>
          <a:blip r:embed="rId2"/>
          <a:stretch>
            <a:fillRect/>
          </a:stretch>
        </p:blipFill>
        <p:spPr>
          <a:xfrm>
            <a:off x="552537" y="0"/>
            <a:ext cx="8038926" cy="5143500"/>
          </a:xfrm>
          <a:prstGeom prst="rect">
            <a:avLst/>
          </a:prstGeom>
        </p:spPr>
      </p:pic>
    </p:spTree>
    <p:extLst>
      <p:ext uri="{BB962C8B-B14F-4D97-AF65-F5344CB8AC3E}">
        <p14:creationId xmlns:p14="http://schemas.microsoft.com/office/powerpoint/2010/main" val="1660117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7673-63D9-3C77-C9A0-AB7D83AE5E8E}"/>
              </a:ext>
            </a:extLst>
          </p:cNvPr>
          <p:cNvSpPr>
            <a:spLocks noGrp="1"/>
          </p:cNvSpPr>
          <p:nvPr>
            <p:ph type="title"/>
          </p:nvPr>
        </p:nvSpPr>
        <p:spPr/>
        <p:txBody>
          <a:bodyPr/>
          <a:lstStyle/>
          <a:p>
            <a:endParaRPr lang="id-ID"/>
          </a:p>
        </p:txBody>
      </p:sp>
      <p:pic>
        <p:nvPicPr>
          <p:cNvPr id="6" name="Picture 5">
            <a:extLst>
              <a:ext uri="{FF2B5EF4-FFF2-40B4-BE49-F238E27FC236}">
                <a16:creationId xmlns:a16="http://schemas.microsoft.com/office/drawing/2014/main" id="{44694C51-C5CE-AF82-7160-0EBC2C592F29}"/>
              </a:ext>
            </a:extLst>
          </p:cNvPr>
          <p:cNvPicPr>
            <a:picLocks noChangeAspect="1"/>
          </p:cNvPicPr>
          <p:nvPr/>
        </p:nvPicPr>
        <p:blipFill>
          <a:blip r:embed="rId2"/>
          <a:stretch>
            <a:fillRect/>
          </a:stretch>
        </p:blipFill>
        <p:spPr>
          <a:xfrm>
            <a:off x="234108" y="0"/>
            <a:ext cx="8675783" cy="5143500"/>
          </a:xfrm>
          <a:prstGeom prst="rect">
            <a:avLst/>
          </a:prstGeom>
        </p:spPr>
      </p:pic>
    </p:spTree>
    <p:extLst>
      <p:ext uri="{BB962C8B-B14F-4D97-AF65-F5344CB8AC3E}">
        <p14:creationId xmlns:p14="http://schemas.microsoft.com/office/powerpoint/2010/main" val="1799327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3CFA9-0D46-7BA3-B77B-A1C8A0861F1E}"/>
              </a:ext>
            </a:extLst>
          </p:cNvPr>
          <p:cNvSpPr>
            <a:spLocks noGrp="1"/>
          </p:cNvSpPr>
          <p:nvPr>
            <p:ph type="title"/>
          </p:nvPr>
        </p:nvSpPr>
        <p:spPr/>
        <p:txBody>
          <a:bodyPr/>
          <a:lstStyle/>
          <a:p>
            <a:r>
              <a:rPr lang="en-US" dirty="0"/>
              <a:t>Confusion Matrix</a:t>
            </a:r>
            <a:endParaRPr lang="id-ID" dirty="0"/>
          </a:p>
        </p:txBody>
      </p:sp>
      <p:pic>
        <p:nvPicPr>
          <p:cNvPr id="4" name="Picture 3">
            <a:extLst>
              <a:ext uri="{FF2B5EF4-FFF2-40B4-BE49-F238E27FC236}">
                <a16:creationId xmlns:a16="http://schemas.microsoft.com/office/drawing/2014/main" id="{F9890FE0-3F8E-E6A7-3274-863F8824D907}"/>
              </a:ext>
            </a:extLst>
          </p:cNvPr>
          <p:cNvPicPr>
            <a:picLocks noChangeAspect="1"/>
          </p:cNvPicPr>
          <p:nvPr/>
        </p:nvPicPr>
        <p:blipFill>
          <a:blip r:embed="rId2"/>
          <a:stretch>
            <a:fillRect/>
          </a:stretch>
        </p:blipFill>
        <p:spPr>
          <a:xfrm>
            <a:off x="1063208" y="1091159"/>
            <a:ext cx="7017583" cy="3463998"/>
          </a:xfrm>
          <a:prstGeom prst="rect">
            <a:avLst/>
          </a:prstGeom>
        </p:spPr>
      </p:pic>
    </p:spTree>
    <p:extLst>
      <p:ext uri="{BB962C8B-B14F-4D97-AF65-F5344CB8AC3E}">
        <p14:creationId xmlns:p14="http://schemas.microsoft.com/office/powerpoint/2010/main" val="4263279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19" name="Google Shape;219;p18"/>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latin typeface="Calibri" panose="020F0502020204030204" pitchFamily="34" charset="0"/>
                <a:ea typeface="Calibri" panose="020F0502020204030204" pitchFamily="34" charset="0"/>
                <a:cs typeface="Calibri" panose="020F0502020204030204" pitchFamily="34" charset="0"/>
              </a:rPr>
              <a:t>Data Mining : Pertemuan 4 </a:t>
            </a:r>
            <a:endParaRPr dirty="0">
              <a:solidFill>
                <a:schemeClr val="dk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F3049846-E245-E24E-58DE-9366D3BD34E9}"/>
              </a:ext>
            </a:extLst>
          </p:cNvPr>
          <p:cNvSpPr txBox="1"/>
          <p:nvPr/>
        </p:nvSpPr>
        <p:spPr>
          <a:xfrm>
            <a:off x="614680" y="1156666"/>
            <a:ext cx="7914640" cy="1569660"/>
          </a:xfrm>
          <a:prstGeom prst="rect">
            <a:avLst/>
          </a:prstGeom>
          <a:noFill/>
        </p:spPr>
        <p:txBody>
          <a:bodyPr wrap="square">
            <a:spAutoFit/>
          </a:bodyPr>
          <a:lstStyle/>
          <a:p>
            <a:pPr marL="285750" marR="0" lvl="0" indent="-285750">
              <a:spcBef>
                <a:spcPts val="0"/>
              </a:spcBef>
              <a:spcAft>
                <a:spcPts val="0"/>
              </a:spcAft>
              <a:buFont typeface="Arial" panose="020B0604020202020204" pitchFamily="34" charset="0"/>
              <a:buChar char="•"/>
            </a:pPr>
            <a:r>
              <a:rPr lang="en-US" sz="2400" dirty="0" err="1">
                <a:latin typeface="Times New Roman" panose="02020603050405020304" pitchFamily="18" charset="0"/>
                <a:ea typeface="Calibri" panose="020F0502020204030204" pitchFamily="34" charset="0"/>
              </a:rPr>
              <a:t>Menyiapkan</a:t>
            </a:r>
            <a:r>
              <a:rPr lang="en-US" sz="2400" dirty="0">
                <a:latin typeface="Times New Roman" panose="02020603050405020304" pitchFamily="18" charset="0"/>
                <a:ea typeface="Calibri" panose="020F0502020204030204" pitchFamily="34" charset="0"/>
              </a:rPr>
              <a:t> data training</a:t>
            </a:r>
            <a:endParaRPr lang="id-ID" sz="2400" dirty="0">
              <a:latin typeface="Times New Roman" panose="02020603050405020304" pitchFamily="18" charset="0"/>
              <a:ea typeface="Calibri" panose="020F0502020204030204" pitchFamily="34" charset="0"/>
            </a:endParaRPr>
          </a:p>
          <a:p>
            <a:pPr marL="285750" marR="0" lvl="0" indent="-285750">
              <a:spcBef>
                <a:spcPts val="0"/>
              </a:spcBef>
              <a:spcAft>
                <a:spcPts val="0"/>
              </a:spcAft>
              <a:buFont typeface="Arial" panose="020B0604020202020204" pitchFamily="34" charset="0"/>
              <a:buChar char="•"/>
            </a:pPr>
            <a:r>
              <a:rPr lang="en-US" sz="2400" dirty="0" err="1">
                <a:latin typeface="Times New Roman" panose="02020603050405020304" pitchFamily="18" charset="0"/>
                <a:ea typeface="Calibri" panose="020F0502020204030204" pitchFamily="34" charset="0"/>
              </a:rPr>
              <a:t>Algoritma</a:t>
            </a:r>
            <a:r>
              <a:rPr lang="en-US" sz="2400" dirty="0">
                <a:latin typeface="Times New Roman" panose="02020603050405020304" pitchFamily="18" charset="0"/>
                <a:ea typeface="Calibri" panose="020F0502020204030204" pitchFamily="34"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Decision Tree</a:t>
            </a:r>
            <a:endParaRPr lang="id-ID" sz="2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2400" dirty="0" err="1">
                <a:effectLst/>
                <a:latin typeface="Times New Roman" panose="02020603050405020304" pitchFamily="18" charset="0"/>
                <a:ea typeface="Calibri" panose="020F0502020204030204" pitchFamily="34" charset="0"/>
              </a:rPr>
              <a:t>Evaluasi</a:t>
            </a:r>
            <a:r>
              <a:rPr lang="en-US" sz="2400" dirty="0">
                <a:effectLst/>
                <a:latin typeface="Times New Roman" panose="02020603050405020304" pitchFamily="18" charset="0"/>
                <a:ea typeface="Calibri" panose="020F0502020204030204" pitchFamily="34" charset="0"/>
              </a:rPr>
              <a:t> Model</a:t>
            </a:r>
          </a:p>
          <a:p>
            <a:pPr marL="285750" indent="-285750">
              <a:buFont typeface="Arial" panose="020B0604020202020204" pitchFamily="34" charset="0"/>
              <a:buChar char="•"/>
            </a:pPr>
            <a:r>
              <a:rPr lang="en-US" sz="2400" dirty="0" err="1">
                <a:latin typeface="Times New Roman" panose="02020603050405020304" pitchFamily="18" charset="0"/>
                <a:ea typeface="Calibri" panose="020F0502020204030204" pitchFamily="34" charset="0"/>
              </a:rPr>
              <a:t>Tugas</a:t>
            </a:r>
            <a:endParaRPr lang="id-ID" sz="2400" dirty="0"/>
          </a:p>
        </p:txBody>
      </p:sp>
    </p:spTree>
    <p:extLst>
      <p:ext uri="{BB962C8B-B14F-4D97-AF65-F5344CB8AC3E}">
        <p14:creationId xmlns:p14="http://schemas.microsoft.com/office/powerpoint/2010/main" val="4149559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99EDC-148F-8699-906B-46BF99D09B3D}"/>
              </a:ext>
            </a:extLst>
          </p:cNvPr>
          <p:cNvSpPr>
            <a:spLocks noGrp="1"/>
          </p:cNvSpPr>
          <p:nvPr>
            <p:ph type="title"/>
          </p:nvPr>
        </p:nvSpPr>
        <p:spPr/>
        <p:txBody>
          <a:bodyPr/>
          <a:lstStyle/>
          <a:p>
            <a:r>
              <a:rPr lang="en-US" dirty="0" err="1"/>
              <a:t>Prediksi</a:t>
            </a:r>
            <a:r>
              <a:rPr lang="en-US" dirty="0"/>
              <a:t> dan </a:t>
            </a:r>
            <a:r>
              <a:rPr lang="en-US" dirty="0" err="1"/>
              <a:t>Distribusi</a:t>
            </a:r>
            <a:endParaRPr lang="id-ID" dirty="0"/>
          </a:p>
        </p:txBody>
      </p:sp>
      <p:pic>
        <p:nvPicPr>
          <p:cNvPr id="4" name="Picture 3">
            <a:extLst>
              <a:ext uri="{FF2B5EF4-FFF2-40B4-BE49-F238E27FC236}">
                <a16:creationId xmlns:a16="http://schemas.microsoft.com/office/drawing/2014/main" id="{A720D143-DD38-1AB5-07DA-11AA6B034B69}"/>
              </a:ext>
            </a:extLst>
          </p:cNvPr>
          <p:cNvPicPr>
            <a:picLocks noChangeAspect="1"/>
          </p:cNvPicPr>
          <p:nvPr/>
        </p:nvPicPr>
        <p:blipFill>
          <a:blip r:embed="rId2"/>
          <a:stretch>
            <a:fillRect/>
          </a:stretch>
        </p:blipFill>
        <p:spPr>
          <a:xfrm>
            <a:off x="2031514" y="892975"/>
            <a:ext cx="4309325" cy="4073899"/>
          </a:xfrm>
          <a:prstGeom prst="rect">
            <a:avLst/>
          </a:prstGeom>
        </p:spPr>
      </p:pic>
    </p:spTree>
    <p:extLst>
      <p:ext uri="{BB962C8B-B14F-4D97-AF65-F5344CB8AC3E}">
        <p14:creationId xmlns:p14="http://schemas.microsoft.com/office/powerpoint/2010/main" val="1236315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DE89D-02A2-019E-8290-8954275608EE}"/>
              </a:ext>
            </a:extLst>
          </p:cNvPr>
          <p:cNvSpPr>
            <a:spLocks noGrp="1"/>
          </p:cNvSpPr>
          <p:nvPr>
            <p:ph type="title"/>
          </p:nvPr>
        </p:nvSpPr>
        <p:spPr/>
        <p:txBody>
          <a:bodyPr/>
          <a:lstStyle/>
          <a:p>
            <a:endParaRPr lang="id-ID"/>
          </a:p>
        </p:txBody>
      </p:sp>
      <p:pic>
        <p:nvPicPr>
          <p:cNvPr id="4" name="Picture 3">
            <a:extLst>
              <a:ext uri="{FF2B5EF4-FFF2-40B4-BE49-F238E27FC236}">
                <a16:creationId xmlns:a16="http://schemas.microsoft.com/office/drawing/2014/main" id="{4295636D-F9D9-9A31-EEE2-AD797AFFE66B}"/>
              </a:ext>
            </a:extLst>
          </p:cNvPr>
          <p:cNvPicPr>
            <a:picLocks noChangeAspect="1"/>
          </p:cNvPicPr>
          <p:nvPr/>
        </p:nvPicPr>
        <p:blipFill>
          <a:blip r:embed="rId2"/>
          <a:stretch>
            <a:fillRect/>
          </a:stretch>
        </p:blipFill>
        <p:spPr>
          <a:xfrm>
            <a:off x="577118" y="0"/>
            <a:ext cx="7989763" cy="5143500"/>
          </a:xfrm>
          <a:prstGeom prst="rect">
            <a:avLst/>
          </a:prstGeom>
        </p:spPr>
      </p:pic>
    </p:spTree>
    <p:extLst>
      <p:ext uri="{BB962C8B-B14F-4D97-AF65-F5344CB8AC3E}">
        <p14:creationId xmlns:p14="http://schemas.microsoft.com/office/powerpoint/2010/main" val="3500931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90685-F9BB-B01A-18D0-7F96F97DD1EB}"/>
              </a:ext>
            </a:extLst>
          </p:cNvPr>
          <p:cNvSpPr>
            <a:spLocks noGrp="1"/>
          </p:cNvSpPr>
          <p:nvPr>
            <p:ph type="title"/>
          </p:nvPr>
        </p:nvSpPr>
        <p:spPr/>
        <p:txBody>
          <a:bodyPr/>
          <a:lstStyle/>
          <a:p>
            <a:r>
              <a:rPr lang="en-US" dirty="0" err="1"/>
              <a:t>Tugas</a:t>
            </a:r>
            <a:endParaRPr lang="id-ID" dirty="0"/>
          </a:p>
        </p:txBody>
      </p:sp>
      <p:sp>
        <p:nvSpPr>
          <p:cNvPr id="3" name="TextBox 2">
            <a:extLst>
              <a:ext uri="{FF2B5EF4-FFF2-40B4-BE49-F238E27FC236}">
                <a16:creationId xmlns:a16="http://schemas.microsoft.com/office/drawing/2014/main" id="{2491B4F4-30ED-2722-9CA3-93A23BCE86D5}"/>
              </a:ext>
            </a:extLst>
          </p:cNvPr>
          <p:cNvSpPr txBox="1"/>
          <p:nvPr/>
        </p:nvSpPr>
        <p:spPr>
          <a:xfrm>
            <a:off x="668935" y="1480038"/>
            <a:ext cx="8017865" cy="1631216"/>
          </a:xfrm>
          <a:prstGeom prst="rect">
            <a:avLst/>
          </a:prstGeom>
          <a:noFill/>
        </p:spPr>
        <p:txBody>
          <a:bodyPr wrap="square">
            <a:spAutoFit/>
          </a:bodyPr>
          <a:lstStyle/>
          <a:p>
            <a:pPr marL="342900" indent="-342900">
              <a:buFont typeface="+mj-lt"/>
              <a:buAutoNum type="arabicPeriod"/>
            </a:pPr>
            <a:r>
              <a:rPr lang="en-US" sz="2000" dirty="0" err="1"/>
              <a:t>Buat</a:t>
            </a:r>
            <a:r>
              <a:rPr lang="en-US" sz="2000" dirty="0"/>
              <a:t> Model </a:t>
            </a:r>
            <a:r>
              <a:rPr lang="en-US" sz="2000" dirty="0" err="1"/>
              <a:t>untuk</a:t>
            </a:r>
            <a:r>
              <a:rPr lang="en-US" sz="2000" dirty="0"/>
              <a:t> Decision Tree</a:t>
            </a:r>
          </a:p>
          <a:p>
            <a:pPr marL="342900" indent="-342900">
              <a:buFont typeface="+mj-lt"/>
              <a:buAutoNum type="arabicPeriod"/>
            </a:pPr>
            <a:r>
              <a:rPr lang="en-US" sz="2000" dirty="0" err="1"/>
              <a:t>Kelebihan</a:t>
            </a:r>
            <a:r>
              <a:rPr lang="en-US" sz="2000" dirty="0"/>
              <a:t> dan </a:t>
            </a:r>
            <a:r>
              <a:rPr lang="en-US" sz="2000" dirty="0" err="1"/>
              <a:t>Kekurangan</a:t>
            </a:r>
            <a:r>
              <a:rPr lang="en-US" sz="2000" dirty="0"/>
              <a:t> Decision Tree</a:t>
            </a:r>
          </a:p>
          <a:p>
            <a:pPr marL="342900" indent="-342900">
              <a:buFont typeface="+mj-lt"/>
              <a:buAutoNum type="arabicPeriod"/>
            </a:pPr>
            <a:r>
              <a:rPr lang="en-US" sz="2000" dirty="0"/>
              <a:t>Cari 10 </a:t>
            </a:r>
            <a:r>
              <a:rPr lang="en-US" sz="2000" dirty="0" err="1"/>
              <a:t>Jurnal</a:t>
            </a:r>
            <a:r>
              <a:rPr lang="en-US" sz="2000" dirty="0"/>
              <a:t> </a:t>
            </a:r>
            <a:r>
              <a:rPr lang="en-US" sz="2000" dirty="0" err="1"/>
              <a:t>terkait</a:t>
            </a:r>
            <a:r>
              <a:rPr lang="en-US" sz="2000" dirty="0"/>
              <a:t> </a:t>
            </a:r>
            <a:r>
              <a:rPr lang="en-US" sz="2000" dirty="0" err="1"/>
              <a:t>pemanfaatan</a:t>
            </a:r>
            <a:r>
              <a:rPr lang="en-US" sz="2000" dirty="0"/>
              <a:t> Decision Tree</a:t>
            </a:r>
          </a:p>
          <a:p>
            <a:pPr marL="342900" indent="-342900">
              <a:buFont typeface="+mj-lt"/>
              <a:buAutoNum type="arabicPeriod"/>
            </a:pPr>
            <a:r>
              <a:rPr lang="en-US" sz="2000" dirty="0" err="1"/>
              <a:t>Diskusikan</a:t>
            </a:r>
            <a:r>
              <a:rPr lang="en-US" sz="2000" dirty="0"/>
              <a:t> </a:t>
            </a:r>
            <a:r>
              <a:rPr lang="en-US" sz="2000" dirty="0" err="1"/>
              <a:t>dalam</a:t>
            </a:r>
            <a:r>
              <a:rPr lang="en-US" sz="2000" dirty="0"/>
              <a:t> Forum</a:t>
            </a:r>
          </a:p>
          <a:p>
            <a:pPr marL="342900" indent="-342900">
              <a:buFont typeface="+mj-lt"/>
              <a:buAutoNum type="arabicPeriod"/>
            </a:pPr>
            <a:r>
              <a:rPr lang="en-US" sz="2000" dirty="0" err="1"/>
              <a:t>Tuliskan</a:t>
            </a:r>
            <a:r>
              <a:rPr lang="en-US" sz="2000" dirty="0"/>
              <a:t> </a:t>
            </a:r>
            <a:r>
              <a:rPr lang="en-US" sz="2000" dirty="0" err="1"/>
              <a:t>dalam</a:t>
            </a:r>
            <a:r>
              <a:rPr lang="en-US" sz="2000" dirty="0"/>
              <a:t> </a:t>
            </a:r>
            <a:r>
              <a:rPr lang="en-US" sz="2000" dirty="0" err="1"/>
              <a:t>laporan</a:t>
            </a:r>
            <a:r>
              <a:rPr lang="en-US" sz="2000" dirty="0"/>
              <a:t> (</a:t>
            </a:r>
            <a:r>
              <a:rPr lang="en-US" sz="2000" dirty="0" err="1"/>
              <a:t>dikumpulkan</a:t>
            </a:r>
            <a:r>
              <a:rPr lang="en-US" sz="2000" dirty="0"/>
              <a:t> </a:t>
            </a:r>
            <a:r>
              <a:rPr lang="en-US" sz="2000" dirty="0" err="1"/>
              <a:t>saat</a:t>
            </a:r>
            <a:r>
              <a:rPr lang="en-US" sz="2000" dirty="0"/>
              <a:t> UTS)</a:t>
            </a:r>
            <a:endParaRPr lang="id-ID" sz="2000" dirty="0"/>
          </a:p>
        </p:txBody>
      </p:sp>
    </p:spTree>
    <p:extLst>
      <p:ext uri="{BB962C8B-B14F-4D97-AF65-F5344CB8AC3E}">
        <p14:creationId xmlns:p14="http://schemas.microsoft.com/office/powerpoint/2010/main" val="1489409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23874-FAD4-F5A8-8241-04B33C4D09B0}"/>
              </a:ext>
            </a:extLst>
          </p:cNvPr>
          <p:cNvSpPr>
            <a:spLocks noGrp="1"/>
          </p:cNvSpPr>
          <p:nvPr>
            <p:ph type="title"/>
          </p:nvPr>
        </p:nvSpPr>
        <p:spPr/>
        <p:txBody>
          <a:bodyPr/>
          <a:lstStyle/>
          <a:p>
            <a:r>
              <a:rPr lang="en-US" dirty="0" err="1"/>
              <a:t>Referensi</a:t>
            </a:r>
            <a:r>
              <a:rPr lang="en-US" dirty="0"/>
              <a:t> </a:t>
            </a:r>
            <a:r>
              <a:rPr lang="en-US" dirty="0" err="1"/>
              <a:t>Tambahan</a:t>
            </a:r>
            <a:endParaRPr lang="id-ID" dirty="0"/>
          </a:p>
        </p:txBody>
      </p:sp>
      <p:sp>
        <p:nvSpPr>
          <p:cNvPr id="4" name="TextBox 3">
            <a:extLst>
              <a:ext uri="{FF2B5EF4-FFF2-40B4-BE49-F238E27FC236}">
                <a16:creationId xmlns:a16="http://schemas.microsoft.com/office/drawing/2014/main" id="{6A2441E2-57D1-80E8-679B-3FDECDD1E6EC}"/>
              </a:ext>
            </a:extLst>
          </p:cNvPr>
          <p:cNvSpPr txBox="1"/>
          <p:nvPr/>
        </p:nvSpPr>
        <p:spPr>
          <a:xfrm>
            <a:off x="457200" y="1177605"/>
            <a:ext cx="8383249" cy="1169551"/>
          </a:xfrm>
          <a:prstGeom prst="rect">
            <a:avLst/>
          </a:prstGeom>
          <a:noFill/>
        </p:spPr>
        <p:txBody>
          <a:bodyPr wrap="square">
            <a:spAutoFit/>
          </a:bodyPr>
          <a:lstStyle/>
          <a:p>
            <a:pPr marL="342900" indent="-342900">
              <a:buFont typeface="+mj-lt"/>
              <a:buAutoNum type="arabicPeriod"/>
            </a:pPr>
            <a:r>
              <a:rPr lang="id-ID" sz="1400" dirty="0">
                <a:hlinkClick r:id="rId2"/>
              </a:rPr>
              <a:t>https://youtu.be/WH1SduDRL_Y?si=NODEmBdw2I_76_Ny&amp;t=28190</a:t>
            </a:r>
            <a:endParaRPr lang="en-US" sz="1400" dirty="0"/>
          </a:p>
          <a:p>
            <a:pPr marL="342900" indent="-342900">
              <a:buFont typeface="+mj-lt"/>
              <a:buAutoNum type="arabicPeriod"/>
            </a:pPr>
            <a:r>
              <a:rPr lang="en-US" sz="1400" dirty="0">
                <a:hlinkClick r:id="rId3"/>
              </a:rPr>
              <a:t>https://sis.binus.ac.id/2022/01/21/decision-tree-algoritma-beserta-contohnya-pada-data-mining/</a:t>
            </a:r>
            <a:r>
              <a:rPr lang="en-US" dirty="0"/>
              <a:t> </a:t>
            </a:r>
          </a:p>
          <a:p>
            <a:pPr marL="342900" indent="-342900">
              <a:buFont typeface="+mj-lt"/>
              <a:buAutoNum type="arabicPeriod"/>
            </a:pPr>
            <a:r>
              <a:rPr lang="en-US" sz="1400" dirty="0">
                <a:hlinkClick r:id="rId4"/>
              </a:rPr>
              <a:t>https://ivosights.com/read/artikel/decision-tree-apa-saja-algoritma-pada-cek-disini</a:t>
            </a:r>
            <a:endParaRPr lang="en-US" sz="1400" dirty="0"/>
          </a:p>
          <a:p>
            <a:pPr marL="342900" indent="-342900">
              <a:buFont typeface="+mj-lt"/>
              <a:buAutoNum type="arabicPeriod"/>
            </a:pPr>
            <a:r>
              <a:rPr lang="en-US" sz="1400" dirty="0">
                <a:hlinkClick r:id="rId5"/>
              </a:rPr>
              <a:t>https://towardsdatascience.com/entropy-how-decision-trees-make-decisions-2946b9c18c8</a:t>
            </a:r>
            <a:r>
              <a:rPr lang="en-US" sz="1400" dirty="0"/>
              <a:t> </a:t>
            </a:r>
          </a:p>
          <a:p>
            <a:pPr marL="342900" indent="-342900">
              <a:buFont typeface="+mj-lt"/>
              <a:buAutoNum type="arabicPeriod"/>
            </a:pPr>
            <a:endParaRPr lang="id-ID" sz="1400" dirty="0"/>
          </a:p>
        </p:txBody>
      </p:sp>
    </p:spTree>
    <p:extLst>
      <p:ext uri="{BB962C8B-B14F-4D97-AF65-F5344CB8AC3E}">
        <p14:creationId xmlns:p14="http://schemas.microsoft.com/office/powerpoint/2010/main" val="1646784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21"/>
        <p:cNvGrpSpPr/>
        <p:nvPr/>
      </p:nvGrpSpPr>
      <p:grpSpPr>
        <a:xfrm>
          <a:off x="0" y="0"/>
          <a:ext cx="0" cy="0"/>
          <a:chOff x="0" y="0"/>
          <a:chExt cx="0" cy="0"/>
        </a:xfrm>
      </p:grpSpPr>
      <p:grpSp>
        <p:nvGrpSpPr>
          <p:cNvPr id="12" name="Group 11">
            <a:extLst>
              <a:ext uri="{FF2B5EF4-FFF2-40B4-BE49-F238E27FC236}">
                <a16:creationId xmlns:a16="http://schemas.microsoft.com/office/drawing/2014/main" id="{F463B79C-F067-2CC5-3A40-7D4FC701FDEF}"/>
              </a:ext>
            </a:extLst>
          </p:cNvPr>
          <p:cNvGrpSpPr/>
          <p:nvPr/>
        </p:nvGrpSpPr>
        <p:grpSpPr>
          <a:xfrm>
            <a:off x="650240" y="2047985"/>
            <a:ext cx="7843520" cy="2430569"/>
            <a:chOff x="721360" y="2047985"/>
            <a:chExt cx="7843520" cy="2430569"/>
          </a:xfrm>
        </p:grpSpPr>
        <p:sp>
          <p:nvSpPr>
            <p:cNvPr id="7" name="Rectangle: Rounded Corners 6">
              <a:extLst>
                <a:ext uri="{FF2B5EF4-FFF2-40B4-BE49-F238E27FC236}">
                  <a16:creationId xmlns:a16="http://schemas.microsoft.com/office/drawing/2014/main" id="{CAB9031B-A1E8-803E-98A0-3B84983B5061}"/>
                </a:ext>
              </a:extLst>
            </p:cNvPr>
            <p:cNvSpPr/>
            <p:nvPr/>
          </p:nvSpPr>
          <p:spPr>
            <a:xfrm>
              <a:off x="3627120" y="2047985"/>
              <a:ext cx="4937760" cy="2430569"/>
            </a:xfrm>
            <a:prstGeom prst="round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dirty="0"/>
            </a:p>
          </p:txBody>
        </p:sp>
        <p:sp>
          <p:nvSpPr>
            <p:cNvPr id="1547" name="Google Shape;1547;p43"/>
            <p:cNvSpPr/>
            <p:nvPr/>
          </p:nvSpPr>
          <p:spPr>
            <a:xfrm>
              <a:off x="907185" y="2171911"/>
              <a:ext cx="2073000" cy="2137800"/>
            </a:xfrm>
            <a:prstGeom prst="roundRect">
              <a:avLst>
                <a:gd name="adj" fmla="val 50000"/>
              </a:avLst>
            </a:prstGeom>
            <a:blipFill dpi="0" rotWithShape="1">
              <a:blip r:embed="rId3">
                <a:extLst>
                  <a:ext uri="{28A0092B-C50C-407E-A947-70E740481C1C}">
                    <a14:useLocalDpi xmlns:a14="http://schemas.microsoft.com/office/drawing/2010/main" val="0"/>
                  </a:ext>
                </a:extLst>
              </a:blip>
              <a:srcRect/>
              <a:stretch>
                <a:fillRect/>
              </a:stretch>
            </a:blip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6" name="Google Shape;1556;p43"/>
            <p:cNvSpPr/>
            <p:nvPr/>
          </p:nvSpPr>
          <p:spPr>
            <a:xfrm>
              <a:off x="721360" y="3449040"/>
              <a:ext cx="2444700" cy="4815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dirty="0">
                  <a:solidFill>
                    <a:schemeClr val="dk1"/>
                  </a:solidFill>
                  <a:latin typeface="Fira Sans Extra Condensed"/>
                  <a:ea typeface="Fira Sans Extra Condensed"/>
                  <a:cs typeface="Fira Sans Extra Condensed"/>
                  <a:sym typeface="Fira Sans Extra Condensed"/>
                </a:rPr>
                <a:t>Terima Kasih</a:t>
              </a:r>
              <a:endParaRPr sz="1900" b="1" dirty="0">
                <a:solidFill>
                  <a:schemeClr val="dk1"/>
                </a:solidFill>
                <a:latin typeface="Fira Sans Extra Condensed"/>
                <a:ea typeface="Fira Sans Extra Condensed"/>
                <a:cs typeface="Fira Sans Extra Condensed"/>
                <a:sym typeface="Fira Sans Extra Condensed"/>
              </a:endParaRPr>
            </a:p>
          </p:txBody>
        </p:sp>
        <p:sp>
          <p:nvSpPr>
            <p:cNvPr id="5" name="TextBox 4">
              <a:extLst>
                <a:ext uri="{FF2B5EF4-FFF2-40B4-BE49-F238E27FC236}">
                  <a16:creationId xmlns:a16="http://schemas.microsoft.com/office/drawing/2014/main" id="{55C15DBD-AFCB-3564-82D4-E42166A157AD}"/>
                </a:ext>
              </a:extLst>
            </p:cNvPr>
            <p:cNvSpPr txBox="1"/>
            <p:nvPr/>
          </p:nvSpPr>
          <p:spPr>
            <a:xfrm>
              <a:off x="3810000" y="2216830"/>
              <a:ext cx="4572000" cy="2092881"/>
            </a:xfrm>
            <a:prstGeom prst="rect">
              <a:avLst/>
            </a:prstGeom>
            <a:noFill/>
          </p:spPr>
          <p:txBody>
            <a:bodyPr wrap="square">
              <a:spAutoFit/>
            </a:bodyPr>
            <a:lstStyle/>
            <a:p>
              <a:pPr>
                <a:spcAft>
                  <a:spcPts val="1200"/>
                </a:spcAft>
                <a:buNone/>
              </a:pPr>
              <a:r>
                <a:rPr lang="en-US" sz="1800" dirty="0"/>
                <a:t>Sajarwo Anggai</a:t>
              </a:r>
            </a:p>
            <a:p>
              <a:pPr>
                <a:spcAft>
                  <a:spcPts val="1200"/>
                </a:spcAft>
                <a:buNone/>
              </a:pPr>
              <a:r>
                <a:rPr lang="en-US" sz="1800" dirty="0" err="1"/>
                <a:t>Dosen</a:t>
              </a:r>
              <a:r>
                <a:rPr lang="en-US" sz="1800" dirty="0"/>
                <a:t> – Universitas </a:t>
              </a:r>
              <a:r>
                <a:rPr lang="en-US" sz="1800" dirty="0" err="1"/>
                <a:t>Pamulang</a:t>
              </a:r>
              <a:endParaRPr lang="en-US" sz="1800" dirty="0"/>
            </a:p>
            <a:p>
              <a:pPr>
                <a:spcAft>
                  <a:spcPts val="1200"/>
                </a:spcAft>
                <a:buNone/>
              </a:pPr>
              <a:r>
                <a:rPr lang="en-US" sz="1800" dirty="0"/>
                <a:t>NIDN	: 0421108703</a:t>
              </a:r>
            </a:p>
            <a:p>
              <a:pPr>
                <a:spcAft>
                  <a:spcPts val="1200"/>
                </a:spcAft>
                <a:buNone/>
              </a:pPr>
              <a:r>
                <a:rPr lang="en-US" sz="1800" dirty="0"/>
                <a:t>Email	: </a:t>
              </a:r>
              <a:r>
                <a:rPr lang="en-US" sz="1800" dirty="0">
                  <a:hlinkClick r:id="rId4"/>
                </a:rPr>
                <a:t>dosen02832@unpam.ac.id</a:t>
              </a:r>
              <a:r>
                <a:rPr lang="en-US" sz="1800" dirty="0"/>
                <a:t> </a:t>
              </a:r>
            </a:p>
            <a:p>
              <a:pPr>
                <a:spcAft>
                  <a:spcPts val="1200"/>
                </a:spcAft>
                <a:buNone/>
              </a:pPr>
              <a:r>
                <a:rPr lang="en-US" sz="1800" dirty="0"/>
                <a:t>WA 	: 082343006557</a:t>
              </a:r>
            </a:p>
          </p:txBody>
        </p:sp>
      </p:grpSp>
      <p:grpSp>
        <p:nvGrpSpPr>
          <p:cNvPr id="11" name="Group 10">
            <a:extLst>
              <a:ext uri="{FF2B5EF4-FFF2-40B4-BE49-F238E27FC236}">
                <a16:creationId xmlns:a16="http://schemas.microsoft.com/office/drawing/2014/main" id="{61386F67-6294-2700-4680-D50A512183D4}"/>
              </a:ext>
            </a:extLst>
          </p:cNvPr>
          <p:cNvGrpSpPr/>
          <p:nvPr/>
        </p:nvGrpSpPr>
        <p:grpSpPr>
          <a:xfrm>
            <a:off x="2565014" y="159613"/>
            <a:ext cx="4388850" cy="959979"/>
            <a:chOff x="2881580" y="22161"/>
            <a:chExt cx="4388850" cy="959979"/>
          </a:xfrm>
        </p:grpSpPr>
        <p:pic>
          <p:nvPicPr>
            <p:cNvPr id="6" name="Picture 2">
              <a:extLst>
                <a:ext uri="{FF2B5EF4-FFF2-40B4-BE49-F238E27FC236}">
                  <a16:creationId xmlns:a16="http://schemas.microsoft.com/office/drawing/2014/main" id="{C116E972-333B-8113-369A-F8C3928330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1580" y="22161"/>
              <a:ext cx="959979" cy="95997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434DD5F-69C5-6167-55C6-396C2166F471}"/>
                </a:ext>
              </a:extLst>
            </p:cNvPr>
            <p:cNvSpPr txBox="1"/>
            <p:nvPr/>
          </p:nvSpPr>
          <p:spPr>
            <a:xfrm>
              <a:off x="3969471" y="85590"/>
              <a:ext cx="3300959" cy="707886"/>
            </a:xfrm>
            <a:prstGeom prst="rect">
              <a:avLst/>
            </a:prstGeom>
            <a:noFill/>
          </p:spPr>
          <p:txBody>
            <a:bodyPr wrap="square" rtlCol="0">
              <a:spAutoFit/>
            </a:bodyPr>
            <a:lstStyle/>
            <a:p>
              <a:pPr algn="ctr"/>
              <a:r>
                <a:rPr lang="en-US" sz="2000" dirty="0"/>
                <a:t>Universitas </a:t>
              </a:r>
              <a:r>
                <a:rPr lang="en-US" sz="2000" dirty="0" err="1"/>
                <a:t>Pamulang</a:t>
              </a:r>
              <a:endParaRPr lang="en-US" sz="2000" dirty="0"/>
            </a:p>
            <a:p>
              <a:pPr algn="ctr"/>
              <a:r>
                <a:rPr lang="en-US" sz="2000" dirty="0"/>
                <a:t>Magister Teknik </a:t>
              </a:r>
              <a:r>
                <a:rPr lang="en-US" sz="2000" dirty="0" err="1"/>
                <a:t>Informatika</a:t>
              </a:r>
              <a:endParaRPr lang="id-ID" sz="2000" dirty="0"/>
            </a:p>
          </p:txBody>
        </p:sp>
        <p:cxnSp>
          <p:nvCxnSpPr>
            <p:cNvPr id="10" name="Straight Connector 9">
              <a:extLst>
                <a:ext uri="{FF2B5EF4-FFF2-40B4-BE49-F238E27FC236}">
                  <a16:creationId xmlns:a16="http://schemas.microsoft.com/office/drawing/2014/main" id="{6314F065-1DE2-5FFE-C766-8C00789A22D3}"/>
                </a:ext>
              </a:extLst>
            </p:cNvPr>
            <p:cNvCxnSpPr>
              <a:cxnSpLocks/>
            </p:cNvCxnSpPr>
            <p:nvPr/>
          </p:nvCxnSpPr>
          <p:spPr>
            <a:xfrm>
              <a:off x="3969472" y="844276"/>
              <a:ext cx="3300958" cy="0"/>
            </a:xfrm>
            <a:prstGeom prst="line">
              <a:avLst/>
            </a:prstGeom>
            <a:ln w="38100"/>
          </p:spPr>
          <p:style>
            <a:lnRef idx="1">
              <a:schemeClr val="accent6"/>
            </a:lnRef>
            <a:fillRef idx="0">
              <a:schemeClr val="accent6"/>
            </a:fillRef>
            <a:effectRef idx="0">
              <a:schemeClr val="accent6"/>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F8DD4-2D12-793B-AC85-925129A07B63}"/>
              </a:ext>
            </a:extLst>
          </p:cNvPr>
          <p:cNvSpPr>
            <a:spLocks noGrp="1"/>
          </p:cNvSpPr>
          <p:nvPr>
            <p:ph type="title"/>
          </p:nvPr>
        </p:nvSpPr>
        <p:spPr/>
        <p:txBody>
          <a:bodyPr/>
          <a:lstStyle/>
          <a:p>
            <a:r>
              <a:rPr lang="en-US" dirty="0"/>
              <a:t>Data Training</a:t>
            </a:r>
            <a:endParaRPr lang="id-ID" dirty="0"/>
          </a:p>
        </p:txBody>
      </p:sp>
      <p:sp>
        <p:nvSpPr>
          <p:cNvPr id="3" name="TextBox 2">
            <a:extLst>
              <a:ext uri="{FF2B5EF4-FFF2-40B4-BE49-F238E27FC236}">
                <a16:creationId xmlns:a16="http://schemas.microsoft.com/office/drawing/2014/main" id="{257F33E3-3A8E-5B10-B2FB-A74F9D1C17C3}"/>
              </a:ext>
            </a:extLst>
          </p:cNvPr>
          <p:cNvSpPr txBox="1"/>
          <p:nvPr/>
        </p:nvSpPr>
        <p:spPr>
          <a:xfrm>
            <a:off x="614680" y="1291577"/>
            <a:ext cx="7914640" cy="1569660"/>
          </a:xfrm>
          <a:prstGeom prst="rect">
            <a:avLst/>
          </a:prstGeom>
          <a:noFill/>
        </p:spPr>
        <p:txBody>
          <a:bodyPr wrap="square">
            <a:spAutoFit/>
          </a:bodyPr>
          <a:lstStyle/>
          <a:p>
            <a:pPr marL="285750" marR="0" lvl="0" indent="-285750">
              <a:spcBef>
                <a:spcPts val="0"/>
              </a:spcBef>
              <a:spcAft>
                <a:spcPts val="0"/>
              </a:spcAft>
              <a:buFont typeface="Arial" panose="020B0604020202020204" pitchFamily="34" charset="0"/>
              <a:buChar char="•"/>
            </a:pPr>
            <a:r>
              <a:rPr lang="en-US" sz="2400" dirty="0" err="1">
                <a:latin typeface="Times New Roman" panose="02020603050405020304" pitchFamily="18" charset="0"/>
                <a:ea typeface="Calibri" panose="020F0502020204030204" pitchFamily="34" charset="0"/>
              </a:rPr>
              <a:t>Siapkan</a:t>
            </a:r>
            <a:r>
              <a:rPr lang="en-US" sz="2400" dirty="0">
                <a:latin typeface="Times New Roman" panose="02020603050405020304" pitchFamily="18" charset="0"/>
                <a:ea typeface="Calibri" panose="020F0502020204030204" pitchFamily="34" charset="0"/>
              </a:rPr>
              <a:t> data training </a:t>
            </a:r>
            <a:r>
              <a:rPr lang="en-US" sz="2400" dirty="0" err="1">
                <a:latin typeface="Times New Roman" panose="02020603050405020304" pitchFamily="18" charset="0"/>
                <a:ea typeface="Calibri" panose="020F0502020204030204" pitchFamily="34" charset="0"/>
              </a:rPr>
              <a:t>dalam</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bentuk</a:t>
            </a:r>
            <a:r>
              <a:rPr lang="en-US" sz="2400" dirty="0">
                <a:latin typeface="Times New Roman" panose="02020603050405020304" pitchFamily="18" charset="0"/>
                <a:ea typeface="Calibri" panose="020F0502020204030204" pitchFamily="34" charset="0"/>
              </a:rPr>
              <a:t> excel </a:t>
            </a:r>
            <a:r>
              <a:rPr lang="en-US" sz="2400" dirty="0" err="1">
                <a:latin typeface="Times New Roman" panose="02020603050405020304" pitchFamily="18" charset="0"/>
                <a:ea typeface="Calibri" panose="020F0502020204030204" pitchFamily="34" charset="0"/>
              </a:rPr>
              <a:t>atau</a:t>
            </a:r>
            <a:r>
              <a:rPr lang="en-US" sz="2400" dirty="0">
                <a:latin typeface="Times New Roman" panose="02020603050405020304" pitchFamily="18" charset="0"/>
                <a:ea typeface="Calibri" panose="020F0502020204030204" pitchFamily="34" charset="0"/>
              </a:rPr>
              <a:t> csv yang </a:t>
            </a:r>
            <a:r>
              <a:rPr lang="en-US" sz="2400" dirty="0" err="1">
                <a:latin typeface="Times New Roman" panose="02020603050405020304" pitchFamily="18" charset="0"/>
                <a:ea typeface="Calibri" panose="020F0502020204030204" pitchFamily="34" charset="0"/>
              </a:rPr>
              <a:t>nantinya</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akan</a:t>
            </a:r>
            <a:r>
              <a:rPr lang="en-US" sz="2400" dirty="0">
                <a:latin typeface="Times New Roman" panose="02020603050405020304" pitchFamily="18" charset="0"/>
                <a:ea typeface="Calibri" panose="020F0502020204030204" pitchFamily="34" charset="0"/>
              </a:rPr>
              <a:t> di load </a:t>
            </a:r>
            <a:r>
              <a:rPr lang="en-US" sz="2400" dirty="0" err="1">
                <a:latin typeface="Times New Roman" panose="02020603050405020304" pitchFamily="18" charset="0"/>
                <a:ea typeface="Calibri" panose="020F0502020204030204" pitchFamily="34" charset="0"/>
              </a:rPr>
              <a:t>ke</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dalam</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Aplikasi</a:t>
            </a:r>
            <a:r>
              <a:rPr lang="en-US" sz="2400" dirty="0">
                <a:latin typeface="Times New Roman" panose="02020603050405020304" pitchFamily="18" charset="0"/>
                <a:ea typeface="Calibri" panose="020F0502020204030204" pitchFamily="34" charset="0"/>
              </a:rPr>
              <a:t>.</a:t>
            </a:r>
          </a:p>
          <a:p>
            <a:pPr marL="285750" marR="0" lvl="0" indent="-285750">
              <a:spcBef>
                <a:spcPts val="0"/>
              </a:spcBef>
              <a:spcAft>
                <a:spcPts val="0"/>
              </a:spcAft>
              <a:buFont typeface="Arial" panose="020B0604020202020204" pitchFamily="34" charset="0"/>
              <a:buChar char="•"/>
            </a:pPr>
            <a:r>
              <a:rPr lang="en-US" sz="2400" dirty="0">
                <a:latin typeface="Times New Roman" panose="02020603050405020304" pitchFamily="18" charset="0"/>
                <a:ea typeface="Calibri" panose="020F0502020204030204" pitchFamily="34" charset="0"/>
              </a:rPr>
              <a:t>Data </a:t>
            </a:r>
            <a:r>
              <a:rPr lang="en-US" sz="2400" dirty="0" err="1">
                <a:latin typeface="Times New Roman" panose="02020603050405020304" pitchFamily="18" charset="0"/>
                <a:ea typeface="Calibri" panose="020F0502020204030204" pitchFamily="34" charset="0"/>
              </a:rPr>
              <a:t>dapat</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diambil</a:t>
            </a:r>
            <a:r>
              <a:rPr lang="en-US" sz="2400" dirty="0">
                <a:latin typeface="Times New Roman" panose="02020603050405020304" pitchFamily="18" charset="0"/>
                <a:ea typeface="Calibri" panose="020F0502020204030204" pitchFamily="34" charset="0"/>
              </a:rPr>
              <a:t> di </a:t>
            </a:r>
            <a:r>
              <a:rPr lang="en-US" sz="2400" dirty="0" err="1">
                <a:latin typeface="Times New Roman" panose="02020603050405020304" pitchFamily="18" charset="0"/>
                <a:ea typeface="Calibri" panose="020F0502020204030204" pitchFamily="34" charset="0"/>
              </a:rPr>
              <a:t>dalam</a:t>
            </a:r>
            <a:r>
              <a:rPr lang="en-US" sz="2400" dirty="0">
                <a:latin typeface="Times New Roman" panose="02020603050405020304" pitchFamily="18" charset="0"/>
                <a:ea typeface="Calibri" panose="020F0502020204030204" pitchFamily="34" charset="0"/>
              </a:rPr>
              <a:t> negeri </a:t>
            </a:r>
            <a:r>
              <a:rPr lang="en-US" sz="2400" dirty="0" err="1">
                <a:latin typeface="Times New Roman" panose="02020603050405020304" pitchFamily="18" charset="0"/>
                <a:ea typeface="Calibri" panose="020F0502020204030204" pitchFamily="34" charset="0"/>
              </a:rPr>
              <a:t>maupun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luar</a:t>
            </a:r>
            <a:r>
              <a:rPr lang="en-US" sz="2400" dirty="0">
                <a:latin typeface="Times New Roman" panose="02020603050405020304" pitchFamily="18" charset="0"/>
                <a:ea typeface="Calibri" panose="020F0502020204030204" pitchFamily="34" charset="0"/>
              </a:rPr>
              <a:t> negeri </a:t>
            </a:r>
            <a:r>
              <a:rPr lang="en-US" sz="2400" dirty="0" err="1">
                <a:latin typeface="Times New Roman" panose="02020603050405020304" pitchFamily="18" charset="0"/>
                <a:ea typeface="Calibri" panose="020F0502020204030204" pitchFamily="34" charset="0"/>
              </a:rPr>
              <a:t>atau</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dibangun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sendiri</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sesuai</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dengan</a:t>
            </a:r>
            <a:r>
              <a:rPr lang="en-US" sz="2400" dirty="0">
                <a:latin typeface="Times New Roman" panose="02020603050405020304" pitchFamily="18" charset="0"/>
                <a:ea typeface="Calibri" panose="020F0502020204030204" pitchFamily="34" charset="0"/>
              </a:rPr>
              <a:t> </a:t>
            </a:r>
            <a:r>
              <a:rPr lang="en-US" sz="2400" dirty="0" err="1">
                <a:latin typeface="Times New Roman" panose="02020603050405020304" pitchFamily="18" charset="0"/>
                <a:ea typeface="Calibri" panose="020F0502020204030204" pitchFamily="34" charset="0"/>
              </a:rPr>
              <a:t>kebutuhan</a:t>
            </a:r>
            <a:r>
              <a:rPr lang="en-US" sz="2400" dirty="0">
                <a:latin typeface="Times New Roman" panose="02020603050405020304" pitchFamily="18" charset="0"/>
                <a:ea typeface="Calibri" panose="020F0502020204030204" pitchFamily="34" charset="0"/>
              </a:rPr>
              <a:t>.</a:t>
            </a:r>
            <a:endParaRPr lang="id-ID" sz="2400" dirty="0"/>
          </a:p>
        </p:txBody>
      </p:sp>
    </p:spTree>
    <p:extLst>
      <p:ext uri="{BB962C8B-B14F-4D97-AF65-F5344CB8AC3E}">
        <p14:creationId xmlns:p14="http://schemas.microsoft.com/office/powerpoint/2010/main" val="1374701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3A919-ADEF-3BD2-2590-54D2EE552AB9}"/>
              </a:ext>
            </a:extLst>
          </p:cNvPr>
          <p:cNvSpPr>
            <a:spLocks noGrp="1"/>
          </p:cNvSpPr>
          <p:nvPr>
            <p:ph type="title"/>
          </p:nvPr>
        </p:nvSpPr>
        <p:spPr/>
        <p:txBody>
          <a:bodyPr/>
          <a:lstStyle/>
          <a:p>
            <a:r>
              <a:rPr lang="en-US" dirty="0"/>
              <a:t>Decision Tree</a:t>
            </a:r>
            <a:endParaRPr lang="id-ID" dirty="0"/>
          </a:p>
        </p:txBody>
      </p:sp>
      <p:sp>
        <p:nvSpPr>
          <p:cNvPr id="7" name="TextBox 6">
            <a:extLst>
              <a:ext uri="{FF2B5EF4-FFF2-40B4-BE49-F238E27FC236}">
                <a16:creationId xmlns:a16="http://schemas.microsoft.com/office/drawing/2014/main" id="{9707BB15-0FFC-3E26-332B-B210BD5D0112}"/>
              </a:ext>
            </a:extLst>
          </p:cNvPr>
          <p:cNvSpPr txBox="1"/>
          <p:nvPr/>
        </p:nvSpPr>
        <p:spPr>
          <a:xfrm>
            <a:off x="607101" y="1570204"/>
            <a:ext cx="4519535" cy="2031325"/>
          </a:xfrm>
          <a:prstGeom prst="rect">
            <a:avLst/>
          </a:prstGeom>
          <a:noFill/>
        </p:spPr>
        <p:txBody>
          <a:bodyPr wrap="square">
            <a:spAutoFit/>
          </a:bodyPr>
          <a:lstStyle/>
          <a:p>
            <a:r>
              <a:rPr lang="id-ID" sz="1800" dirty="0"/>
              <a:t>Pohon (</a:t>
            </a:r>
            <a:r>
              <a:rPr lang="id-ID" sz="1800" dirty="0" err="1"/>
              <a:t>tree</a:t>
            </a:r>
            <a:r>
              <a:rPr lang="id-ID" sz="1800" dirty="0"/>
              <a:t>) adalah sebuah struktur data yang terdiri</a:t>
            </a:r>
            <a:r>
              <a:rPr lang="en-US" sz="1800" dirty="0"/>
              <a:t> </a:t>
            </a:r>
            <a:r>
              <a:rPr lang="id-ID" sz="1800" dirty="0"/>
              <a:t>dari simpul (</a:t>
            </a:r>
            <a:r>
              <a:rPr lang="id-ID" sz="1800" dirty="0" err="1"/>
              <a:t>node</a:t>
            </a:r>
            <a:r>
              <a:rPr lang="id-ID" sz="1800" dirty="0"/>
              <a:t>) dan rusuk (</a:t>
            </a:r>
            <a:r>
              <a:rPr lang="id-ID" sz="1800" dirty="0" err="1"/>
              <a:t>edge</a:t>
            </a:r>
            <a:r>
              <a:rPr lang="id-ID" sz="1800" dirty="0"/>
              <a:t>). Simpul pada sebuah</a:t>
            </a:r>
            <a:r>
              <a:rPr lang="en-US" sz="1800" dirty="0"/>
              <a:t> </a:t>
            </a:r>
            <a:r>
              <a:rPr lang="id-ID" sz="1800" dirty="0"/>
              <a:t>pohon dibedakan menjadi tiga, yaitu simpul akar</a:t>
            </a:r>
            <a:r>
              <a:rPr lang="en-US" sz="1800" dirty="0"/>
              <a:t> </a:t>
            </a:r>
            <a:r>
              <a:rPr lang="id-ID" sz="1800" dirty="0"/>
              <a:t>(</a:t>
            </a:r>
            <a:r>
              <a:rPr lang="id-ID" sz="1800" dirty="0" err="1"/>
              <a:t>root</a:t>
            </a:r>
            <a:r>
              <a:rPr lang="id-ID" sz="1800" dirty="0"/>
              <a:t>/</a:t>
            </a:r>
            <a:r>
              <a:rPr lang="id-ID" sz="1800" dirty="0" err="1"/>
              <a:t>node</a:t>
            </a:r>
            <a:r>
              <a:rPr lang="id-ID" sz="1800" dirty="0"/>
              <a:t>), simpul percabangan/</a:t>
            </a:r>
            <a:r>
              <a:rPr lang="en-US" sz="1800" dirty="0"/>
              <a:t> </a:t>
            </a:r>
            <a:r>
              <a:rPr lang="id-ID" sz="1800" dirty="0"/>
              <a:t>internal (</a:t>
            </a:r>
            <a:r>
              <a:rPr lang="id-ID" sz="1800" dirty="0" err="1"/>
              <a:t>branch</a:t>
            </a:r>
            <a:r>
              <a:rPr lang="id-ID" sz="1800" dirty="0"/>
              <a:t>/internal</a:t>
            </a:r>
            <a:r>
              <a:rPr lang="en-US" sz="1800" dirty="0"/>
              <a:t> </a:t>
            </a:r>
            <a:r>
              <a:rPr lang="id-ID" sz="1800" dirty="0" err="1"/>
              <a:t>node</a:t>
            </a:r>
            <a:r>
              <a:rPr lang="id-ID" sz="1800" dirty="0"/>
              <a:t>) dan simpul daun (</a:t>
            </a:r>
            <a:r>
              <a:rPr lang="id-ID" sz="1800" dirty="0" err="1"/>
              <a:t>leaf</a:t>
            </a:r>
            <a:r>
              <a:rPr lang="id-ID" sz="1800" dirty="0"/>
              <a:t> </a:t>
            </a:r>
            <a:r>
              <a:rPr lang="id-ID" sz="1800" dirty="0" err="1"/>
              <a:t>node</a:t>
            </a:r>
            <a:r>
              <a:rPr lang="id-ID" sz="1800" dirty="0"/>
              <a:t>)</a:t>
            </a:r>
          </a:p>
        </p:txBody>
      </p:sp>
      <p:sp>
        <p:nvSpPr>
          <p:cNvPr id="6" name="TextBox 5">
            <a:extLst>
              <a:ext uri="{FF2B5EF4-FFF2-40B4-BE49-F238E27FC236}">
                <a16:creationId xmlns:a16="http://schemas.microsoft.com/office/drawing/2014/main" id="{B566F1E5-F79C-53CD-F014-F25A93845478}"/>
              </a:ext>
            </a:extLst>
          </p:cNvPr>
          <p:cNvSpPr txBox="1"/>
          <p:nvPr/>
        </p:nvSpPr>
        <p:spPr>
          <a:xfrm>
            <a:off x="1165442" y="4555597"/>
            <a:ext cx="6055165" cy="369332"/>
          </a:xfrm>
          <a:prstGeom prst="rect">
            <a:avLst/>
          </a:prstGeom>
          <a:noFill/>
        </p:spPr>
        <p:txBody>
          <a:bodyPr wrap="square">
            <a:spAutoFit/>
          </a:bodyPr>
          <a:lstStyle/>
          <a:p>
            <a:pPr algn="ctr"/>
            <a:r>
              <a:rPr lang="id-ID" sz="900" dirty="0">
                <a:hlinkClick r:id="rId2"/>
              </a:rPr>
              <a:t>https://media.neliti.com/media/publications/459443-implementasi-algoritma-decision-tree-unt-e07c7694.pdf</a:t>
            </a:r>
            <a:endParaRPr lang="en-US" sz="900" dirty="0"/>
          </a:p>
          <a:p>
            <a:pPr algn="ctr"/>
            <a:r>
              <a:rPr lang="id-ID" sz="900" dirty="0">
                <a:hlinkClick r:id="rId3"/>
              </a:rPr>
              <a:t>https://www.javatpoint.com/machine-learning-decision-tree-classification-algorithm</a:t>
            </a:r>
            <a:r>
              <a:rPr lang="en-US" sz="900" dirty="0"/>
              <a:t> </a:t>
            </a:r>
            <a:endParaRPr lang="id-ID" sz="900" dirty="0"/>
          </a:p>
        </p:txBody>
      </p:sp>
      <p:pic>
        <p:nvPicPr>
          <p:cNvPr id="8" name="Picture 2" descr="Decision Tree Classification Algorithm">
            <a:extLst>
              <a:ext uri="{FF2B5EF4-FFF2-40B4-BE49-F238E27FC236}">
                <a16:creationId xmlns:a16="http://schemas.microsoft.com/office/drawing/2014/main" id="{501A87AC-3208-18B8-8EBC-4B8B002E80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5971" y="1288842"/>
            <a:ext cx="3260829" cy="2173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606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D8EB1-FCEC-69BE-1ED0-AC9899D1EAA8}"/>
              </a:ext>
            </a:extLst>
          </p:cNvPr>
          <p:cNvSpPr>
            <a:spLocks noGrp="1"/>
          </p:cNvSpPr>
          <p:nvPr>
            <p:ph type="title"/>
          </p:nvPr>
        </p:nvSpPr>
        <p:spPr/>
        <p:txBody>
          <a:bodyPr/>
          <a:lstStyle/>
          <a:p>
            <a:pPr rtl="0" fontAlgn="base"/>
            <a:r>
              <a:rPr lang="en-US" dirty="0" err="1"/>
              <a:t>Tipe</a:t>
            </a:r>
            <a:r>
              <a:rPr lang="en-US" dirty="0"/>
              <a:t> Decision Tree</a:t>
            </a:r>
            <a:endParaRPr lang="id-ID" dirty="0"/>
          </a:p>
        </p:txBody>
      </p:sp>
      <p:sp>
        <p:nvSpPr>
          <p:cNvPr id="6" name="TextBox 5">
            <a:extLst>
              <a:ext uri="{FF2B5EF4-FFF2-40B4-BE49-F238E27FC236}">
                <a16:creationId xmlns:a16="http://schemas.microsoft.com/office/drawing/2014/main" id="{FEC20790-EA8C-E20F-66E3-A14D6A3683DA}"/>
              </a:ext>
            </a:extLst>
          </p:cNvPr>
          <p:cNvSpPr txBox="1"/>
          <p:nvPr/>
        </p:nvSpPr>
        <p:spPr>
          <a:xfrm>
            <a:off x="507789" y="946416"/>
            <a:ext cx="8128418" cy="3754874"/>
          </a:xfrm>
          <a:prstGeom prst="rect">
            <a:avLst/>
          </a:prstGeom>
          <a:noFill/>
        </p:spPr>
        <p:txBody>
          <a:bodyPr wrap="square">
            <a:spAutoFit/>
          </a:bodyPr>
          <a:lstStyle/>
          <a:p>
            <a:pPr marL="342900" indent="-342900" algn="just" fontAlgn="base">
              <a:buFont typeface="+mj-lt"/>
              <a:buAutoNum type="arabicPeriod"/>
            </a:pPr>
            <a:r>
              <a:rPr lang="id-ID" b="0" i="0" dirty="0">
                <a:solidFill>
                  <a:schemeClr val="tx1"/>
                </a:solidFill>
                <a:effectLst/>
                <a:latin typeface="open sans" panose="020B0606030504020204" pitchFamily="34" charset="0"/>
              </a:rPr>
              <a:t>ID3 merupakan algoritma yang pertama kali diperkenalkan oleh Ross </a:t>
            </a:r>
            <a:r>
              <a:rPr lang="id-ID" b="0" i="0" dirty="0" err="1">
                <a:solidFill>
                  <a:schemeClr val="tx1"/>
                </a:solidFill>
                <a:effectLst/>
                <a:latin typeface="open sans" panose="020B0606030504020204" pitchFamily="34" charset="0"/>
              </a:rPr>
              <a:t>Quinlan</a:t>
            </a:r>
            <a:r>
              <a:rPr lang="id-ID" b="0" i="0" dirty="0">
                <a:solidFill>
                  <a:schemeClr val="tx1"/>
                </a:solidFill>
                <a:effectLst/>
                <a:latin typeface="open sans" panose="020B0606030504020204" pitchFamily="34" charset="0"/>
              </a:rPr>
              <a:t> pada tahun 1979. Algoritma ini menggunakan </a:t>
            </a:r>
            <a:r>
              <a:rPr lang="id-ID" b="0" i="1" dirty="0" err="1">
                <a:solidFill>
                  <a:schemeClr val="tx1"/>
                </a:solidFill>
                <a:effectLst/>
                <a:latin typeface="open sans" panose="020B0606030504020204" pitchFamily="34" charset="0"/>
              </a:rPr>
              <a:t>entropy</a:t>
            </a:r>
            <a:r>
              <a:rPr lang="id-ID" b="0" i="0" dirty="0">
                <a:solidFill>
                  <a:schemeClr val="tx1"/>
                </a:solidFill>
                <a:effectLst/>
                <a:latin typeface="open sans" panose="020B0606030504020204" pitchFamily="34" charset="0"/>
              </a:rPr>
              <a:t> dan </a:t>
            </a:r>
            <a:r>
              <a:rPr lang="id-ID" b="0" i="1" dirty="0" err="1">
                <a:solidFill>
                  <a:schemeClr val="tx1"/>
                </a:solidFill>
                <a:effectLst/>
                <a:latin typeface="open sans" panose="020B0606030504020204" pitchFamily="34" charset="0"/>
              </a:rPr>
              <a:t>information</a:t>
            </a:r>
            <a:r>
              <a:rPr lang="id-ID" b="0" i="1" dirty="0">
                <a:solidFill>
                  <a:schemeClr val="tx1"/>
                </a:solidFill>
                <a:effectLst/>
                <a:latin typeface="open sans" panose="020B0606030504020204" pitchFamily="34" charset="0"/>
              </a:rPr>
              <a:t> gain</a:t>
            </a:r>
            <a:r>
              <a:rPr lang="id-ID" b="0" i="0" dirty="0">
                <a:solidFill>
                  <a:schemeClr val="tx1"/>
                </a:solidFill>
                <a:effectLst/>
                <a:latin typeface="open sans" panose="020B0606030504020204" pitchFamily="34" charset="0"/>
              </a:rPr>
              <a:t> untuk memutuskan atribut apa yang harus dipilih sebagai </a:t>
            </a:r>
            <a:r>
              <a:rPr lang="id-ID" b="0" i="1" dirty="0" err="1">
                <a:solidFill>
                  <a:schemeClr val="tx1"/>
                </a:solidFill>
                <a:effectLst/>
                <a:latin typeface="open sans" panose="020B0606030504020204" pitchFamily="34" charset="0"/>
              </a:rPr>
              <a:t>root</a:t>
            </a:r>
            <a:r>
              <a:rPr lang="id-ID" b="0" i="1" dirty="0">
                <a:solidFill>
                  <a:schemeClr val="tx1"/>
                </a:solidFill>
                <a:effectLst/>
                <a:latin typeface="open sans" panose="020B0606030504020204" pitchFamily="34" charset="0"/>
              </a:rPr>
              <a:t> </a:t>
            </a:r>
            <a:r>
              <a:rPr lang="id-ID" b="0" i="1" dirty="0" err="1">
                <a:solidFill>
                  <a:schemeClr val="tx1"/>
                </a:solidFill>
                <a:effectLst/>
                <a:latin typeface="open sans" panose="020B0606030504020204" pitchFamily="34" charset="0"/>
              </a:rPr>
              <a:t>node</a:t>
            </a:r>
            <a:r>
              <a:rPr lang="id-ID" b="0" i="0" dirty="0">
                <a:solidFill>
                  <a:schemeClr val="tx1"/>
                </a:solidFill>
                <a:effectLst/>
                <a:latin typeface="open sans" panose="020B0606030504020204" pitchFamily="34" charset="0"/>
              </a:rPr>
              <a:t> pada </a:t>
            </a:r>
            <a:r>
              <a:rPr lang="id-ID" b="0" i="1" dirty="0" err="1">
                <a:solidFill>
                  <a:schemeClr val="tx1"/>
                </a:solidFill>
                <a:effectLst/>
                <a:latin typeface="open sans" panose="020B0606030504020204" pitchFamily="34" charset="0"/>
              </a:rPr>
              <a:t>decision</a:t>
            </a:r>
            <a:r>
              <a:rPr lang="id-ID" b="0" i="1" dirty="0">
                <a:solidFill>
                  <a:schemeClr val="tx1"/>
                </a:solidFill>
                <a:effectLst/>
                <a:latin typeface="open sans" panose="020B0606030504020204" pitchFamily="34" charset="0"/>
              </a:rPr>
              <a:t> </a:t>
            </a:r>
            <a:r>
              <a:rPr lang="id-ID" b="0" i="1" dirty="0" err="1">
                <a:solidFill>
                  <a:schemeClr val="tx1"/>
                </a:solidFill>
                <a:effectLst/>
                <a:latin typeface="open sans" panose="020B0606030504020204" pitchFamily="34" charset="0"/>
              </a:rPr>
              <a:t>tree</a:t>
            </a:r>
            <a:r>
              <a:rPr lang="id-ID" b="0" i="0" dirty="0">
                <a:solidFill>
                  <a:schemeClr val="tx1"/>
                </a:solidFill>
                <a:effectLst/>
                <a:latin typeface="open sans" panose="020B0606030504020204" pitchFamily="34" charset="0"/>
              </a:rPr>
              <a:t>.</a:t>
            </a:r>
            <a:endParaRPr lang="en-US" b="0" i="0" dirty="0">
              <a:solidFill>
                <a:schemeClr val="tx1"/>
              </a:solidFill>
              <a:effectLst/>
              <a:latin typeface="open sans" panose="020B0606030504020204" pitchFamily="34" charset="0"/>
            </a:endParaRPr>
          </a:p>
          <a:p>
            <a:pPr marL="342900" indent="-342900" algn="just" fontAlgn="base">
              <a:buFont typeface="+mj-lt"/>
              <a:buAutoNum type="arabicPeriod"/>
            </a:pPr>
            <a:endParaRPr lang="en-US" dirty="0">
              <a:solidFill>
                <a:schemeClr val="tx1"/>
              </a:solidFill>
              <a:latin typeface="open sans" panose="020B0606030504020204" pitchFamily="34" charset="0"/>
            </a:endParaRPr>
          </a:p>
          <a:p>
            <a:pPr marL="342900" indent="-342900" algn="just" fontAlgn="base">
              <a:buFont typeface="+mj-lt"/>
              <a:buAutoNum type="arabicPeriod"/>
            </a:pPr>
            <a:r>
              <a:rPr lang="id-ID" b="0" i="0" dirty="0">
                <a:solidFill>
                  <a:schemeClr val="tx1"/>
                </a:solidFill>
                <a:effectLst/>
                <a:latin typeface="open sans" panose="020B0606030504020204" pitchFamily="34" charset="0"/>
              </a:rPr>
              <a:t>C4.5 adalah sebuah algoritma pembelajaran mesin yang digunakan untuk membangun model prediksi berdasarkan data yang tersedia. Algoritma ini termasuk dalam kelas </a:t>
            </a:r>
            <a:r>
              <a:rPr lang="id-ID" b="0" i="1" dirty="0">
                <a:solidFill>
                  <a:schemeClr val="tx1"/>
                </a:solidFill>
                <a:effectLst/>
                <a:latin typeface="open sans" panose="020B0606030504020204" pitchFamily="34" charset="0"/>
              </a:rPr>
              <a:t>algoritma </a:t>
            </a:r>
            <a:r>
              <a:rPr lang="id-ID" b="0" i="1" dirty="0" err="1">
                <a:solidFill>
                  <a:schemeClr val="tx1"/>
                </a:solidFill>
                <a:effectLst/>
                <a:latin typeface="open sans" panose="020B0606030504020204" pitchFamily="34" charset="0"/>
              </a:rPr>
              <a:t>decision</a:t>
            </a:r>
            <a:r>
              <a:rPr lang="id-ID" b="0" i="1" dirty="0">
                <a:solidFill>
                  <a:schemeClr val="tx1"/>
                </a:solidFill>
                <a:effectLst/>
                <a:latin typeface="open sans" panose="020B0606030504020204" pitchFamily="34" charset="0"/>
              </a:rPr>
              <a:t> </a:t>
            </a:r>
            <a:r>
              <a:rPr lang="id-ID" b="0" i="1" dirty="0" err="1">
                <a:solidFill>
                  <a:schemeClr val="tx1"/>
                </a:solidFill>
                <a:effectLst/>
                <a:latin typeface="open sans" panose="020B0606030504020204" pitchFamily="34" charset="0"/>
              </a:rPr>
              <a:t>tree</a:t>
            </a:r>
            <a:r>
              <a:rPr lang="id-ID" b="0" i="0" dirty="0">
                <a:solidFill>
                  <a:schemeClr val="tx1"/>
                </a:solidFill>
                <a:effectLst/>
                <a:latin typeface="open sans" panose="020B0606030504020204" pitchFamily="34" charset="0"/>
              </a:rPr>
              <a:t>, yang berarti bahwa ia membuat keputusan berdasarkan serangkaian pertanyaan yang terstruktur dalam bentuk pohon keputusan. C4.5 diperkenalkan oleh J. Ross </a:t>
            </a:r>
            <a:r>
              <a:rPr lang="id-ID" b="0" i="0" dirty="0" err="1">
                <a:solidFill>
                  <a:schemeClr val="tx1"/>
                </a:solidFill>
                <a:effectLst/>
                <a:latin typeface="open sans" panose="020B0606030504020204" pitchFamily="34" charset="0"/>
              </a:rPr>
              <a:t>Quinlan</a:t>
            </a:r>
            <a:r>
              <a:rPr lang="id-ID" b="0" i="0" dirty="0">
                <a:solidFill>
                  <a:schemeClr val="tx1"/>
                </a:solidFill>
                <a:effectLst/>
                <a:latin typeface="open sans" panose="020B0606030504020204" pitchFamily="34" charset="0"/>
              </a:rPr>
              <a:t> pada tahun 1993 dan merupakan evolusi dari algoritma ID3 (</a:t>
            </a:r>
            <a:r>
              <a:rPr lang="id-ID" b="0" i="1" dirty="0" err="1">
                <a:solidFill>
                  <a:schemeClr val="tx1"/>
                </a:solidFill>
                <a:effectLst/>
                <a:latin typeface="open sans" panose="020B0606030504020204" pitchFamily="34" charset="0"/>
              </a:rPr>
              <a:t>Iterative</a:t>
            </a:r>
            <a:r>
              <a:rPr lang="id-ID" b="0" i="1" dirty="0">
                <a:solidFill>
                  <a:schemeClr val="tx1"/>
                </a:solidFill>
                <a:effectLst/>
                <a:latin typeface="open sans" panose="020B0606030504020204" pitchFamily="34" charset="0"/>
              </a:rPr>
              <a:t> </a:t>
            </a:r>
            <a:r>
              <a:rPr lang="id-ID" b="0" i="1" dirty="0" err="1">
                <a:solidFill>
                  <a:schemeClr val="tx1"/>
                </a:solidFill>
                <a:effectLst/>
                <a:latin typeface="open sans" panose="020B0606030504020204" pitchFamily="34" charset="0"/>
              </a:rPr>
              <a:t>Dichotomiser</a:t>
            </a:r>
            <a:r>
              <a:rPr lang="id-ID" b="0" i="1" dirty="0">
                <a:solidFill>
                  <a:schemeClr val="tx1"/>
                </a:solidFill>
                <a:effectLst/>
                <a:latin typeface="open sans" panose="020B0606030504020204" pitchFamily="34" charset="0"/>
              </a:rPr>
              <a:t> 3</a:t>
            </a:r>
            <a:r>
              <a:rPr lang="id-ID" b="0" i="0" dirty="0">
                <a:solidFill>
                  <a:schemeClr val="tx1"/>
                </a:solidFill>
                <a:effectLst/>
                <a:latin typeface="open sans" panose="020B0606030504020204" pitchFamily="34" charset="0"/>
              </a:rPr>
              <a:t>) yang lebih lama.</a:t>
            </a:r>
            <a:endParaRPr lang="en-US" b="0" i="0" dirty="0">
              <a:solidFill>
                <a:schemeClr val="tx1"/>
              </a:solidFill>
              <a:effectLst/>
              <a:latin typeface="open sans" panose="020B0606030504020204" pitchFamily="34" charset="0"/>
            </a:endParaRPr>
          </a:p>
          <a:p>
            <a:pPr marL="342900" indent="-342900" algn="just" fontAlgn="base">
              <a:buFont typeface="+mj-lt"/>
              <a:buAutoNum type="arabicPeriod"/>
            </a:pPr>
            <a:endParaRPr lang="en-US" b="0" i="0" dirty="0">
              <a:solidFill>
                <a:schemeClr val="tx1"/>
              </a:solidFill>
              <a:effectLst/>
              <a:latin typeface="open sans" panose="020B0606030504020204" pitchFamily="34" charset="0"/>
            </a:endParaRPr>
          </a:p>
          <a:p>
            <a:pPr marL="342900" indent="-342900" algn="just" fontAlgn="base">
              <a:buFont typeface="+mj-lt"/>
              <a:buAutoNum type="arabicPeriod"/>
            </a:pPr>
            <a:r>
              <a:rPr lang="id-ID" b="0" i="0" dirty="0">
                <a:solidFill>
                  <a:schemeClr val="tx1"/>
                </a:solidFill>
                <a:effectLst/>
                <a:latin typeface="open sans" panose="020B0606030504020204" pitchFamily="34" charset="0"/>
              </a:rPr>
              <a:t>C5.0 adalah versi yang lebih modern dari C4.5 yang memiliki performa yang lebih baik. C5.0 diperkenalkan oleh J. Ross </a:t>
            </a:r>
            <a:r>
              <a:rPr lang="id-ID" b="0" i="0" dirty="0" err="1">
                <a:solidFill>
                  <a:schemeClr val="tx1"/>
                </a:solidFill>
                <a:effectLst/>
                <a:latin typeface="open sans" panose="020B0606030504020204" pitchFamily="34" charset="0"/>
              </a:rPr>
              <a:t>Quinlan</a:t>
            </a:r>
            <a:r>
              <a:rPr lang="id-ID" b="0" i="0" dirty="0">
                <a:solidFill>
                  <a:schemeClr val="tx1"/>
                </a:solidFill>
                <a:effectLst/>
                <a:latin typeface="open sans" panose="020B0606030504020204" pitchFamily="34" charset="0"/>
              </a:rPr>
              <a:t> pada tahun 2000 dan memiliki beberapa keunggulan dibandingkan algoritma C4.5, seperti kemampuan untuk menangani data dengan lebih baik dan menghasilkan model yang lebih sederhana dan mudah dipahami. Algoritma ini sering digunakan dalam aplikasi </a:t>
            </a:r>
            <a:r>
              <a:rPr lang="id-ID" b="0" i="0" dirty="0" err="1">
                <a:solidFill>
                  <a:schemeClr val="tx1"/>
                </a:solidFill>
                <a:effectLst/>
                <a:latin typeface="open sans" panose="020B0606030504020204" pitchFamily="34" charset="0"/>
              </a:rPr>
              <a:t>machine</a:t>
            </a:r>
            <a:r>
              <a:rPr lang="id-ID" b="0" i="0" dirty="0">
                <a:solidFill>
                  <a:schemeClr val="tx1"/>
                </a:solidFill>
                <a:effectLst/>
                <a:latin typeface="open sans" panose="020B0606030504020204" pitchFamily="34" charset="0"/>
              </a:rPr>
              <a:t> </a:t>
            </a:r>
            <a:r>
              <a:rPr lang="id-ID" b="0" i="0" dirty="0" err="1">
                <a:solidFill>
                  <a:schemeClr val="tx1"/>
                </a:solidFill>
                <a:effectLst/>
                <a:latin typeface="open sans" panose="020B0606030504020204" pitchFamily="34" charset="0"/>
              </a:rPr>
              <a:t>learning</a:t>
            </a:r>
            <a:r>
              <a:rPr lang="id-ID" b="0" i="0" dirty="0">
                <a:solidFill>
                  <a:schemeClr val="tx1"/>
                </a:solidFill>
                <a:effectLst/>
                <a:latin typeface="open sans" panose="020B0606030504020204" pitchFamily="34" charset="0"/>
              </a:rPr>
              <a:t> untuk memprediksi keputusan atau klasifikasi suatu data berdasarkan fitur-fitur yang ada.</a:t>
            </a:r>
            <a:endParaRPr lang="en-US" b="0" i="0" dirty="0">
              <a:solidFill>
                <a:schemeClr val="tx1"/>
              </a:solidFill>
              <a:effectLst/>
              <a:latin typeface="Nunito" pitchFamily="2" charset="0"/>
            </a:endParaRPr>
          </a:p>
        </p:txBody>
      </p:sp>
      <p:sp>
        <p:nvSpPr>
          <p:cNvPr id="5" name="TextBox 4">
            <a:extLst>
              <a:ext uri="{FF2B5EF4-FFF2-40B4-BE49-F238E27FC236}">
                <a16:creationId xmlns:a16="http://schemas.microsoft.com/office/drawing/2014/main" id="{EABB2B86-5C2E-86C6-908A-B77AEE1E316B}"/>
              </a:ext>
            </a:extLst>
          </p:cNvPr>
          <p:cNvSpPr txBox="1"/>
          <p:nvPr/>
        </p:nvSpPr>
        <p:spPr>
          <a:xfrm>
            <a:off x="1221697" y="4732025"/>
            <a:ext cx="6700603" cy="307777"/>
          </a:xfrm>
          <a:prstGeom prst="rect">
            <a:avLst/>
          </a:prstGeom>
          <a:noFill/>
        </p:spPr>
        <p:txBody>
          <a:bodyPr wrap="square">
            <a:spAutoFit/>
          </a:bodyPr>
          <a:lstStyle/>
          <a:p>
            <a:r>
              <a:rPr lang="id-ID" dirty="0">
                <a:hlinkClick r:id="rId2"/>
              </a:rPr>
              <a:t>https://ivosights.com/read/artikel/decision-tree-apa-saja-algoritma-pada-cek-disini</a:t>
            </a:r>
            <a:r>
              <a:rPr lang="en-US" dirty="0"/>
              <a:t> </a:t>
            </a:r>
            <a:endParaRPr lang="id-ID" dirty="0"/>
          </a:p>
        </p:txBody>
      </p:sp>
    </p:spTree>
    <p:extLst>
      <p:ext uri="{BB962C8B-B14F-4D97-AF65-F5344CB8AC3E}">
        <p14:creationId xmlns:p14="http://schemas.microsoft.com/office/powerpoint/2010/main" val="1856429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1FAA-5928-35BB-EA9D-5B24BAA3431D}"/>
              </a:ext>
            </a:extLst>
          </p:cNvPr>
          <p:cNvSpPr>
            <a:spLocks noGrp="1"/>
          </p:cNvSpPr>
          <p:nvPr>
            <p:ph type="title"/>
          </p:nvPr>
        </p:nvSpPr>
        <p:spPr/>
        <p:txBody>
          <a:bodyPr/>
          <a:lstStyle/>
          <a:p>
            <a:r>
              <a:rPr lang="en-US" dirty="0"/>
              <a:t>Formula ID3 (</a:t>
            </a:r>
            <a:r>
              <a:rPr lang="id-ID" b="0" dirty="0" err="1">
                <a:solidFill>
                  <a:schemeClr val="tx1"/>
                </a:solidFill>
                <a:effectLst/>
                <a:latin typeface="open sans" panose="020B0606030504020204" pitchFamily="34" charset="0"/>
              </a:rPr>
              <a:t>Iterative</a:t>
            </a:r>
            <a:r>
              <a:rPr lang="id-ID" b="0" dirty="0">
                <a:solidFill>
                  <a:schemeClr val="tx1"/>
                </a:solidFill>
                <a:effectLst/>
                <a:latin typeface="open sans" panose="020B0606030504020204" pitchFamily="34" charset="0"/>
              </a:rPr>
              <a:t> </a:t>
            </a:r>
            <a:r>
              <a:rPr lang="id-ID" b="0" dirty="0" err="1">
                <a:solidFill>
                  <a:schemeClr val="tx1"/>
                </a:solidFill>
                <a:effectLst/>
                <a:latin typeface="open sans" panose="020B0606030504020204" pitchFamily="34" charset="0"/>
              </a:rPr>
              <a:t>Dichotomiser</a:t>
            </a:r>
            <a:r>
              <a:rPr lang="id-ID" b="0" dirty="0">
                <a:solidFill>
                  <a:schemeClr val="tx1"/>
                </a:solidFill>
                <a:effectLst/>
                <a:latin typeface="open sans" panose="020B0606030504020204" pitchFamily="34" charset="0"/>
              </a:rPr>
              <a:t> </a:t>
            </a:r>
            <a:r>
              <a:rPr lang="en-US" b="0" dirty="0">
                <a:solidFill>
                  <a:schemeClr val="tx1"/>
                </a:solidFill>
                <a:effectLst/>
                <a:latin typeface="open sans" panose="020B0606030504020204" pitchFamily="34" charset="0"/>
              </a:rPr>
              <a:t>3)</a:t>
            </a:r>
            <a:endParaRPr lang="id-ID" dirty="0"/>
          </a:p>
        </p:txBody>
      </p:sp>
      <p:pic>
        <p:nvPicPr>
          <p:cNvPr id="2050" name="Picture 2">
            <a:extLst>
              <a:ext uri="{FF2B5EF4-FFF2-40B4-BE49-F238E27FC236}">
                <a16:creationId xmlns:a16="http://schemas.microsoft.com/office/drawing/2014/main" id="{51859224-55E5-506F-AEF7-84C1DB149B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8495" y="2463488"/>
            <a:ext cx="3724275" cy="866775"/>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a:extLst>
              <a:ext uri="{FF2B5EF4-FFF2-40B4-BE49-F238E27FC236}">
                <a16:creationId xmlns:a16="http://schemas.microsoft.com/office/drawing/2014/main" id="{FBCAB465-8F90-A6FE-9A8D-6ECF0F0F5911}"/>
              </a:ext>
            </a:extLst>
          </p:cNvPr>
          <p:cNvCxnSpPr>
            <a:cxnSpLocks/>
            <a:endCxn id="19" idx="0"/>
          </p:cNvCxnSpPr>
          <p:nvPr/>
        </p:nvCxnSpPr>
        <p:spPr>
          <a:xfrm flipH="1">
            <a:off x="5046343" y="2896875"/>
            <a:ext cx="435764" cy="905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316DA0A-4523-7F54-D6C1-70EFE0BF2C23}"/>
              </a:ext>
            </a:extLst>
          </p:cNvPr>
          <p:cNvSpPr txBox="1"/>
          <p:nvPr/>
        </p:nvSpPr>
        <p:spPr>
          <a:xfrm>
            <a:off x="4546045" y="3802156"/>
            <a:ext cx="1000595" cy="307777"/>
          </a:xfrm>
          <a:prstGeom prst="rect">
            <a:avLst/>
          </a:prstGeom>
          <a:noFill/>
        </p:spPr>
        <p:txBody>
          <a:bodyPr wrap="none" rtlCol="0">
            <a:spAutoFit/>
          </a:bodyPr>
          <a:lstStyle/>
          <a:p>
            <a:r>
              <a:rPr lang="en-US" dirty="0" err="1"/>
              <a:t>Himpunan</a:t>
            </a:r>
            <a:endParaRPr lang="id-ID" dirty="0"/>
          </a:p>
        </p:txBody>
      </p:sp>
      <p:sp>
        <p:nvSpPr>
          <p:cNvPr id="20" name="TextBox 19">
            <a:extLst>
              <a:ext uri="{FF2B5EF4-FFF2-40B4-BE49-F238E27FC236}">
                <a16:creationId xmlns:a16="http://schemas.microsoft.com/office/drawing/2014/main" id="{D785CCBF-6D56-B608-0139-AE20A128A0E3}"/>
              </a:ext>
            </a:extLst>
          </p:cNvPr>
          <p:cNvSpPr txBox="1"/>
          <p:nvPr/>
        </p:nvSpPr>
        <p:spPr>
          <a:xfrm>
            <a:off x="5789404" y="1521078"/>
            <a:ext cx="1457450" cy="307777"/>
          </a:xfrm>
          <a:prstGeom prst="rect">
            <a:avLst/>
          </a:prstGeom>
          <a:noFill/>
        </p:spPr>
        <p:txBody>
          <a:bodyPr wrap="none" rtlCol="0">
            <a:spAutoFit/>
          </a:bodyPr>
          <a:lstStyle/>
          <a:p>
            <a:r>
              <a:rPr lang="en-US" dirty="0" err="1"/>
              <a:t>Jumlah</a:t>
            </a:r>
            <a:r>
              <a:rPr lang="en-US" dirty="0"/>
              <a:t> </a:t>
            </a:r>
            <a:r>
              <a:rPr lang="en-US" dirty="0" err="1"/>
              <a:t>anggota</a:t>
            </a:r>
            <a:endParaRPr lang="id-ID" dirty="0"/>
          </a:p>
        </p:txBody>
      </p:sp>
      <p:cxnSp>
        <p:nvCxnSpPr>
          <p:cNvPr id="21" name="Straight Arrow Connector 20">
            <a:extLst>
              <a:ext uri="{FF2B5EF4-FFF2-40B4-BE49-F238E27FC236}">
                <a16:creationId xmlns:a16="http://schemas.microsoft.com/office/drawing/2014/main" id="{96C32711-E0A4-B99F-9A5D-A38E7C965A08}"/>
              </a:ext>
            </a:extLst>
          </p:cNvPr>
          <p:cNvCxnSpPr>
            <a:cxnSpLocks/>
            <a:stCxn id="2050" idx="0"/>
          </p:cNvCxnSpPr>
          <p:nvPr/>
        </p:nvCxnSpPr>
        <p:spPr>
          <a:xfrm flipV="1">
            <a:off x="6150633" y="1847924"/>
            <a:ext cx="284811" cy="615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0437D90-B4CE-DC43-D20D-48065F3FA4C4}"/>
              </a:ext>
            </a:extLst>
          </p:cNvPr>
          <p:cNvCxnSpPr>
            <a:cxnSpLocks/>
          </p:cNvCxnSpPr>
          <p:nvPr/>
        </p:nvCxnSpPr>
        <p:spPr>
          <a:xfrm>
            <a:off x="6518129" y="3005528"/>
            <a:ext cx="287405" cy="689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2915D72-BAA5-0A0B-1F21-D32F4FEBF398}"/>
              </a:ext>
            </a:extLst>
          </p:cNvPr>
          <p:cNvSpPr txBox="1"/>
          <p:nvPr/>
        </p:nvSpPr>
        <p:spPr>
          <a:xfrm>
            <a:off x="6575192" y="3802156"/>
            <a:ext cx="2321469" cy="307777"/>
          </a:xfrm>
          <a:prstGeom prst="rect">
            <a:avLst/>
          </a:prstGeom>
          <a:noFill/>
        </p:spPr>
        <p:txBody>
          <a:bodyPr wrap="none" rtlCol="0">
            <a:spAutoFit/>
          </a:bodyPr>
          <a:lstStyle/>
          <a:p>
            <a:r>
              <a:rPr lang="en-US" dirty="0" err="1"/>
              <a:t>Proporsi</a:t>
            </a:r>
            <a:r>
              <a:rPr lang="en-US" dirty="0"/>
              <a:t> </a:t>
            </a:r>
            <a:r>
              <a:rPr lang="en-US" dirty="0" err="1"/>
              <a:t>dari</a:t>
            </a:r>
            <a:r>
              <a:rPr lang="en-US" dirty="0"/>
              <a:t> S</a:t>
            </a:r>
            <a:r>
              <a:rPr lang="en-US" baseline="-25000" dirty="0"/>
              <a:t>i</a:t>
            </a:r>
            <a:r>
              <a:rPr lang="en-US" dirty="0"/>
              <a:t> </a:t>
            </a:r>
            <a:r>
              <a:rPr lang="en-US" dirty="0" err="1"/>
              <a:t>terhadap</a:t>
            </a:r>
            <a:r>
              <a:rPr lang="en-US" dirty="0"/>
              <a:t> S</a:t>
            </a:r>
            <a:endParaRPr lang="id-ID" dirty="0"/>
          </a:p>
        </p:txBody>
      </p:sp>
      <p:sp>
        <p:nvSpPr>
          <p:cNvPr id="36" name="TextBox 35">
            <a:extLst>
              <a:ext uri="{FF2B5EF4-FFF2-40B4-BE49-F238E27FC236}">
                <a16:creationId xmlns:a16="http://schemas.microsoft.com/office/drawing/2014/main" id="{2762C621-4844-1161-95DD-7170E6D50F0F}"/>
              </a:ext>
            </a:extLst>
          </p:cNvPr>
          <p:cNvSpPr txBox="1"/>
          <p:nvPr/>
        </p:nvSpPr>
        <p:spPr>
          <a:xfrm>
            <a:off x="289890" y="1259564"/>
            <a:ext cx="4107304" cy="2179892"/>
          </a:xfrm>
          <a:prstGeom prst="rect">
            <a:avLst/>
          </a:prstGeom>
          <a:noFill/>
        </p:spPr>
        <p:txBody>
          <a:bodyPr wrap="square">
            <a:spAutoFit/>
          </a:bodyPr>
          <a:lstStyle/>
          <a:p>
            <a:pPr>
              <a:lnSpc>
                <a:spcPct val="200000"/>
              </a:lnSpc>
            </a:pPr>
            <a:r>
              <a:rPr lang="id-ID" dirty="0" err="1"/>
              <a:t>Entrop</a:t>
            </a:r>
            <a:r>
              <a:rPr lang="en-US" dirty="0"/>
              <a:t>y</a:t>
            </a:r>
            <a:r>
              <a:rPr lang="id-ID" dirty="0"/>
              <a:t> adalah ukuran tingkat </a:t>
            </a:r>
            <a:r>
              <a:rPr lang="id-ID" dirty="0" err="1"/>
              <a:t>keacakan</a:t>
            </a:r>
            <a:r>
              <a:rPr lang="id-ID" dirty="0"/>
              <a:t> atau ketidakpastian dalam kumpulan data. Dalam hal klasifikasi, Ini mengukur </a:t>
            </a:r>
            <a:r>
              <a:rPr lang="id-ID" dirty="0" err="1"/>
              <a:t>keacakan</a:t>
            </a:r>
            <a:r>
              <a:rPr lang="id-ID" dirty="0"/>
              <a:t> berdasarkan distribusi label kelas dalam kumpulan data</a:t>
            </a:r>
            <a:r>
              <a:rPr lang="en-US" dirty="0"/>
              <a:t>, juga </a:t>
            </a:r>
            <a:r>
              <a:rPr lang="en-US" dirty="0" err="1"/>
              <a:t>sering</a:t>
            </a:r>
            <a:r>
              <a:rPr lang="en-US" dirty="0"/>
              <a:t> </a:t>
            </a:r>
            <a:r>
              <a:rPr lang="en-US" dirty="0" err="1"/>
              <a:t>dikatakan</a:t>
            </a:r>
            <a:r>
              <a:rPr lang="en-US" dirty="0"/>
              <a:t> </a:t>
            </a:r>
            <a:r>
              <a:rPr lang="en-US" dirty="0" err="1"/>
              <a:t>ukuran</a:t>
            </a:r>
            <a:r>
              <a:rPr lang="en-US" dirty="0"/>
              <a:t> </a:t>
            </a:r>
            <a:r>
              <a:rPr lang="en-US" dirty="0" err="1"/>
              <a:t>kemurnian</a:t>
            </a:r>
            <a:r>
              <a:rPr lang="en-US" dirty="0"/>
              <a:t> </a:t>
            </a:r>
            <a:r>
              <a:rPr lang="en-US" i="1" dirty="0"/>
              <a:t>(purity)</a:t>
            </a:r>
            <a:r>
              <a:rPr lang="id-ID" dirty="0"/>
              <a:t>.</a:t>
            </a:r>
          </a:p>
        </p:txBody>
      </p:sp>
    </p:spTree>
    <p:extLst>
      <p:ext uri="{BB962C8B-B14F-4D97-AF65-F5344CB8AC3E}">
        <p14:creationId xmlns:p14="http://schemas.microsoft.com/office/powerpoint/2010/main" val="4258946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551F5-67A6-4757-D0CB-B8CFDCBCC786}"/>
              </a:ext>
            </a:extLst>
          </p:cNvPr>
          <p:cNvSpPr>
            <a:spLocks noGrp="1"/>
          </p:cNvSpPr>
          <p:nvPr>
            <p:ph type="title"/>
          </p:nvPr>
        </p:nvSpPr>
        <p:spPr/>
        <p:txBody>
          <a:bodyPr/>
          <a:lstStyle/>
          <a:p>
            <a:r>
              <a:rPr lang="en-US" dirty="0" err="1"/>
              <a:t>Menghitung</a:t>
            </a:r>
            <a:r>
              <a:rPr lang="en-US" dirty="0"/>
              <a:t> Entropy</a:t>
            </a:r>
            <a:endParaRPr lang="id-ID" dirty="0"/>
          </a:p>
        </p:txBody>
      </p:sp>
      <p:pic>
        <p:nvPicPr>
          <p:cNvPr id="4" name="Picture 3">
            <a:extLst>
              <a:ext uri="{FF2B5EF4-FFF2-40B4-BE49-F238E27FC236}">
                <a16:creationId xmlns:a16="http://schemas.microsoft.com/office/drawing/2014/main" id="{F065B387-61CD-F558-AC7F-85DF252E13B3}"/>
              </a:ext>
            </a:extLst>
          </p:cNvPr>
          <p:cNvPicPr>
            <a:picLocks noChangeAspect="1"/>
          </p:cNvPicPr>
          <p:nvPr/>
        </p:nvPicPr>
        <p:blipFill>
          <a:blip r:embed="rId2"/>
          <a:stretch>
            <a:fillRect/>
          </a:stretch>
        </p:blipFill>
        <p:spPr>
          <a:xfrm>
            <a:off x="1773411" y="3239597"/>
            <a:ext cx="5262159" cy="1174537"/>
          </a:xfrm>
          <a:prstGeom prst="rect">
            <a:avLst/>
          </a:prstGeom>
        </p:spPr>
      </p:pic>
      <p:pic>
        <p:nvPicPr>
          <p:cNvPr id="5" name="Picture 2">
            <a:extLst>
              <a:ext uri="{FF2B5EF4-FFF2-40B4-BE49-F238E27FC236}">
                <a16:creationId xmlns:a16="http://schemas.microsoft.com/office/drawing/2014/main" id="{3C5EB62F-020E-072D-57F3-B41010C916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2352" y="1382928"/>
            <a:ext cx="3724275" cy="8667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A752540-88EC-18CC-9C3E-3CD92FA5E544}"/>
              </a:ext>
            </a:extLst>
          </p:cNvPr>
          <p:cNvSpPr txBox="1"/>
          <p:nvPr/>
        </p:nvSpPr>
        <p:spPr>
          <a:xfrm>
            <a:off x="1557395" y="1083450"/>
            <a:ext cx="851515" cy="307777"/>
          </a:xfrm>
          <a:prstGeom prst="rect">
            <a:avLst/>
          </a:prstGeom>
          <a:noFill/>
        </p:spPr>
        <p:txBody>
          <a:bodyPr wrap="none" rtlCol="0">
            <a:spAutoFit/>
          </a:bodyPr>
          <a:lstStyle/>
          <a:p>
            <a:r>
              <a:rPr lang="en-US" dirty="0"/>
              <a:t>Entropy:</a:t>
            </a:r>
            <a:endParaRPr lang="id-ID" dirty="0"/>
          </a:p>
        </p:txBody>
      </p:sp>
      <p:sp>
        <p:nvSpPr>
          <p:cNvPr id="8" name="TextBox 7">
            <a:extLst>
              <a:ext uri="{FF2B5EF4-FFF2-40B4-BE49-F238E27FC236}">
                <a16:creationId xmlns:a16="http://schemas.microsoft.com/office/drawing/2014/main" id="{A0DAA177-C4BF-3F4D-26B4-A3B801D75D73}"/>
              </a:ext>
            </a:extLst>
          </p:cNvPr>
          <p:cNvSpPr txBox="1"/>
          <p:nvPr/>
        </p:nvSpPr>
        <p:spPr>
          <a:xfrm>
            <a:off x="697042" y="4729618"/>
            <a:ext cx="7749915" cy="261610"/>
          </a:xfrm>
          <a:prstGeom prst="rect">
            <a:avLst/>
          </a:prstGeom>
          <a:noFill/>
        </p:spPr>
        <p:txBody>
          <a:bodyPr wrap="square">
            <a:spAutoFit/>
          </a:bodyPr>
          <a:lstStyle/>
          <a:p>
            <a:pPr algn="ctr"/>
            <a:r>
              <a:rPr lang="id-ID" sz="1100" dirty="0"/>
              <a:t>https://towardsdatascience.com/entropy-how-decision-trees-make-decisions-2946b9c18c8</a:t>
            </a:r>
          </a:p>
        </p:txBody>
      </p:sp>
      <p:sp>
        <p:nvSpPr>
          <p:cNvPr id="9" name="TextBox 8">
            <a:extLst>
              <a:ext uri="{FF2B5EF4-FFF2-40B4-BE49-F238E27FC236}">
                <a16:creationId xmlns:a16="http://schemas.microsoft.com/office/drawing/2014/main" id="{C7FF66CE-63D9-D6BC-3F95-C0DA902EBDDF}"/>
              </a:ext>
            </a:extLst>
          </p:cNvPr>
          <p:cNvSpPr txBox="1"/>
          <p:nvPr/>
        </p:nvSpPr>
        <p:spPr>
          <a:xfrm>
            <a:off x="1557395" y="2829590"/>
            <a:ext cx="5694188" cy="307777"/>
          </a:xfrm>
          <a:prstGeom prst="rect">
            <a:avLst/>
          </a:prstGeom>
          <a:noFill/>
        </p:spPr>
        <p:txBody>
          <a:bodyPr wrap="none" rtlCol="0">
            <a:spAutoFit/>
          </a:bodyPr>
          <a:lstStyle/>
          <a:p>
            <a:r>
              <a:rPr lang="en-US" dirty="0" err="1"/>
              <a:t>Contoh</a:t>
            </a:r>
            <a:r>
              <a:rPr lang="en-US" dirty="0"/>
              <a:t> data </a:t>
            </a:r>
            <a:r>
              <a:rPr lang="en-US" dirty="0" err="1"/>
              <a:t>dengan</a:t>
            </a:r>
            <a:r>
              <a:rPr lang="en-US" dirty="0"/>
              <a:t> 10 </a:t>
            </a:r>
            <a:r>
              <a:rPr lang="en-US" dirty="0" err="1"/>
              <a:t>anggota</a:t>
            </a:r>
            <a:r>
              <a:rPr lang="en-US" dirty="0"/>
              <a:t>, 3 </a:t>
            </a:r>
            <a:r>
              <a:rPr lang="en-US" dirty="0" err="1"/>
              <a:t>benilai</a:t>
            </a:r>
            <a:r>
              <a:rPr lang="en-US" dirty="0"/>
              <a:t> </a:t>
            </a:r>
            <a:r>
              <a:rPr lang="en-US" dirty="0" err="1"/>
              <a:t>positif</a:t>
            </a:r>
            <a:r>
              <a:rPr lang="en-US" dirty="0"/>
              <a:t> dan 7 </a:t>
            </a:r>
            <a:r>
              <a:rPr lang="en-US" dirty="0" err="1"/>
              <a:t>bernilai</a:t>
            </a:r>
            <a:r>
              <a:rPr lang="en-US" dirty="0"/>
              <a:t> </a:t>
            </a:r>
            <a:r>
              <a:rPr lang="en-US" dirty="0" err="1"/>
              <a:t>negatif</a:t>
            </a:r>
            <a:endParaRPr lang="id-ID" dirty="0"/>
          </a:p>
        </p:txBody>
      </p:sp>
    </p:spTree>
    <p:extLst>
      <p:ext uri="{BB962C8B-B14F-4D97-AF65-F5344CB8AC3E}">
        <p14:creationId xmlns:p14="http://schemas.microsoft.com/office/powerpoint/2010/main" val="2403946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85220-0A1D-6A11-EBC2-35590057EB8B}"/>
              </a:ext>
            </a:extLst>
          </p:cNvPr>
          <p:cNvSpPr>
            <a:spLocks noGrp="1"/>
          </p:cNvSpPr>
          <p:nvPr>
            <p:ph type="title"/>
          </p:nvPr>
        </p:nvSpPr>
        <p:spPr/>
        <p:txBody>
          <a:bodyPr/>
          <a:lstStyle/>
          <a:p>
            <a:r>
              <a:rPr lang="en-US" dirty="0"/>
              <a:t>Pola Entropy</a:t>
            </a:r>
            <a:endParaRPr lang="id-ID" dirty="0"/>
          </a:p>
        </p:txBody>
      </p:sp>
      <p:pic>
        <p:nvPicPr>
          <p:cNvPr id="4" name="Picture 3">
            <a:extLst>
              <a:ext uri="{FF2B5EF4-FFF2-40B4-BE49-F238E27FC236}">
                <a16:creationId xmlns:a16="http://schemas.microsoft.com/office/drawing/2014/main" id="{A191284C-8BF2-426E-AC1D-C9CA910F3AE9}"/>
              </a:ext>
            </a:extLst>
          </p:cNvPr>
          <p:cNvPicPr>
            <a:picLocks noChangeAspect="1"/>
          </p:cNvPicPr>
          <p:nvPr/>
        </p:nvPicPr>
        <p:blipFill>
          <a:blip r:embed="rId2"/>
          <a:stretch>
            <a:fillRect/>
          </a:stretch>
        </p:blipFill>
        <p:spPr>
          <a:xfrm>
            <a:off x="3811367" y="1021140"/>
            <a:ext cx="4489318" cy="2996287"/>
          </a:xfrm>
          <a:prstGeom prst="rect">
            <a:avLst/>
          </a:prstGeom>
        </p:spPr>
      </p:pic>
      <p:sp>
        <p:nvSpPr>
          <p:cNvPr id="5" name="TextBox 4">
            <a:extLst>
              <a:ext uri="{FF2B5EF4-FFF2-40B4-BE49-F238E27FC236}">
                <a16:creationId xmlns:a16="http://schemas.microsoft.com/office/drawing/2014/main" id="{1FBBB93D-8B88-3B01-A877-1135004529D5}"/>
              </a:ext>
            </a:extLst>
          </p:cNvPr>
          <p:cNvSpPr txBox="1"/>
          <p:nvPr/>
        </p:nvSpPr>
        <p:spPr>
          <a:xfrm>
            <a:off x="697042" y="4729618"/>
            <a:ext cx="7749915" cy="430887"/>
          </a:xfrm>
          <a:prstGeom prst="rect">
            <a:avLst/>
          </a:prstGeom>
          <a:noFill/>
        </p:spPr>
        <p:txBody>
          <a:bodyPr wrap="square">
            <a:spAutoFit/>
          </a:bodyPr>
          <a:lstStyle/>
          <a:p>
            <a:pPr algn="ctr"/>
            <a:r>
              <a:rPr lang="id-ID" sz="1100" dirty="0">
                <a:hlinkClick r:id="rId3"/>
              </a:rPr>
              <a:t>https://towardsdatascience.com/entropy-how-decision-trees-make-decisions-2946b9c18c8</a:t>
            </a:r>
            <a:endParaRPr lang="en-US" sz="1100" dirty="0"/>
          </a:p>
          <a:p>
            <a:pPr algn="ctr"/>
            <a:r>
              <a:rPr lang="id-ID" sz="1100" dirty="0">
                <a:hlinkClick r:id="rId4"/>
              </a:rPr>
              <a:t>https://www.kdnuggets.com/2020/01/decision-tree-algorithm-explained.html</a:t>
            </a:r>
            <a:r>
              <a:rPr lang="en-US" sz="1100" dirty="0"/>
              <a:t> </a:t>
            </a:r>
            <a:endParaRPr lang="id-ID" sz="1100" dirty="0"/>
          </a:p>
        </p:txBody>
      </p:sp>
      <p:sp>
        <p:nvSpPr>
          <p:cNvPr id="7" name="TextBox 6">
            <a:extLst>
              <a:ext uri="{FF2B5EF4-FFF2-40B4-BE49-F238E27FC236}">
                <a16:creationId xmlns:a16="http://schemas.microsoft.com/office/drawing/2014/main" id="{B57CE773-C658-2536-5207-859C60CF7C92}"/>
              </a:ext>
            </a:extLst>
          </p:cNvPr>
          <p:cNvSpPr txBox="1"/>
          <p:nvPr/>
        </p:nvSpPr>
        <p:spPr>
          <a:xfrm>
            <a:off x="554636" y="1274005"/>
            <a:ext cx="3005528" cy="1815882"/>
          </a:xfrm>
          <a:prstGeom prst="rect">
            <a:avLst/>
          </a:prstGeom>
          <a:noFill/>
        </p:spPr>
        <p:txBody>
          <a:bodyPr wrap="square">
            <a:spAutoFit/>
          </a:bodyPr>
          <a:lstStyle/>
          <a:p>
            <a:r>
              <a:rPr lang="id-ID" dirty="0"/>
              <a:t>Entropi adalah ukuran </a:t>
            </a:r>
            <a:r>
              <a:rPr lang="id-ID" dirty="0" err="1"/>
              <a:t>keacakan</a:t>
            </a:r>
            <a:r>
              <a:rPr lang="id-ID" dirty="0"/>
              <a:t> informasi yang sedang diproses. Semakin tinggi entropinya, semakin sulit menarik kesimpulan dari informasi tersebut. Melempar koin merupakan salah satu contoh tindakan yang memberikan informasi yang bersifat acak.</a:t>
            </a:r>
          </a:p>
        </p:txBody>
      </p:sp>
    </p:spTree>
    <p:extLst>
      <p:ext uri="{BB962C8B-B14F-4D97-AF65-F5344CB8AC3E}">
        <p14:creationId xmlns:p14="http://schemas.microsoft.com/office/powerpoint/2010/main" val="377096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21FAA-5928-35BB-EA9D-5B24BAA3431D}"/>
              </a:ext>
            </a:extLst>
          </p:cNvPr>
          <p:cNvSpPr>
            <a:spLocks noGrp="1"/>
          </p:cNvSpPr>
          <p:nvPr>
            <p:ph type="title"/>
          </p:nvPr>
        </p:nvSpPr>
        <p:spPr/>
        <p:txBody>
          <a:bodyPr/>
          <a:lstStyle/>
          <a:p>
            <a:r>
              <a:rPr lang="en-US" dirty="0"/>
              <a:t>Formula ID3 (</a:t>
            </a:r>
            <a:r>
              <a:rPr lang="id-ID" b="0" dirty="0" err="1">
                <a:solidFill>
                  <a:schemeClr val="tx1"/>
                </a:solidFill>
                <a:effectLst/>
                <a:latin typeface="open sans" panose="020B0606030504020204" pitchFamily="34" charset="0"/>
              </a:rPr>
              <a:t>Iterative</a:t>
            </a:r>
            <a:r>
              <a:rPr lang="id-ID" b="0" dirty="0">
                <a:solidFill>
                  <a:schemeClr val="tx1"/>
                </a:solidFill>
                <a:effectLst/>
                <a:latin typeface="open sans" panose="020B0606030504020204" pitchFamily="34" charset="0"/>
              </a:rPr>
              <a:t> </a:t>
            </a:r>
            <a:r>
              <a:rPr lang="id-ID" b="0" dirty="0" err="1">
                <a:solidFill>
                  <a:schemeClr val="tx1"/>
                </a:solidFill>
                <a:effectLst/>
                <a:latin typeface="open sans" panose="020B0606030504020204" pitchFamily="34" charset="0"/>
              </a:rPr>
              <a:t>Dichotomiser</a:t>
            </a:r>
            <a:r>
              <a:rPr lang="id-ID" b="0" dirty="0">
                <a:solidFill>
                  <a:schemeClr val="tx1"/>
                </a:solidFill>
                <a:effectLst/>
                <a:latin typeface="open sans" panose="020B0606030504020204" pitchFamily="34" charset="0"/>
              </a:rPr>
              <a:t> </a:t>
            </a:r>
            <a:r>
              <a:rPr lang="en-US" b="0" dirty="0">
                <a:solidFill>
                  <a:schemeClr val="tx1"/>
                </a:solidFill>
                <a:effectLst/>
                <a:latin typeface="open sans" panose="020B0606030504020204" pitchFamily="34" charset="0"/>
              </a:rPr>
              <a:t>3)</a:t>
            </a:r>
            <a:endParaRPr lang="id-ID" dirty="0"/>
          </a:p>
        </p:txBody>
      </p:sp>
      <p:pic>
        <p:nvPicPr>
          <p:cNvPr id="14" name="Picture 13">
            <a:extLst>
              <a:ext uri="{FF2B5EF4-FFF2-40B4-BE49-F238E27FC236}">
                <a16:creationId xmlns:a16="http://schemas.microsoft.com/office/drawing/2014/main" id="{96FC6112-8A3E-A246-8B72-183F9A39864E}"/>
              </a:ext>
            </a:extLst>
          </p:cNvPr>
          <p:cNvPicPr>
            <a:picLocks noChangeAspect="1"/>
          </p:cNvPicPr>
          <p:nvPr/>
        </p:nvPicPr>
        <p:blipFill>
          <a:blip r:embed="rId2"/>
          <a:stretch>
            <a:fillRect/>
          </a:stretch>
        </p:blipFill>
        <p:spPr>
          <a:xfrm>
            <a:off x="2010560" y="2677031"/>
            <a:ext cx="5055427" cy="630495"/>
          </a:xfrm>
          <a:prstGeom prst="rect">
            <a:avLst/>
          </a:prstGeom>
        </p:spPr>
      </p:pic>
      <p:sp>
        <p:nvSpPr>
          <p:cNvPr id="4" name="TextBox 3">
            <a:extLst>
              <a:ext uri="{FF2B5EF4-FFF2-40B4-BE49-F238E27FC236}">
                <a16:creationId xmlns:a16="http://schemas.microsoft.com/office/drawing/2014/main" id="{6F13A75A-8250-5818-FB6E-C10B328B5603}"/>
              </a:ext>
            </a:extLst>
          </p:cNvPr>
          <p:cNvSpPr txBox="1"/>
          <p:nvPr/>
        </p:nvSpPr>
        <p:spPr>
          <a:xfrm>
            <a:off x="899412" y="1086304"/>
            <a:ext cx="7517566" cy="1318118"/>
          </a:xfrm>
          <a:prstGeom prst="rect">
            <a:avLst/>
          </a:prstGeom>
          <a:noFill/>
        </p:spPr>
        <p:txBody>
          <a:bodyPr wrap="square">
            <a:spAutoFit/>
          </a:bodyPr>
          <a:lstStyle/>
          <a:p>
            <a:pPr algn="just">
              <a:lnSpc>
                <a:spcPct val="200000"/>
              </a:lnSpc>
            </a:pPr>
            <a:r>
              <a:rPr lang="en-US" dirty="0"/>
              <a:t>Information Gain </a:t>
            </a:r>
            <a:r>
              <a:rPr lang="en-US" dirty="0" err="1"/>
              <a:t>digunakan</a:t>
            </a:r>
            <a:r>
              <a:rPr lang="en-US" dirty="0"/>
              <a:t> </a:t>
            </a:r>
            <a:r>
              <a:rPr lang="id-ID" dirty="0"/>
              <a:t>mengukur pengurangan entropi atau varians yang dicapai dengan </a:t>
            </a:r>
            <a:r>
              <a:rPr lang="id-ID" dirty="0" err="1"/>
              <a:t>mempartisi</a:t>
            </a:r>
            <a:r>
              <a:rPr lang="id-ID" dirty="0"/>
              <a:t> kumpulan data pada atribut A. Atribut yang memaksimalkan perolehan informasi dipilih sebagai kriteria pemisahan untuk membangun pohon keputusan.</a:t>
            </a:r>
          </a:p>
        </p:txBody>
      </p:sp>
      <p:pic>
        <p:nvPicPr>
          <p:cNvPr id="29" name="Picture 28">
            <a:extLst>
              <a:ext uri="{FF2B5EF4-FFF2-40B4-BE49-F238E27FC236}">
                <a16:creationId xmlns:a16="http://schemas.microsoft.com/office/drawing/2014/main" id="{55CF4CFB-F2E8-3535-D548-9E58242BECE4}"/>
              </a:ext>
            </a:extLst>
          </p:cNvPr>
          <p:cNvPicPr>
            <a:picLocks noChangeAspect="1"/>
          </p:cNvPicPr>
          <p:nvPr/>
        </p:nvPicPr>
        <p:blipFill>
          <a:blip r:embed="rId3"/>
          <a:stretch>
            <a:fillRect/>
          </a:stretch>
        </p:blipFill>
        <p:spPr>
          <a:xfrm>
            <a:off x="2048934" y="3307526"/>
            <a:ext cx="5121084" cy="1303133"/>
          </a:xfrm>
          <a:prstGeom prst="rect">
            <a:avLst/>
          </a:prstGeom>
        </p:spPr>
      </p:pic>
      <p:sp>
        <p:nvSpPr>
          <p:cNvPr id="31" name="TextBox 30">
            <a:extLst>
              <a:ext uri="{FF2B5EF4-FFF2-40B4-BE49-F238E27FC236}">
                <a16:creationId xmlns:a16="http://schemas.microsoft.com/office/drawing/2014/main" id="{7774F020-83EC-EED8-58B7-C939A90BEC7E}"/>
              </a:ext>
            </a:extLst>
          </p:cNvPr>
          <p:cNvSpPr txBox="1"/>
          <p:nvPr/>
        </p:nvSpPr>
        <p:spPr>
          <a:xfrm>
            <a:off x="2323476" y="4881890"/>
            <a:ext cx="4572000" cy="261610"/>
          </a:xfrm>
          <a:prstGeom prst="rect">
            <a:avLst/>
          </a:prstGeom>
          <a:noFill/>
        </p:spPr>
        <p:txBody>
          <a:bodyPr wrap="square">
            <a:spAutoFit/>
          </a:bodyPr>
          <a:lstStyle/>
          <a:p>
            <a:pPr algn="ctr"/>
            <a:r>
              <a:rPr lang="id-ID" sz="1100" dirty="0"/>
              <a:t>https://en.wikipedia.org/wiki/ID3_algorithm</a:t>
            </a:r>
          </a:p>
        </p:txBody>
      </p:sp>
    </p:spTree>
    <p:extLst>
      <p:ext uri="{BB962C8B-B14F-4D97-AF65-F5344CB8AC3E}">
        <p14:creationId xmlns:p14="http://schemas.microsoft.com/office/powerpoint/2010/main" val="292664741"/>
      </p:ext>
    </p:extLst>
  </p:cSld>
  <p:clrMapOvr>
    <a:masterClrMapping/>
  </p:clrMapOvr>
</p:sld>
</file>

<file path=ppt/theme/theme1.xml><?xml version="1.0" encoding="utf-8"?>
<a:theme xmlns:a="http://schemas.openxmlformats.org/drawingml/2006/main"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9505</TotalTime>
  <Words>743</Words>
  <Application>Microsoft Office PowerPoint</Application>
  <PresentationFormat>On-screen Show (16:9)</PresentationFormat>
  <Paragraphs>73</Paragraphs>
  <Slides>24</Slides>
  <Notes>3</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Roboto</vt:lpstr>
      <vt:lpstr>Arial</vt:lpstr>
      <vt:lpstr>Nunito</vt:lpstr>
      <vt:lpstr>Calibri</vt:lpstr>
      <vt:lpstr>open sans</vt:lpstr>
      <vt:lpstr>Fira Sans Extra Condensed SemiBold</vt:lpstr>
      <vt:lpstr>Times New Roman</vt:lpstr>
      <vt:lpstr>Fira Sans Extra Condensed</vt:lpstr>
      <vt:lpstr>Big Data Infographics by Slidesgo</vt:lpstr>
      <vt:lpstr>Data Mining (Decision Tree)</vt:lpstr>
      <vt:lpstr>Data Mining : Pertemuan 4 </vt:lpstr>
      <vt:lpstr>Data Training</vt:lpstr>
      <vt:lpstr>Decision Tree</vt:lpstr>
      <vt:lpstr>Tipe Decision Tree</vt:lpstr>
      <vt:lpstr>Formula ID3 (Iterative Dichotomiser 3)</vt:lpstr>
      <vt:lpstr>Menghitung Entropy</vt:lpstr>
      <vt:lpstr>Pola Entropy</vt:lpstr>
      <vt:lpstr>Formula ID3 (Iterative Dichotomiser 3)</vt:lpstr>
      <vt:lpstr>Formula ID3 (Iterative Dichotomiser 3)</vt:lpstr>
      <vt:lpstr>Contoh 1</vt:lpstr>
      <vt:lpstr>Contoh 1</vt:lpstr>
      <vt:lpstr>Contoh 1</vt:lpstr>
      <vt:lpstr>Contoh 1</vt:lpstr>
      <vt:lpstr>Contoh Perhitungan Manual</vt:lpstr>
      <vt:lpstr>Pembuatan Model</vt:lpstr>
      <vt:lpstr>PowerPoint Presentation</vt:lpstr>
      <vt:lpstr>PowerPoint Presentation</vt:lpstr>
      <vt:lpstr>Confusion Matrix</vt:lpstr>
      <vt:lpstr>Prediksi dan Distribusi</vt:lpstr>
      <vt:lpstr>PowerPoint Presentation</vt:lpstr>
      <vt:lpstr>Tugas</vt:lpstr>
      <vt:lpstr>Referensi Tambahan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 dan  Tata Kelola IT</dc:title>
  <cp:lastModifiedBy>Sajarwo Anggai</cp:lastModifiedBy>
  <cp:revision>114</cp:revision>
  <dcterms:modified xsi:type="dcterms:W3CDTF">2023-10-02T08:05:41Z</dcterms:modified>
</cp:coreProperties>
</file>