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0"/>
  </p:notesMasterIdLst>
  <p:sldIdLst>
    <p:sldId id="256" r:id="rId2"/>
    <p:sldId id="452" r:id="rId3"/>
    <p:sldId id="493" r:id="rId4"/>
    <p:sldId id="513" r:id="rId5"/>
    <p:sldId id="511" r:id="rId6"/>
    <p:sldId id="514" r:id="rId7"/>
    <p:sldId id="515" r:id="rId8"/>
    <p:sldId id="512" r:id="rId9"/>
    <p:sldId id="516" r:id="rId10"/>
    <p:sldId id="518" r:id="rId11"/>
    <p:sldId id="509" r:id="rId12"/>
    <p:sldId id="460" r:id="rId13"/>
    <p:sldId id="476" r:id="rId14"/>
    <p:sldId id="500" r:id="rId15"/>
    <p:sldId id="486" r:id="rId16"/>
    <p:sldId id="510" r:id="rId17"/>
    <p:sldId id="521" r:id="rId18"/>
    <p:sldId id="520" r:id="rId19"/>
    <p:sldId id="522" r:id="rId20"/>
    <p:sldId id="523" r:id="rId21"/>
    <p:sldId id="524" r:id="rId22"/>
    <p:sldId id="519" r:id="rId23"/>
    <p:sldId id="525" r:id="rId24"/>
    <p:sldId id="526" r:id="rId25"/>
    <p:sldId id="527" r:id="rId26"/>
    <p:sldId id="528" r:id="rId27"/>
    <p:sldId id="488" r:id="rId28"/>
    <p:sldId id="396" r:id="rId29"/>
  </p:sldIdLst>
  <p:sldSz cx="9144000" cy="5143500" type="screen16x9"/>
  <p:notesSz cx="6858000" cy="9144000"/>
  <p:embeddedFontLst>
    <p:embeddedFont>
      <p:font typeface="Fira Sans Extra Condensed" panose="020B0503050000020004" pitchFamily="34" charset="0"/>
      <p:regular r:id="rId31"/>
      <p:bold r:id="rId32"/>
      <p:italic r:id="rId33"/>
      <p:boldItalic r:id="rId34"/>
    </p:embeddedFont>
    <p:embeddedFont>
      <p:font typeface="Fira Sans Extra Condensed SemiBold" panose="020B0604020202020204" charset="0"/>
      <p:regular r:id="rId35"/>
      <p:bold r:id="rId36"/>
      <p:italic r:id="rId37"/>
      <p:boldItalic r:id="rId38"/>
    </p:embeddedFont>
    <p:embeddedFont>
      <p:font typeface="Roboto"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jarwo Anggai" initials="SA" lastIdx="1" clrIdx="0">
    <p:extLst>
      <p:ext uri="{19B8F6BF-5375-455C-9EA6-DF929625EA0E}">
        <p15:presenceInfo xmlns:p15="http://schemas.microsoft.com/office/powerpoint/2012/main" userId="4e29d8884fff91b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54" autoAdjust="0"/>
    <p:restoredTop sz="89633" autoAdjust="0"/>
  </p:normalViewPr>
  <p:slideViewPr>
    <p:cSldViewPr snapToGrid="0">
      <p:cViewPr varScale="1">
        <p:scale>
          <a:sx n="131" d="100"/>
          <a:sy n="131" d="100"/>
        </p:scale>
        <p:origin x="112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1.fntdata"/></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21DE2D-3F87-47DE-BCEE-B4F3763BD6DC}" type="doc">
      <dgm:prSet loTypeId="urn:microsoft.com/office/officeart/2005/8/layout/process1" loCatId="process" qsTypeId="urn:microsoft.com/office/officeart/2005/8/quickstyle/simple1" qsCatId="simple" csTypeId="urn:microsoft.com/office/officeart/2005/8/colors/colorful5" csCatId="colorful"/>
      <dgm:spPr/>
      <dgm:t>
        <a:bodyPr/>
        <a:lstStyle/>
        <a:p>
          <a:endParaRPr lang="id-ID"/>
        </a:p>
      </dgm:t>
    </dgm:pt>
    <dgm:pt modelId="{2D29B952-F8A6-47FB-96AE-54AB65474D02}">
      <dgm:prSet custT="1"/>
      <dgm:spPr/>
      <dgm:t>
        <a:bodyPr/>
        <a:lstStyle/>
        <a:p>
          <a:r>
            <a:rPr lang="id-ID" sz="1400" b="0" i="0"/>
            <a:t>Text Preprocessing</a:t>
          </a:r>
          <a:endParaRPr lang="id-ID" sz="1400"/>
        </a:p>
      </dgm:t>
    </dgm:pt>
    <dgm:pt modelId="{E158ACC5-50A6-47B4-BC54-63D4C1B0CE9D}" type="parTrans" cxnId="{F17AE2AE-31F5-460C-A521-CE3CD18A4839}">
      <dgm:prSet/>
      <dgm:spPr/>
      <dgm:t>
        <a:bodyPr/>
        <a:lstStyle/>
        <a:p>
          <a:endParaRPr lang="id-ID" sz="1400"/>
        </a:p>
      </dgm:t>
    </dgm:pt>
    <dgm:pt modelId="{E19113BD-C933-4838-8B44-E74CECB70062}" type="sibTrans" cxnId="{F17AE2AE-31F5-460C-A521-CE3CD18A4839}">
      <dgm:prSet custT="1"/>
      <dgm:spPr/>
      <dgm:t>
        <a:bodyPr/>
        <a:lstStyle/>
        <a:p>
          <a:endParaRPr lang="id-ID" sz="1400"/>
        </a:p>
      </dgm:t>
    </dgm:pt>
    <dgm:pt modelId="{D6D5EFF3-4B3D-4111-9843-2310499F8813}">
      <dgm:prSet custT="1"/>
      <dgm:spPr/>
      <dgm:t>
        <a:bodyPr/>
        <a:lstStyle/>
        <a:p>
          <a:r>
            <a:rPr lang="id-ID" sz="1400" b="0" i="0"/>
            <a:t>Feature Extraction</a:t>
          </a:r>
          <a:endParaRPr lang="id-ID" sz="1400"/>
        </a:p>
      </dgm:t>
    </dgm:pt>
    <dgm:pt modelId="{F3D3B283-A944-4CE7-8562-64771B15E4DD}" type="parTrans" cxnId="{C2451E0D-E04E-4929-92FC-8C939C7E5710}">
      <dgm:prSet/>
      <dgm:spPr/>
      <dgm:t>
        <a:bodyPr/>
        <a:lstStyle/>
        <a:p>
          <a:endParaRPr lang="id-ID" sz="1400"/>
        </a:p>
      </dgm:t>
    </dgm:pt>
    <dgm:pt modelId="{9C1824A3-2ECC-49CA-9016-DCC124CF1373}" type="sibTrans" cxnId="{C2451E0D-E04E-4929-92FC-8C939C7E5710}">
      <dgm:prSet custT="1"/>
      <dgm:spPr/>
      <dgm:t>
        <a:bodyPr/>
        <a:lstStyle/>
        <a:p>
          <a:endParaRPr lang="id-ID" sz="1400"/>
        </a:p>
      </dgm:t>
    </dgm:pt>
    <dgm:pt modelId="{39B0C329-4B03-4AB3-822A-E1C0115ACC96}">
      <dgm:prSet custT="1"/>
      <dgm:spPr/>
      <dgm:t>
        <a:bodyPr/>
        <a:lstStyle/>
        <a:p>
          <a:r>
            <a:rPr lang="id-ID" sz="1400" b="0" i="0"/>
            <a:t>Modeling </a:t>
          </a:r>
          <a:endParaRPr lang="id-ID" sz="1400"/>
        </a:p>
      </dgm:t>
    </dgm:pt>
    <dgm:pt modelId="{684068C9-2F75-42DC-8332-0089650AB5C7}" type="parTrans" cxnId="{4BA7D42E-290A-4A7B-B49F-49FA4FB84233}">
      <dgm:prSet/>
      <dgm:spPr/>
      <dgm:t>
        <a:bodyPr/>
        <a:lstStyle/>
        <a:p>
          <a:endParaRPr lang="id-ID" sz="1400"/>
        </a:p>
      </dgm:t>
    </dgm:pt>
    <dgm:pt modelId="{05D31EEB-762F-4174-A6AC-770531B48701}" type="sibTrans" cxnId="{4BA7D42E-290A-4A7B-B49F-49FA4FB84233}">
      <dgm:prSet custT="1"/>
      <dgm:spPr/>
      <dgm:t>
        <a:bodyPr/>
        <a:lstStyle/>
        <a:p>
          <a:endParaRPr lang="id-ID" sz="1400"/>
        </a:p>
      </dgm:t>
    </dgm:pt>
    <dgm:pt modelId="{326D70C5-BE07-41A0-954E-2F563E1AC3FF}">
      <dgm:prSet custT="1"/>
      <dgm:spPr/>
      <dgm:t>
        <a:bodyPr/>
        <a:lstStyle/>
        <a:p>
          <a:r>
            <a:rPr lang="id-ID" sz="1400" b="0" i="0"/>
            <a:t>Post-Processing</a:t>
          </a:r>
          <a:endParaRPr lang="id-ID" sz="1400"/>
        </a:p>
      </dgm:t>
    </dgm:pt>
    <dgm:pt modelId="{998CB260-2D4B-4CE9-BC16-53ABDA5A1FCB}" type="parTrans" cxnId="{ECD4528E-44B0-4398-9849-F239BA690E89}">
      <dgm:prSet/>
      <dgm:spPr/>
      <dgm:t>
        <a:bodyPr/>
        <a:lstStyle/>
        <a:p>
          <a:endParaRPr lang="id-ID" sz="1400"/>
        </a:p>
      </dgm:t>
    </dgm:pt>
    <dgm:pt modelId="{C4609887-A12C-42A1-836B-D5094BB8A176}" type="sibTrans" cxnId="{ECD4528E-44B0-4398-9849-F239BA690E89}">
      <dgm:prSet custT="1"/>
      <dgm:spPr/>
      <dgm:t>
        <a:bodyPr/>
        <a:lstStyle/>
        <a:p>
          <a:endParaRPr lang="id-ID" sz="1400"/>
        </a:p>
      </dgm:t>
    </dgm:pt>
    <dgm:pt modelId="{2245BA91-C5E7-43A8-98F8-605D7ACA4FC9}">
      <dgm:prSet custT="1"/>
      <dgm:spPr/>
      <dgm:t>
        <a:bodyPr/>
        <a:lstStyle/>
        <a:p>
          <a:r>
            <a:rPr lang="id-ID" sz="1400" b="0" i="0"/>
            <a:t>Deployment</a:t>
          </a:r>
          <a:endParaRPr lang="id-ID" sz="1400"/>
        </a:p>
      </dgm:t>
    </dgm:pt>
    <dgm:pt modelId="{8DDDB650-C3DA-4587-AF83-029BFF9D0E5C}" type="parTrans" cxnId="{5EC96A8A-54E6-4D9C-9CFC-A33CBEF22CF4}">
      <dgm:prSet/>
      <dgm:spPr/>
      <dgm:t>
        <a:bodyPr/>
        <a:lstStyle/>
        <a:p>
          <a:endParaRPr lang="id-ID" sz="1400"/>
        </a:p>
      </dgm:t>
    </dgm:pt>
    <dgm:pt modelId="{FBD375B6-E57C-453F-9878-14F886B71507}" type="sibTrans" cxnId="{5EC96A8A-54E6-4D9C-9CFC-A33CBEF22CF4}">
      <dgm:prSet/>
      <dgm:spPr/>
      <dgm:t>
        <a:bodyPr/>
        <a:lstStyle/>
        <a:p>
          <a:endParaRPr lang="id-ID" sz="1400"/>
        </a:p>
      </dgm:t>
    </dgm:pt>
    <dgm:pt modelId="{9BFFFEDB-5884-408B-BB36-3B8E9A039CB2}" type="pres">
      <dgm:prSet presAssocID="{CA21DE2D-3F87-47DE-BCEE-B4F3763BD6DC}" presName="Name0" presStyleCnt="0">
        <dgm:presLayoutVars>
          <dgm:dir/>
          <dgm:resizeHandles val="exact"/>
        </dgm:presLayoutVars>
      </dgm:prSet>
      <dgm:spPr/>
    </dgm:pt>
    <dgm:pt modelId="{13EFF42C-D956-4D0E-83AF-826E4D088443}" type="pres">
      <dgm:prSet presAssocID="{2D29B952-F8A6-47FB-96AE-54AB65474D02}" presName="node" presStyleLbl="node1" presStyleIdx="0" presStyleCnt="5">
        <dgm:presLayoutVars>
          <dgm:bulletEnabled val="1"/>
        </dgm:presLayoutVars>
      </dgm:prSet>
      <dgm:spPr/>
    </dgm:pt>
    <dgm:pt modelId="{52C1F015-568F-4AE9-883B-6D27CD0EFF84}" type="pres">
      <dgm:prSet presAssocID="{E19113BD-C933-4838-8B44-E74CECB70062}" presName="sibTrans" presStyleLbl="sibTrans2D1" presStyleIdx="0" presStyleCnt="4"/>
      <dgm:spPr/>
    </dgm:pt>
    <dgm:pt modelId="{09E55FEA-75D3-4D10-8F9E-0A524D2686EB}" type="pres">
      <dgm:prSet presAssocID="{E19113BD-C933-4838-8B44-E74CECB70062}" presName="connectorText" presStyleLbl="sibTrans2D1" presStyleIdx="0" presStyleCnt="4"/>
      <dgm:spPr/>
    </dgm:pt>
    <dgm:pt modelId="{4B0F12EA-2F55-493E-A4E8-E5E9454116CF}" type="pres">
      <dgm:prSet presAssocID="{D6D5EFF3-4B3D-4111-9843-2310499F8813}" presName="node" presStyleLbl="node1" presStyleIdx="1" presStyleCnt="5">
        <dgm:presLayoutVars>
          <dgm:bulletEnabled val="1"/>
        </dgm:presLayoutVars>
      </dgm:prSet>
      <dgm:spPr/>
    </dgm:pt>
    <dgm:pt modelId="{496F46E1-25F1-4416-A9AA-AB372508D760}" type="pres">
      <dgm:prSet presAssocID="{9C1824A3-2ECC-49CA-9016-DCC124CF1373}" presName="sibTrans" presStyleLbl="sibTrans2D1" presStyleIdx="1" presStyleCnt="4"/>
      <dgm:spPr/>
    </dgm:pt>
    <dgm:pt modelId="{1BE35538-7EB7-4F5F-91F7-44DE4A43DA00}" type="pres">
      <dgm:prSet presAssocID="{9C1824A3-2ECC-49CA-9016-DCC124CF1373}" presName="connectorText" presStyleLbl="sibTrans2D1" presStyleIdx="1" presStyleCnt="4"/>
      <dgm:spPr/>
    </dgm:pt>
    <dgm:pt modelId="{82F775E3-255B-415C-B705-09A00FD22F52}" type="pres">
      <dgm:prSet presAssocID="{39B0C329-4B03-4AB3-822A-E1C0115ACC96}" presName="node" presStyleLbl="node1" presStyleIdx="2" presStyleCnt="5">
        <dgm:presLayoutVars>
          <dgm:bulletEnabled val="1"/>
        </dgm:presLayoutVars>
      </dgm:prSet>
      <dgm:spPr/>
    </dgm:pt>
    <dgm:pt modelId="{4CAF6088-7561-4784-8A8E-58C1EC598CAC}" type="pres">
      <dgm:prSet presAssocID="{05D31EEB-762F-4174-A6AC-770531B48701}" presName="sibTrans" presStyleLbl="sibTrans2D1" presStyleIdx="2" presStyleCnt="4"/>
      <dgm:spPr/>
    </dgm:pt>
    <dgm:pt modelId="{B3D97ED5-FF25-478A-B95E-1C537A0ADF9A}" type="pres">
      <dgm:prSet presAssocID="{05D31EEB-762F-4174-A6AC-770531B48701}" presName="connectorText" presStyleLbl="sibTrans2D1" presStyleIdx="2" presStyleCnt="4"/>
      <dgm:spPr/>
    </dgm:pt>
    <dgm:pt modelId="{99AFDDFA-23CA-4491-B518-52369AC7BE84}" type="pres">
      <dgm:prSet presAssocID="{326D70C5-BE07-41A0-954E-2F563E1AC3FF}" presName="node" presStyleLbl="node1" presStyleIdx="3" presStyleCnt="5">
        <dgm:presLayoutVars>
          <dgm:bulletEnabled val="1"/>
        </dgm:presLayoutVars>
      </dgm:prSet>
      <dgm:spPr/>
    </dgm:pt>
    <dgm:pt modelId="{F266EB0A-B40A-4878-A316-CC93F6D79B97}" type="pres">
      <dgm:prSet presAssocID="{C4609887-A12C-42A1-836B-D5094BB8A176}" presName="sibTrans" presStyleLbl="sibTrans2D1" presStyleIdx="3" presStyleCnt="4"/>
      <dgm:spPr/>
    </dgm:pt>
    <dgm:pt modelId="{873D0BA5-BB19-4E4D-B2E2-E91289CF4ED2}" type="pres">
      <dgm:prSet presAssocID="{C4609887-A12C-42A1-836B-D5094BB8A176}" presName="connectorText" presStyleLbl="sibTrans2D1" presStyleIdx="3" presStyleCnt="4"/>
      <dgm:spPr/>
    </dgm:pt>
    <dgm:pt modelId="{3B1063E1-8DAB-4765-924C-6B34E82488C9}" type="pres">
      <dgm:prSet presAssocID="{2245BA91-C5E7-43A8-98F8-605D7ACA4FC9}" presName="node" presStyleLbl="node1" presStyleIdx="4" presStyleCnt="5">
        <dgm:presLayoutVars>
          <dgm:bulletEnabled val="1"/>
        </dgm:presLayoutVars>
      </dgm:prSet>
      <dgm:spPr/>
    </dgm:pt>
  </dgm:ptLst>
  <dgm:cxnLst>
    <dgm:cxn modelId="{03D9F50C-00CE-466A-BF6A-3BB98E96604C}" type="presOf" srcId="{9C1824A3-2ECC-49CA-9016-DCC124CF1373}" destId="{496F46E1-25F1-4416-A9AA-AB372508D760}" srcOrd="0" destOrd="0" presId="urn:microsoft.com/office/officeart/2005/8/layout/process1"/>
    <dgm:cxn modelId="{C2451E0D-E04E-4929-92FC-8C939C7E5710}" srcId="{CA21DE2D-3F87-47DE-BCEE-B4F3763BD6DC}" destId="{D6D5EFF3-4B3D-4111-9843-2310499F8813}" srcOrd="1" destOrd="0" parTransId="{F3D3B283-A944-4CE7-8562-64771B15E4DD}" sibTransId="{9C1824A3-2ECC-49CA-9016-DCC124CF1373}"/>
    <dgm:cxn modelId="{76129A17-41FF-4BF3-B248-DCE8008221D8}" type="presOf" srcId="{D6D5EFF3-4B3D-4111-9843-2310499F8813}" destId="{4B0F12EA-2F55-493E-A4E8-E5E9454116CF}" srcOrd="0" destOrd="0" presId="urn:microsoft.com/office/officeart/2005/8/layout/process1"/>
    <dgm:cxn modelId="{4BA7D42E-290A-4A7B-B49F-49FA4FB84233}" srcId="{CA21DE2D-3F87-47DE-BCEE-B4F3763BD6DC}" destId="{39B0C329-4B03-4AB3-822A-E1C0115ACC96}" srcOrd="2" destOrd="0" parTransId="{684068C9-2F75-42DC-8332-0089650AB5C7}" sibTransId="{05D31EEB-762F-4174-A6AC-770531B48701}"/>
    <dgm:cxn modelId="{F971A13D-9D28-4A70-891A-E4CA24C88C62}" type="presOf" srcId="{E19113BD-C933-4838-8B44-E74CECB70062}" destId="{52C1F015-568F-4AE9-883B-6D27CD0EFF84}" srcOrd="0" destOrd="0" presId="urn:microsoft.com/office/officeart/2005/8/layout/process1"/>
    <dgm:cxn modelId="{1082016E-CD0A-463C-B7CC-3736B5113C6C}" type="presOf" srcId="{2D29B952-F8A6-47FB-96AE-54AB65474D02}" destId="{13EFF42C-D956-4D0E-83AF-826E4D088443}" srcOrd="0" destOrd="0" presId="urn:microsoft.com/office/officeart/2005/8/layout/process1"/>
    <dgm:cxn modelId="{CB35D772-C374-4BB1-BC45-E65D748A16BC}" type="presOf" srcId="{C4609887-A12C-42A1-836B-D5094BB8A176}" destId="{873D0BA5-BB19-4E4D-B2E2-E91289CF4ED2}" srcOrd="1" destOrd="0" presId="urn:microsoft.com/office/officeart/2005/8/layout/process1"/>
    <dgm:cxn modelId="{9AE1E956-DB64-453B-93BE-78A10BD8B968}" type="presOf" srcId="{05D31EEB-762F-4174-A6AC-770531B48701}" destId="{4CAF6088-7561-4784-8A8E-58C1EC598CAC}" srcOrd="0" destOrd="0" presId="urn:microsoft.com/office/officeart/2005/8/layout/process1"/>
    <dgm:cxn modelId="{9607F385-498A-471B-B351-08079FB74D3D}" type="presOf" srcId="{E19113BD-C933-4838-8B44-E74CECB70062}" destId="{09E55FEA-75D3-4D10-8F9E-0A524D2686EB}" srcOrd="1" destOrd="0" presId="urn:microsoft.com/office/officeart/2005/8/layout/process1"/>
    <dgm:cxn modelId="{5EC96A8A-54E6-4D9C-9CFC-A33CBEF22CF4}" srcId="{CA21DE2D-3F87-47DE-BCEE-B4F3763BD6DC}" destId="{2245BA91-C5E7-43A8-98F8-605D7ACA4FC9}" srcOrd="4" destOrd="0" parTransId="{8DDDB650-C3DA-4587-AF83-029BFF9D0E5C}" sibTransId="{FBD375B6-E57C-453F-9878-14F886B71507}"/>
    <dgm:cxn modelId="{094CF28D-565B-44A1-AA4E-B752DE334BF9}" type="presOf" srcId="{CA21DE2D-3F87-47DE-BCEE-B4F3763BD6DC}" destId="{9BFFFEDB-5884-408B-BB36-3B8E9A039CB2}" srcOrd="0" destOrd="0" presId="urn:microsoft.com/office/officeart/2005/8/layout/process1"/>
    <dgm:cxn modelId="{ECD4528E-44B0-4398-9849-F239BA690E89}" srcId="{CA21DE2D-3F87-47DE-BCEE-B4F3763BD6DC}" destId="{326D70C5-BE07-41A0-954E-2F563E1AC3FF}" srcOrd="3" destOrd="0" parTransId="{998CB260-2D4B-4CE9-BC16-53ABDA5A1FCB}" sibTransId="{C4609887-A12C-42A1-836B-D5094BB8A176}"/>
    <dgm:cxn modelId="{F17AE2AE-31F5-460C-A521-CE3CD18A4839}" srcId="{CA21DE2D-3F87-47DE-BCEE-B4F3763BD6DC}" destId="{2D29B952-F8A6-47FB-96AE-54AB65474D02}" srcOrd="0" destOrd="0" parTransId="{E158ACC5-50A6-47B4-BC54-63D4C1B0CE9D}" sibTransId="{E19113BD-C933-4838-8B44-E74CECB70062}"/>
    <dgm:cxn modelId="{71A9A9B0-7727-4FFF-9DB3-11F770CE1F07}" type="presOf" srcId="{326D70C5-BE07-41A0-954E-2F563E1AC3FF}" destId="{99AFDDFA-23CA-4491-B518-52369AC7BE84}" srcOrd="0" destOrd="0" presId="urn:microsoft.com/office/officeart/2005/8/layout/process1"/>
    <dgm:cxn modelId="{93B285B1-4B4E-48BD-8016-45538D651D5E}" type="presOf" srcId="{05D31EEB-762F-4174-A6AC-770531B48701}" destId="{B3D97ED5-FF25-478A-B95E-1C537A0ADF9A}" srcOrd="1" destOrd="0" presId="urn:microsoft.com/office/officeart/2005/8/layout/process1"/>
    <dgm:cxn modelId="{F57236B7-BED3-44F4-8321-782CC7E2370A}" type="presOf" srcId="{C4609887-A12C-42A1-836B-D5094BB8A176}" destId="{F266EB0A-B40A-4878-A316-CC93F6D79B97}" srcOrd="0" destOrd="0" presId="urn:microsoft.com/office/officeart/2005/8/layout/process1"/>
    <dgm:cxn modelId="{167413BB-0231-4B63-B0C3-55F48B89C5CF}" type="presOf" srcId="{9C1824A3-2ECC-49CA-9016-DCC124CF1373}" destId="{1BE35538-7EB7-4F5F-91F7-44DE4A43DA00}" srcOrd="1" destOrd="0" presId="urn:microsoft.com/office/officeart/2005/8/layout/process1"/>
    <dgm:cxn modelId="{5E8CCAC8-4558-4519-BC5C-2FC5CF9DA114}" type="presOf" srcId="{39B0C329-4B03-4AB3-822A-E1C0115ACC96}" destId="{82F775E3-255B-415C-B705-09A00FD22F52}" srcOrd="0" destOrd="0" presId="urn:microsoft.com/office/officeart/2005/8/layout/process1"/>
    <dgm:cxn modelId="{6EA73BD3-EC7A-4467-85BC-A588934A29C0}" type="presOf" srcId="{2245BA91-C5E7-43A8-98F8-605D7ACA4FC9}" destId="{3B1063E1-8DAB-4765-924C-6B34E82488C9}" srcOrd="0" destOrd="0" presId="urn:microsoft.com/office/officeart/2005/8/layout/process1"/>
    <dgm:cxn modelId="{D6F63C41-7385-4EA6-B65E-1C8A277F9648}" type="presParOf" srcId="{9BFFFEDB-5884-408B-BB36-3B8E9A039CB2}" destId="{13EFF42C-D956-4D0E-83AF-826E4D088443}" srcOrd="0" destOrd="0" presId="urn:microsoft.com/office/officeart/2005/8/layout/process1"/>
    <dgm:cxn modelId="{418F13D0-4A30-4D77-A0F9-B2748D76D9E6}" type="presParOf" srcId="{9BFFFEDB-5884-408B-BB36-3B8E9A039CB2}" destId="{52C1F015-568F-4AE9-883B-6D27CD0EFF84}" srcOrd="1" destOrd="0" presId="urn:microsoft.com/office/officeart/2005/8/layout/process1"/>
    <dgm:cxn modelId="{E4777078-4709-4880-9C02-3E299BFAF51A}" type="presParOf" srcId="{52C1F015-568F-4AE9-883B-6D27CD0EFF84}" destId="{09E55FEA-75D3-4D10-8F9E-0A524D2686EB}" srcOrd="0" destOrd="0" presId="urn:microsoft.com/office/officeart/2005/8/layout/process1"/>
    <dgm:cxn modelId="{26DAD3E6-9B54-4969-B746-6B8634E2D91E}" type="presParOf" srcId="{9BFFFEDB-5884-408B-BB36-3B8E9A039CB2}" destId="{4B0F12EA-2F55-493E-A4E8-E5E9454116CF}" srcOrd="2" destOrd="0" presId="urn:microsoft.com/office/officeart/2005/8/layout/process1"/>
    <dgm:cxn modelId="{4E629411-38BB-4235-B465-B0D3EE4B3344}" type="presParOf" srcId="{9BFFFEDB-5884-408B-BB36-3B8E9A039CB2}" destId="{496F46E1-25F1-4416-A9AA-AB372508D760}" srcOrd="3" destOrd="0" presId="urn:microsoft.com/office/officeart/2005/8/layout/process1"/>
    <dgm:cxn modelId="{50EDB672-9561-4F0D-B57B-8D13D6955BCB}" type="presParOf" srcId="{496F46E1-25F1-4416-A9AA-AB372508D760}" destId="{1BE35538-7EB7-4F5F-91F7-44DE4A43DA00}" srcOrd="0" destOrd="0" presId="urn:microsoft.com/office/officeart/2005/8/layout/process1"/>
    <dgm:cxn modelId="{A4294601-AAC4-46A2-B35B-CB97AAB90FB2}" type="presParOf" srcId="{9BFFFEDB-5884-408B-BB36-3B8E9A039CB2}" destId="{82F775E3-255B-415C-B705-09A00FD22F52}" srcOrd="4" destOrd="0" presId="urn:microsoft.com/office/officeart/2005/8/layout/process1"/>
    <dgm:cxn modelId="{92776BBC-3BAA-436A-AB6D-D05349264112}" type="presParOf" srcId="{9BFFFEDB-5884-408B-BB36-3B8E9A039CB2}" destId="{4CAF6088-7561-4784-8A8E-58C1EC598CAC}" srcOrd="5" destOrd="0" presId="urn:microsoft.com/office/officeart/2005/8/layout/process1"/>
    <dgm:cxn modelId="{55BB9A8A-20DB-40B9-A259-1257761BB480}" type="presParOf" srcId="{4CAF6088-7561-4784-8A8E-58C1EC598CAC}" destId="{B3D97ED5-FF25-478A-B95E-1C537A0ADF9A}" srcOrd="0" destOrd="0" presId="urn:microsoft.com/office/officeart/2005/8/layout/process1"/>
    <dgm:cxn modelId="{223937EA-AD1B-409B-83CC-D050F4EC97F9}" type="presParOf" srcId="{9BFFFEDB-5884-408B-BB36-3B8E9A039CB2}" destId="{99AFDDFA-23CA-4491-B518-52369AC7BE84}" srcOrd="6" destOrd="0" presId="urn:microsoft.com/office/officeart/2005/8/layout/process1"/>
    <dgm:cxn modelId="{0B2B5226-8C61-45A4-8533-A5D65043E399}" type="presParOf" srcId="{9BFFFEDB-5884-408B-BB36-3B8E9A039CB2}" destId="{F266EB0A-B40A-4878-A316-CC93F6D79B97}" srcOrd="7" destOrd="0" presId="urn:microsoft.com/office/officeart/2005/8/layout/process1"/>
    <dgm:cxn modelId="{B3461958-A985-4184-B9B7-F8F783938383}" type="presParOf" srcId="{F266EB0A-B40A-4878-A316-CC93F6D79B97}" destId="{873D0BA5-BB19-4E4D-B2E2-E91289CF4ED2}" srcOrd="0" destOrd="0" presId="urn:microsoft.com/office/officeart/2005/8/layout/process1"/>
    <dgm:cxn modelId="{4B20A317-B4F3-4D13-9CC5-FB9F44BD286B}" type="presParOf" srcId="{9BFFFEDB-5884-408B-BB36-3B8E9A039CB2}" destId="{3B1063E1-8DAB-4765-924C-6B34E82488C9}"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EFF42C-D956-4D0E-83AF-826E4D088443}">
      <dsp:nvSpPr>
        <dsp:cNvPr id="0" name=""/>
        <dsp:cNvSpPr/>
      </dsp:nvSpPr>
      <dsp:spPr>
        <a:xfrm>
          <a:off x="4197" y="486462"/>
          <a:ext cx="1301282" cy="780769"/>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d-ID" sz="1400" b="0" i="0" kern="1200"/>
            <a:t>Text Preprocessing</a:t>
          </a:r>
          <a:endParaRPr lang="id-ID" sz="1400" kern="1200"/>
        </a:p>
      </dsp:txBody>
      <dsp:txXfrm>
        <a:off x="27065" y="509330"/>
        <a:ext cx="1255546" cy="735033"/>
      </dsp:txXfrm>
    </dsp:sp>
    <dsp:sp modelId="{52C1F015-568F-4AE9-883B-6D27CD0EFF84}">
      <dsp:nvSpPr>
        <dsp:cNvPr id="0" name=""/>
        <dsp:cNvSpPr/>
      </dsp:nvSpPr>
      <dsp:spPr>
        <a:xfrm>
          <a:off x="1435608" y="715488"/>
          <a:ext cx="275871" cy="322718"/>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id-ID" sz="1400" kern="1200"/>
        </a:p>
      </dsp:txBody>
      <dsp:txXfrm>
        <a:off x="1435608" y="780032"/>
        <a:ext cx="193110" cy="193630"/>
      </dsp:txXfrm>
    </dsp:sp>
    <dsp:sp modelId="{4B0F12EA-2F55-493E-A4E8-E5E9454116CF}">
      <dsp:nvSpPr>
        <dsp:cNvPr id="0" name=""/>
        <dsp:cNvSpPr/>
      </dsp:nvSpPr>
      <dsp:spPr>
        <a:xfrm>
          <a:off x="1825993" y="486462"/>
          <a:ext cx="1301282" cy="780769"/>
        </a:xfrm>
        <a:prstGeom prst="roundRect">
          <a:avLst>
            <a:gd name="adj" fmla="val 10000"/>
          </a:avLst>
        </a:prstGeom>
        <a:solidFill>
          <a:schemeClr val="accent5">
            <a:hueOff val="-2812777"/>
            <a:satOff val="7143"/>
            <a:lumOff val="152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d-ID" sz="1400" b="0" i="0" kern="1200"/>
            <a:t>Feature Extraction</a:t>
          </a:r>
          <a:endParaRPr lang="id-ID" sz="1400" kern="1200"/>
        </a:p>
      </dsp:txBody>
      <dsp:txXfrm>
        <a:off x="1848861" y="509330"/>
        <a:ext cx="1255546" cy="735033"/>
      </dsp:txXfrm>
    </dsp:sp>
    <dsp:sp modelId="{496F46E1-25F1-4416-A9AA-AB372508D760}">
      <dsp:nvSpPr>
        <dsp:cNvPr id="0" name=""/>
        <dsp:cNvSpPr/>
      </dsp:nvSpPr>
      <dsp:spPr>
        <a:xfrm>
          <a:off x="3257403" y="715488"/>
          <a:ext cx="275871" cy="322718"/>
        </a:xfrm>
        <a:prstGeom prst="rightArrow">
          <a:avLst>
            <a:gd name="adj1" fmla="val 60000"/>
            <a:gd name="adj2" fmla="val 50000"/>
          </a:avLst>
        </a:prstGeom>
        <a:solidFill>
          <a:schemeClr val="accent5">
            <a:hueOff val="-3750369"/>
            <a:satOff val="9524"/>
            <a:lumOff val="20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id-ID" sz="1400" kern="1200"/>
        </a:p>
      </dsp:txBody>
      <dsp:txXfrm>
        <a:off x="3257403" y="780032"/>
        <a:ext cx="193110" cy="193630"/>
      </dsp:txXfrm>
    </dsp:sp>
    <dsp:sp modelId="{82F775E3-255B-415C-B705-09A00FD22F52}">
      <dsp:nvSpPr>
        <dsp:cNvPr id="0" name=""/>
        <dsp:cNvSpPr/>
      </dsp:nvSpPr>
      <dsp:spPr>
        <a:xfrm>
          <a:off x="3647788" y="486462"/>
          <a:ext cx="1301282" cy="780769"/>
        </a:xfrm>
        <a:prstGeom prst="roundRect">
          <a:avLst>
            <a:gd name="adj" fmla="val 10000"/>
          </a:avLst>
        </a:prstGeom>
        <a:solidFill>
          <a:schemeClr val="accent5">
            <a:hueOff val="-5625554"/>
            <a:satOff val="14286"/>
            <a:lumOff val="304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d-ID" sz="1400" b="0" i="0" kern="1200"/>
            <a:t>Modeling </a:t>
          </a:r>
          <a:endParaRPr lang="id-ID" sz="1400" kern="1200"/>
        </a:p>
      </dsp:txBody>
      <dsp:txXfrm>
        <a:off x="3670656" y="509330"/>
        <a:ext cx="1255546" cy="735033"/>
      </dsp:txXfrm>
    </dsp:sp>
    <dsp:sp modelId="{4CAF6088-7561-4784-8A8E-58C1EC598CAC}">
      <dsp:nvSpPr>
        <dsp:cNvPr id="0" name=""/>
        <dsp:cNvSpPr/>
      </dsp:nvSpPr>
      <dsp:spPr>
        <a:xfrm>
          <a:off x="5079198" y="715488"/>
          <a:ext cx="275871" cy="322718"/>
        </a:xfrm>
        <a:prstGeom prst="rightArrow">
          <a:avLst>
            <a:gd name="adj1" fmla="val 60000"/>
            <a:gd name="adj2" fmla="val 50000"/>
          </a:avLst>
        </a:prstGeom>
        <a:solidFill>
          <a:schemeClr val="accent5">
            <a:hueOff val="-7500739"/>
            <a:satOff val="19048"/>
            <a:lumOff val="40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id-ID" sz="1400" kern="1200"/>
        </a:p>
      </dsp:txBody>
      <dsp:txXfrm>
        <a:off x="5079198" y="780032"/>
        <a:ext cx="193110" cy="193630"/>
      </dsp:txXfrm>
    </dsp:sp>
    <dsp:sp modelId="{99AFDDFA-23CA-4491-B518-52369AC7BE84}">
      <dsp:nvSpPr>
        <dsp:cNvPr id="0" name=""/>
        <dsp:cNvSpPr/>
      </dsp:nvSpPr>
      <dsp:spPr>
        <a:xfrm>
          <a:off x="5469583" y="486462"/>
          <a:ext cx="1301282" cy="780769"/>
        </a:xfrm>
        <a:prstGeom prst="roundRect">
          <a:avLst>
            <a:gd name="adj" fmla="val 10000"/>
          </a:avLst>
        </a:prstGeom>
        <a:solidFill>
          <a:schemeClr val="accent5">
            <a:hueOff val="-8438331"/>
            <a:satOff val="21429"/>
            <a:lumOff val="45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d-ID" sz="1400" b="0" i="0" kern="1200"/>
            <a:t>Post-Processing</a:t>
          </a:r>
          <a:endParaRPr lang="id-ID" sz="1400" kern="1200"/>
        </a:p>
      </dsp:txBody>
      <dsp:txXfrm>
        <a:off x="5492451" y="509330"/>
        <a:ext cx="1255546" cy="735033"/>
      </dsp:txXfrm>
    </dsp:sp>
    <dsp:sp modelId="{F266EB0A-B40A-4878-A316-CC93F6D79B97}">
      <dsp:nvSpPr>
        <dsp:cNvPr id="0" name=""/>
        <dsp:cNvSpPr/>
      </dsp:nvSpPr>
      <dsp:spPr>
        <a:xfrm>
          <a:off x="6900994" y="715488"/>
          <a:ext cx="275871" cy="322718"/>
        </a:xfrm>
        <a:prstGeom prst="rightArrow">
          <a:avLst>
            <a:gd name="adj1" fmla="val 60000"/>
            <a:gd name="adj2" fmla="val 50000"/>
          </a:avLst>
        </a:prstGeom>
        <a:solidFill>
          <a:schemeClr val="accent5">
            <a:hueOff val="-11251108"/>
            <a:satOff val="28572"/>
            <a:lumOff val="607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id-ID" sz="1400" kern="1200"/>
        </a:p>
      </dsp:txBody>
      <dsp:txXfrm>
        <a:off x="6900994" y="780032"/>
        <a:ext cx="193110" cy="193630"/>
      </dsp:txXfrm>
    </dsp:sp>
    <dsp:sp modelId="{3B1063E1-8DAB-4765-924C-6B34E82488C9}">
      <dsp:nvSpPr>
        <dsp:cNvPr id="0" name=""/>
        <dsp:cNvSpPr/>
      </dsp:nvSpPr>
      <dsp:spPr>
        <a:xfrm>
          <a:off x="7291378" y="486462"/>
          <a:ext cx="1301282" cy="780769"/>
        </a:xfrm>
        <a:prstGeom prst="roundRect">
          <a:avLst>
            <a:gd name="adj" fmla="val 10000"/>
          </a:avLst>
        </a:prstGeom>
        <a:solidFill>
          <a:schemeClr val="accent5">
            <a:hueOff val="-11251108"/>
            <a:satOff val="28572"/>
            <a:lumOff val="607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d-ID" sz="1400" b="0" i="0" kern="1200"/>
            <a:t>Deployment</a:t>
          </a:r>
          <a:endParaRPr lang="id-ID" sz="1400" kern="1200"/>
        </a:p>
      </dsp:txBody>
      <dsp:txXfrm>
        <a:off x="7314246" y="509330"/>
        <a:ext cx="1255546" cy="73503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d206afaa8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78D07C59-E723-78F3-F6E3-4CE9CCF063EE}"/>
            </a:ext>
          </a:extLst>
        </p:cNvPr>
        <p:cNvGrpSpPr/>
        <p:nvPr/>
      </p:nvGrpSpPr>
      <p:grpSpPr>
        <a:xfrm>
          <a:off x="0" y="0"/>
          <a:ext cx="0" cy="0"/>
          <a:chOff x="0" y="0"/>
          <a:chExt cx="0" cy="0"/>
        </a:xfrm>
      </p:grpSpPr>
      <p:sp>
        <p:nvSpPr>
          <p:cNvPr id="204" name="Google Shape;204;g98adbe683b_0_0:notes">
            <a:extLst>
              <a:ext uri="{FF2B5EF4-FFF2-40B4-BE49-F238E27FC236}">
                <a16:creationId xmlns:a16="http://schemas.microsoft.com/office/drawing/2014/main" id="{4938CD6C-868C-B27B-0286-0CA5DF41142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a:extLst>
              <a:ext uri="{FF2B5EF4-FFF2-40B4-BE49-F238E27FC236}">
                <a16:creationId xmlns:a16="http://schemas.microsoft.com/office/drawing/2014/main" id="{EE8ACE50-8708-4450-E08C-A3C3D9905AE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44094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71D866E4-6FDC-14B4-A230-BCD89077D7E8}"/>
            </a:ext>
          </a:extLst>
        </p:cNvPr>
        <p:cNvGrpSpPr/>
        <p:nvPr/>
      </p:nvGrpSpPr>
      <p:grpSpPr>
        <a:xfrm>
          <a:off x="0" y="0"/>
          <a:ext cx="0" cy="0"/>
          <a:chOff x="0" y="0"/>
          <a:chExt cx="0" cy="0"/>
        </a:xfrm>
      </p:grpSpPr>
      <p:sp>
        <p:nvSpPr>
          <p:cNvPr id="204" name="Google Shape;204;g98adbe683b_0_0:notes">
            <a:extLst>
              <a:ext uri="{FF2B5EF4-FFF2-40B4-BE49-F238E27FC236}">
                <a16:creationId xmlns:a16="http://schemas.microsoft.com/office/drawing/2014/main" id="{9F657271-3EB2-1BB3-33DC-BAC0FB52AD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a:extLst>
              <a:ext uri="{FF2B5EF4-FFF2-40B4-BE49-F238E27FC236}">
                <a16:creationId xmlns:a16="http://schemas.microsoft.com/office/drawing/2014/main" id="{24F85D86-3A5B-0C28-F9DF-1944EB94AC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29864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30EF7DC8-B0E7-703A-0392-086187C9E208}"/>
            </a:ext>
          </a:extLst>
        </p:cNvPr>
        <p:cNvGrpSpPr/>
        <p:nvPr/>
      </p:nvGrpSpPr>
      <p:grpSpPr>
        <a:xfrm>
          <a:off x="0" y="0"/>
          <a:ext cx="0" cy="0"/>
          <a:chOff x="0" y="0"/>
          <a:chExt cx="0" cy="0"/>
        </a:xfrm>
      </p:grpSpPr>
      <p:sp>
        <p:nvSpPr>
          <p:cNvPr id="204" name="Google Shape;204;g98adbe683b_0_0:notes">
            <a:extLst>
              <a:ext uri="{FF2B5EF4-FFF2-40B4-BE49-F238E27FC236}">
                <a16:creationId xmlns:a16="http://schemas.microsoft.com/office/drawing/2014/main" id="{74778DFC-2B9C-A8CF-F612-2B363673AE3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a:extLst>
              <a:ext uri="{FF2B5EF4-FFF2-40B4-BE49-F238E27FC236}">
                <a16:creationId xmlns:a16="http://schemas.microsoft.com/office/drawing/2014/main" id="{2C328137-9B17-51E4-DF4C-27153B6AE79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8283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65409F5A-C466-95BA-EDC8-9F113391A73D}"/>
            </a:ext>
          </a:extLst>
        </p:cNvPr>
        <p:cNvGrpSpPr/>
        <p:nvPr/>
      </p:nvGrpSpPr>
      <p:grpSpPr>
        <a:xfrm>
          <a:off x="0" y="0"/>
          <a:ext cx="0" cy="0"/>
          <a:chOff x="0" y="0"/>
          <a:chExt cx="0" cy="0"/>
        </a:xfrm>
      </p:grpSpPr>
      <p:sp>
        <p:nvSpPr>
          <p:cNvPr id="204" name="Google Shape;204;g98adbe683b_0_0:notes">
            <a:extLst>
              <a:ext uri="{FF2B5EF4-FFF2-40B4-BE49-F238E27FC236}">
                <a16:creationId xmlns:a16="http://schemas.microsoft.com/office/drawing/2014/main" id="{3518D8BA-931B-6511-5CCD-9B8C9D104F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a:extLst>
              <a:ext uri="{FF2B5EF4-FFF2-40B4-BE49-F238E27FC236}">
                <a16:creationId xmlns:a16="http://schemas.microsoft.com/office/drawing/2014/main" id="{D5F258B4-717C-2616-A64F-5EF0CDE9441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492180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8720A125-0035-2D03-E4A6-5DC8AA46AE56}"/>
            </a:ext>
          </a:extLst>
        </p:cNvPr>
        <p:cNvGrpSpPr/>
        <p:nvPr/>
      </p:nvGrpSpPr>
      <p:grpSpPr>
        <a:xfrm>
          <a:off x="0" y="0"/>
          <a:ext cx="0" cy="0"/>
          <a:chOff x="0" y="0"/>
          <a:chExt cx="0" cy="0"/>
        </a:xfrm>
      </p:grpSpPr>
      <p:sp>
        <p:nvSpPr>
          <p:cNvPr id="204" name="Google Shape;204;g98adbe683b_0_0:notes">
            <a:extLst>
              <a:ext uri="{FF2B5EF4-FFF2-40B4-BE49-F238E27FC236}">
                <a16:creationId xmlns:a16="http://schemas.microsoft.com/office/drawing/2014/main" id="{60D1412D-F457-F8D0-F36A-4B744E04521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a:extLst>
              <a:ext uri="{FF2B5EF4-FFF2-40B4-BE49-F238E27FC236}">
                <a16:creationId xmlns:a16="http://schemas.microsoft.com/office/drawing/2014/main" id="{116DE801-294F-652E-C68B-5FFAD60E0EF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81873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B72FC985-51E0-50AE-1E00-20F3994EFC44}"/>
            </a:ext>
          </a:extLst>
        </p:cNvPr>
        <p:cNvGrpSpPr/>
        <p:nvPr/>
      </p:nvGrpSpPr>
      <p:grpSpPr>
        <a:xfrm>
          <a:off x="0" y="0"/>
          <a:ext cx="0" cy="0"/>
          <a:chOff x="0" y="0"/>
          <a:chExt cx="0" cy="0"/>
        </a:xfrm>
      </p:grpSpPr>
      <p:sp>
        <p:nvSpPr>
          <p:cNvPr id="204" name="Google Shape;204;g98adbe683b_0_0:notes">
            <a:extLst>
              <a:ext uri="{FF2B5EF4-FFF2-40B4-BE49-F238E27FC236}">
                <a16:creationId xmlns:a16="http://schemas.microsoft.com/office/drawing/2014/main" id="{8933D4B2-A297-BC64-DDEE-7D6CD5F014E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a:extLst>
              <a:ext uri="{FF2B5EF4-FFF2-40B4-BE49-F238E27FC236}">
                <a16:creationId xmlns:a16="http://schemas.microsoft.com/office/drawing/2014/main" id="{D93AB408-0513-4B6C-C638-191498BEA0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93488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8"/>
        <p:cNvGrpSpPr/>
        <p:nvPr/>
      </p:nvGrpSpPr>
      <p:grpSpPr>
        <a:xfrm>
          <a:off x="0" y="0"/>
          <a:ext cx="0" cy="0"/>
          <a:chOff x="0" y="0"/>
          <a:chExt cx="0" cy="0"/>
        </a:xfrm>
      </p:grpSpPr>
      <p:sp>
        <p:nvSpPr>
          <p:cNvPr id="1519" name="Google Shape;1519;g9c73459845_0_5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0" name="Google Shape;1520;g9c73459845_0_5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AE9113CF-B58B-AE98-7684-903F9FA34160}"/>
            </a:ext>
          </a:extLst>
        </p:cNvPr>
        <p:cNvGrpSpPr/>
        <p:nvPr/>
      </p:nvGrpSpPr>
      <p:grpSpPr>
        <a:xfrm>
          <a:off x="0" y="0"/>
          <a:ext cx="0" cy="0"/>
          <a:chOff x="0" y="0"/>
          <a:chExt cx="0" cy="0"/>
        </a:xfrm>
      </p:grpSpPr>
      <p:sp>
        <p:nvSpPr>
          <p:cNvPr id="204" name="Google Shape;204;g98adbe683b_0_0:notes">
            <a:extLst>
              <a:ext uri="{FF2B5EF4-FFF2-40B4-BE49-F238E27FC236}">
                <a16:creationId xmlns:a16="http://schemas.microsoft.com/office/drawing/2014/main" id="{47CDD5F3-3043-13DF-7B3E-26300D0ADB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a:extLst>
              <a:ext uri="{FF2B5EF4-FFF2-40B4-BE49-F238E27FC236}">
                <a16:creationId xmlns:a16="http://schemas.microsoft.com/office/drawing/2014/main" id="{39E6D076-EF5E-C1D8-068A-CD1813E5C5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4096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83A3B381-B86F-DDD5-ED9F-B4DD9AB72844}"/>
            </a:ext>
          </a:extLst>
        </p:cNvPr>
        <p:cNvGrpSpPr/>
        <p:nvPr/>
      </p:nvGrpSpPr>
      <p:grpSpPr>
        <a:xfrm>
          <a:off x="0" y="0"/>
          <a:ext cx="0" cy="0"/>
          <a:chOff x="0" y="0"/>
          <a:chExt cx="0" cy="0"/>
        </a:xfrm>
      </p:grpSpPr>
      <p:sp>
        <p:nvSpPr>
          <p:cNvPr id="204" name="Google Shape;204;g98adbe683b_0_0:notes">
            <a:extLst>
              <a:ext uri="{FF2B5EF4-FFF2-40B4-BE49-F238E27FC236}">
                <a16:creationId xmlns:a16="http://schemas.microsoft.com/office/drawing/2014/main" id="{722AF99B-CE11-D46A-A4DB-4928A99162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a:extLst>
              <a:ext uri="{FF2B5EF4-FFF2-40B4-BE49-F238E27FC236}">
                <a16:creationId xmlns:a16="http://schemas.microsoft.com/office/drawing/2014/main" id="{2885C348-6DC2-7D67-F156-9F36BF5728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01260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1D077CE9-CBE0-A2B4-62E4-640611BAC664}"/>
            </a:ext>
          </a:extLst>
        </p:cNvPr>
        <p:cNvGrpSpPr/>
        <p:nvPr/>
      </p:nvGrpSpPr>
      <p:grpSpPr>
        <a:xfrm>
          <a:off x="0" y="0"/>
          <a:ext cx="0" cy="0"/>
          <a:chOff x="0" y="0"/>
          <a:chExt cx="0" cy="0"/>
        </a:xfrm>
      </p:grpSpPr>
      <p:sp>
        <p:nvSpPr>
          <p:cNvPr id="204" name="Google Shape;204;g98adbe683b_0_0:notes">
            <a:extLst>
              <a:ext uri="{FF2B5EF4-FFF2-40B4-BE49-F238E27FC236}">
                <a16:creationId xmlns:a16="http://schemas.microsoft.com/office/drawing/2014/main" id="{53436756-2113-6146-C853-7DB2C1E4987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a:extLst>
              <a:ext uri="{FF2B5EF4-FFF2-40B4-BE49-F238E27FC236}">
                <a16:creationId xmlns:a16="http://schemas.microsoft.com/office/drawing/2014/main" id="{57AD7F07-F8E9-883E-715E-9C85693D5B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04304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3E1A68D7-37C7-CC3F-C02E-D19853AEF8C1}"/>
            </a:ext>
          </a:extLst>
        </p:cNvPr>
        <p:cNvGrpSpPr/>
        <p:nvPr/>
      </p:nvGrpSpPr>
      <p:grpSpPr>
        <a:xfrm>
          <a:off x="0" y="0"/>
          <a:ext cx="0" cy="0"/>
          <a:chOff x="0" y="0"/>
          <a:chExt cx="0" cy="0"/>
        </a:xfrm>
      </p:grpSpPr>
      <p:sp>
        <p:nvSpPr>
          <p:cNvPr id="204" name="Google Shape;204;g98adbe683b_0_0:notes">
            <a:extLst>
              <a:ext uri="{FF2B5EF4-FFF2-40B4-BE49-F238E27FC236}">
                <a16:creationId xmlns:a16="http://schemas.microsoft.com/office/drawing/2014/main" id="{2BDDF13C-57A1-1228-B06D-18DC9D79995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a:extLst>
              <a:ext uri="{FF2B5EF4-FFF2-40B4-BE49-F238E27FC236}">
                <a16:creationId xmlns:a16="http://schemas.microsoft.com/office/drawing/2014/main" id="{E4E2A4F8-B991-7B18-AD36-14B1E0A5F4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84929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92301EB3-ECE5-F3AF-2A80-35F4A72B63DE}"/>
            </a:ext>
          </a:extLst>
        </p:cNvPr>
        <p:cNvGrpSpPr/>
        <p:nvPr/>
      </p:nvGrpSpPr>
      <p:grpSpPr>
        <a:xfrm>
          <a:off x="0" y="0"/>
          <a:ext cx="0" cy="0"/>
          <a:chOff x="0" y="0"/>
          <a:chExt cx="0" cy="0"/>
        </a:xfrm>
      </p:grpSpPr>
      <p:sp>
        <p:nvSpPr>
          <p:cNvPr id="204" name="Google Shape;204;g98adbe683b_0_0:notes">
            <a:extLst>
              <a:ext uri="{FF2B5EF4-FFF2-40B4-BE49-F238E27FC236}">
                <a16:creationId xmlns:a16="http://schemas.microsoft.com/office/drawing/2014/main" id="{CE2B3D64-8A78-C8F3-E71C-25B6D430D0C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a:extLst>
              <a:ext uri="{FF2B5EF4-FFF2-40B4-BE49-F238E27FC236}">
                <a16:creationId xmlns:a16="http://schemas.microsoft.com/office/drawing/2014/main" id="{549CC0DF-4E73-52E1-6485-7BB301E136C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80573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FD3CF15C-DE8B-525F-56A5-203361D2BB83}"/>
            </a:ext>
          </a:extLst>
        </p:cNvPr>
        <p:cNvGrpSpPr/>
        <p:nvPr/>
      </p:nvGrpSpPr>
      <p:grpSpPr>
        <a:xfrm>
          <a:off x="0" y="0"/>
          <a:ext cx="0" cy="0"/>
          <a:chOff x="0" y="0"/>
          <a:chExt cx="0" cy="0"/>
        </a:xfrm>
      </p:grpSpPr>
      <p:sp>
        <p:nvSpPr>
          <p:cNvPr id="204" name="Google Shape;204;g98adbe683b_0_0:notes">
            <a:extLst>
              <a:ext uri="{FF2B5EF4-FFF2-40B4-BE49-F238E27FC236}">
                <a16:creationId xmlns:a16="http://schemas.microsoft.com/office/drawing/2014/main" id="{B4C94EC2-0514-E8A9-98F3-5AADF3BCE7B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a:extLst>
              <a:ext uri="{FF2B5EF4-FFF2-40B4-BE49-F238E27FC236}">
                <a16:creationId xmlns:a16="http://schemas.microsoft.com/office/drawing/2014/main" id="{42928413-2CAB-42D4-3C2C-0CB8D464DF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96784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7B95829C-1EBE-0466-E039-51704B3E47AF}"/>
            </a:ext>
          </a:extLst>
        </p:cNvPr>
        <p:cNvGrpSpPr/>
        <p:nvPr/>
      </p:nvGrpSpPr>
      <p:grpSpPr>
        <a:xfrm>
          <a:off x="0" y="0"/>
          <a:ext cx="0" cy="0"/>
          <a:chOff x="0" y="0"/>
          <a:chExt cx="0" cy="0"/>
        </a:xfrm>
      </p:grpSpPr>
      <p:sp>
        <p:nvSpPr>
          <p:cNvPr id="204" name="Google Shape;204;g98adbe683b_0_0:notes">
            <a:extLst>
              <a:ext uri="{FF2B5EF4-FFF2-40B4-BE49-F238E27FC236}">
                <a16:creationId xmlns:a16="http://schemas.microsoft.com/office/drawing/2014/main" id="{ACA5E82F-653F-659D-B63F-E5D40CD49E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a:extLst>
              <a:ext uri="{FF2B5EF4-FFF2-40B4-BE49-F238E27FC236}">
                <a16:creationId xmlns:a16="http://schemas.microsoft.com/office/drawing/2014/main" id="{CE4D1064-1465-4597-72DE-5627F8B318F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58153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9DAC3FC7-4DC7-E1DC-B658-0E71E0C08467}"/>
            </a:ext>
          </a:extLst>
        </p:cNvPr>
        <p:cNvGrpSpPr/>
        <p:nvPr/>
      </p:nvGrpSpPr>
      <p:grpSpPr>
        <a:xfrm>
          <a:off x="0" y="0"/>
          <a:ext cx="0" cy="0"/>
          <a:chOff x="0" y="0"/>
          <a:chExt cx="0" cy="0"/>
        </a:xfrm>
      </p:grpSpPr>
      <p:sp>
        <p:nvSpPr>
          <p:cNvPr id="204" name="Google Shape;204;g98adbe683b_0_0:notes">
            <a:extLst>
              <a:ext uri="{FF2B5EF4-FFF2-40B4-BE49-F238E27FC236}">
                <a16:creationId xmlns:a16="http://schemas.microsoft.com/office/drawing/2014/main" id="{79FEFC37-166E-39C7-FFA3-AA6FC0CE0C2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a:extLst>
              <a:ext uri="{FF2B5EF4-FFF2-40B4-BE49-F238E27FC236}">
                <a16:creationId xmlns:a16="http://schemas.microsoft.com/office/drawing/2014/main" id="{1D809571-4067-66A7-733A-B0081A9ED91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72373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87356" y="1629550"/>
            <a:ext cx="3422400" cy="1524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987356" y="3147050"/>
            <a:ext cx="3607200" cy="366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latin typeface="Roboto"/>
                <a:ea typeface="Roboto"/>
                <a:cs typeface="Roboto"/>
                <a:sym typeface="Robot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6"/>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000"/>
              <a:buFont typeface="Fira Sans Extra Condensed"/>
              <a:buNone/>
              <a:defRPr sz="3000">
                <a:solidFill>
                  <a:srgbClr val="000000"/>
                </a:solidFill>
                <a:latin typeface="Fira Sans Extra Condensed" panose="020B0503050000020004" pitchFamily="34" charset="0"/>
                <a:ea typeface="Fira Sans Extra Condensed" panose="020B0503050000020004" pitchFamily="34" charset="0"/>
                <a:cs typeface="Fira Sans Extra Condensed" panose="020B0503050000020004" pitchFamily="34" charset="0"/>
                <a:sym typeface="Fira Sans Extra Condensed"/>
              </a:defRPr>
            </a:lvl1pPr>
            <a:lvl2pPr lvl="1"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15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15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analyticsvidhya.com/blog/2021/06/practical-guide-to-word-embedding-system/#h-glove" TargetMode="External"/><Relationship Id="rId7" Type="http://schemas.openxmlformats.org/officeDocument/2006/relationships/hyperlink" Target="https://towardsdatascience.com/glove-research-paper-explained-4f5b78b68f89" TargetMode="External"/><Relationship Id="rId2" Type="http://schemas.openxmlformats.org/officeDocument/2006/relationships/hyperlink" Target="https://web.stanford.edu/class/archive/cs/cs224n/cs224n.1214/materials/Gensim%20word%20vector%20visualization.html" TargetMode="External"/><Relationship Id="rId1" Type="http://schemas.openxmlformats.org/officeDocument/2006/relationships/slideLayout" Target="../slideLayouts/slideLayout5.xml"/><Relationship Id="rId6" Type="http://schemas.openxmlformats.org/officeDocument/2006/relationships/hyperlink" Target="https://medium.com/@mervebdurna/advanced-word-embeddings-word2vec-glove-and-fasttext-26e546ffedbd" TargetMode="External"/><Relationship Id="rId5" Type="http://schemas.openxmlformats.org/officeDocument/2006/relationships/hyperlink" Target="https://medium.com/analytics-vidhya/word-embeddings-in-nlp-word2vec-glove-fasttext-24d4d4286a73" TargetMode="External"/><Relationship Id="rId4" Type="http://schemas.openxmlformats.org/officeDocument/2006/relationships/hyperlink" Target="https://nlp.stanford.edu/projects/glove/"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hyperlink" Target="mailto:dosen02832@unpam.ac.id"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nlp.stanford.edu/pubs/glove.pdf"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7" name="Google Shape;58;p15">
            <a:extLst>
              <a:ext uri="{FF2B5EF4-FFF2-40B4-BE49-F238E27FC236}">
                <a16:creationId xmlns:a16="http://schemas.microsoft.com/office/drawing/2014/main" id="{3FFBE06A-C9A1-4E3B-1215-1AF75CFC83AE}"/>
              </a:ext>
            </a:extLst>
          </p:cNvPr>
          <p:cNvSpPr txBox="1">
            <a:spLocks noGrp="1"/>
          </p:cNvSpPr>
          <p:nvPr>
            <p:ph type="subTitle" idx="1"/>
          </p:nvPr>
        </p:nvSpPr>
        <p:spPr>
          <a:xfrm>
            <a:off x="811966" y="3998347"/>
            <a:ext cx="3607200" cy="692399"/>
          </a:xfrm>
          <a:prstGeom prst="rect">
            <a:avLst/>
          </a:prstGeom>
        </p:spPr>
        <p:txBody>
          <a:bodyPr spcFirstLastPara="1" wrap="square" lIns="91425" tIns="91425" rIns="91425" bIns="91425" anchor="t" anchorCtr="0">
            <a:noAutofit/>
          </a:bodyPr>
          <a:lstStyle/>
          <a:p>
            <a:pPr marL="0" indent="0">
              <a:spcAft>
                <a:spcPts val="1600"/>
              </a:spcAft>
            </a:pPr>
            <a:r>
              <a:rPr lang="en" dirty="0">
                <a:latin typeface="+mj-lt"/>
              </a:rPr>
              <a:t>Dr. Sajarwo Anggai, S.ST., M.T.</a:t>
            </a:r>
            <a:br>
              <a:rPr lang="en-US" dirty="0">
                <a:latin typeface="+mj-lt"/>
              </a:rPr>
            </a:br>
            <a:r>
              <a:rPr lang="en-US" sz="1600" dirty="0"/>
              <a:t>NIDN : 0421108703</a:t>
            </a:r>
          </a:p>
        </p:txBody>
      </p:sp>
      <p:sp>
        <p:nvSpPr>
          <p:cNvPr id="8" name="Google Shape;59;p15">
            <a:extLst>
              <a:ext uri="{FF2B5EF4-FFF2-40B4-BE49-F238E27FC236}">
                <a16:creationId xmlns:a16="http://schemas.microsoft.com/office/drawing/2014/main" id="{018A834A-A4C7-056B-B680-FDBC74286809}"/>
              </a:ext>
            </a:extLst>
          </p:cNvPr>
          <p:cNvSpPr/>
          <p:nvPr/>
        </p:nvSpPr>
        <p:spPr>
          <a:xfrm rot="5400000">
            <a:off x="7464244" y="3469259"/>
            <a:ext cx="692400" cy="692400"/>
          </a:xfrm>
          <a:prstGeom prst="ellipse">
            <a:avLst/>
          </a:prstGeom>
          <a:solidFill>
            <a:srgbClr val="FFFFFF"/>
          </a:solidFill>
          <a:ln w="28575"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1"/>
              </a:solidFill>
              <a:latin typeface="Fira Sans Extra Condensed"/>
              <a:ea typeface="Fira Sans Extra Condensed"/>
              <a:cs typeface="Fira Sans Extra Condensed"/>
              <a:sym typeface="Fira Sans Extra Condensed"/>
            </a:endParaRPr>
          </a:p>
        </p:txBody>
      </p:sp>
      <p:sp>
        <p:nvSpPr>
          <p:cNvPr id="9" name="Google Shape;60;p15">
            <a:extLst>
              <a:ext uri="{FF2B5EF4-FFF2-40B4-BE49-F238E27FC236}">
                <a16:creationId xmlns:a16="http://schemas.microsoft.com/office/drawing/2014/main" id="{9FEC12CE-BEC5-B468-43FC-076DD3863613}"/>
              </a:ext>
            </a:extLst>
          </p:cNvPr>
          <p:cNvSpPr/>
          <p:nvPr/>
        </p:nvSpPr>
        <p:spPr>
          <a:xfrm rot="5400000">
            <a:off x="6633319" y="3469259"/>
            <a:ext cx="692400" cy="692400"/>
          </a:xfrm>
          <a:prstGeom prst="ellipse">
            <a:avLst/>
          </a:prstGeom>
          <a:solidFill>
            <a:srgbClr val="FFFFFF"/>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2"/>
              </a:solidFill>
              <a:latin typeface="Fira Sans Extra Condensed"/>
              <a:ea typeface="Fira Sans Extra Condensed"/>
              <a:cs typeface="Fira Sans Extra Condensed"/>
              <a:sym typeface="Fira Sans Extra Condensed"/>
            </a:endParaRPr>
          </a:p>
        </p:txBody>
      </p:sp>
      <p:sp>
        <p:nvSpPr>
          <p:cNvPr id="10" name="Google Shape;61;p15">
            <a:extLst>
              <a:ext uri="{FF2B5EF4-FFF2-40B4-BE49-F238E27FC236}">
                <a16:creationId xmlns:a16="http://schemas.microsoft.com/office/drawing/2014/main" id="{A907F9EC-D840-5E8B-E6BE-FB7268FEAFBD}"/>
              </a:ext>
            </a:extLst>
          </p:cNvPr>
          <p:cNvSpPr/>
          <p:nvPr/>
        </p:nvSpPr>
        <p:spPr>
          <a:xfrm rot="5400000">
            <a:off x="5802394" y="3469259"/>
            <a:ext cx="692400" cy="692400"/>
          </a:xfrm>
          <a:prstGeom prst="ellipse">
            <a:avLst/>
          </a:prstGeom>
          <a:solidFill>
            <a:srgbClr val="FFFFFF"/>
          </a:solidFill>
          <a:ln w="2857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3"/>
              </a:solidFill>
              <a:latin typeface="Fira Sans Extra Condensed"/>
              <a:ea typeface="Fira Sans Extra Condensed"/>
              <a:cs typeface="Fira Sans Extra Condensed"/>
              <a:sym typeface="Fira Sans Extra Condensed"/>
            </a:endParaRPr>
          </a:p>
        </p:txBody>
      </p:sp>
      <p:sp>
        <p:nvSpPr>
          <p:cNvPr id="11" name="Google Shape;62;p15">
            <a:extLst>
              <a:ext uri="{FF2B5EF4-FFF2-40B4-BE49-F238E27FC236}">
                <a16:creationId xmlns:a16="http://schemas.microsoft.com/office/drawing/2014/main" id="{164DE8E5-503B-A24B-94FE-DBCD80775D21}"/>
              </a:ext>
            </a:extLst>
          </p:cNvPr>
          <p:cNvSpPr/>
          <p:nvPr/>
        </p:nvSpPr>
        <p:spPr>
          <a:xfrm rot="5400000">
            <a:off x="4971469" y="3469259"/>
            <a:ext cx="692400" cy="692400"/>
          </a:xfrm>
          <a:prstGeom prst="ellipse">
            <a:avLst/>
          </a:prstGeom>
          <a:solidFill>
            <a:srgbClr val="FFFFFF"/>
          </a:solidFill>
          <a:ln w="28575" cap="flat" cmpd="sng">
            <a:solidFill>
              <a:schemeClr val="accent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4"/>
              </a:solidFill>
              <a:latin typeface="Fira Sans Extra Condensed"/>
              <a:ea typeface="Fira Sans Extra Condensed"/>
              <a:cs typeface="Fira Sans Extra Condensed"/>
              <a:sym typeface="Fira Sans Extra Condensed"/>
            </a:endParaRPr>
          </a:p>
        </p:txBody>
      </p:sp>
      <p:sp>
        <p:nvSpPr>
          <p:cNvPr id="12" name="Google Shape;63;p15">
            <a:extLst>
              <a:ext uri="{FF2B5EF4-FFF2-40B4-BE49-F238E27FC236}">
                <a16:creationId xmlns:a16="http://schemas.microsoft.com/office/drawing/2014/main" id="{8EB22D04-135D-F952-66E5-EC7125372085}"/>
              </a:ext>
            </a:extLst>
          </p:cNvPr>
          <p:cNvSpPr/>
          <p:nvPr/>
        </p:nvSpPr>
        <p:spPr>
          <a:xfrm rot="5400000">
            <a:off x="5980990" y="962641"/>
            <a:ext cx="1230000" cy="12684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2;p15">
            <a:extLst>
              <a:ext uri="{FF2B5EF4-FFF2-40B4-BE49-F238E27FC236}">
                <a16:creationId xmlns:a16="http://schemas.microsoft.com/office/drawing/2014/main" id="{CD8E4208-E438-DFE2-8F1F-255E95486EEE}"/>
              </a:ext>
            </a:extLst>
          </p:cNvPr>
          <p:cNvSpPr/>
          <p:nvPr/>
        </p:nvSpPr>
        <p:spPr>
          <a:xfrm>
            <a:off x="5838205" y="1687645"/>
            <a:ext cx="1450500" cy="2856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900" b="1" dirty="0">
                <a:solidFill>
                  <a:schemeClr val="dk1"/>
                </a:solidFill>
                <a:latin typeface="Fira Sans Extra Condensed"/>
                <a:ea typeface="Fira Sans Extra Condensed"/>
                <a:cs typeface="Fira Sans Extra Condensed"/>
                <a:sym typeface="Fira Sans Extra Condensed"/>
              </a:rPr>
              <a:t>NLP</a:t>
            </a:r>
            <a:endParaRPr sz="1900" b="1" dirty="0">
              <a:solidFill>
                <a:schemeClr val="dk1"/>
              </a:solidFill>
              <a:latin typeface="Fira Sans Extra Condensed"/>
              <a:ea typeface="Fira Sans Extra Condensed"/>
              <a:cs typeface="Fira Sans Extra Condensed"/>
              <a:sym typeface="Fira Sans Extra Condensed"/>
            </a:endParaRPr>
          </a:p>
        </p:txBody>
      </p:sp>
      <p:cxnSp>
        <p:nvCxnSpPr>
          <p:cNvPr id="14" name="Google Shape;73;p15">
            <a:extLst>
              <a:ext uri="{FF2B5EF4-FFF2-40B4-BE49-F238E27FC236}">
                <a16:creationId xmlns:a16="http://schemas.microsoft.com/office/drawing/2014/main" id="{1972F8BB-FE56-C23F-DE16-35C1B10C6615}"/>
              </a:ext>
            </a:extLst>
          </p:cNvPr>
          <p:cNvCxnSpPr>
            <a:stCxn id="12" idx="3"/>
            <a:endCxn id="11" idx="2"/>
          </p:cNvCxnSpPr>
          <p:nvPr/>
        </p:nvCxnSpPr>
        <p:spPr>
          <a:xfrm rot="5400000">
            <a:off x="5328190" y="2201341"/>
            <a:ext cx="1257300" cy="12783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15" name="Google Shape;74;p15">
            <a:extLst>
              <a:ext uri="{FF2B5EF4-FFF2-40B4-BE49-F238E27FC236}">
                <a16:creationId xmlns:a16="http://schemas.microsoft.com/office/drawing/2014/main" id="{79E73E4C-915B-D039-BEB4-7B546FD70294}"/>
              </a:ext>
            </a:extLst>
          </p:cNvPr>
          <p:cNvCxnSpPr>
            <a:stCxn id="12" idx="3"/>
            <a:endCxn id="10" idx="2"/>
          </p:cNvCxnSpPr>
          <p:nvPr/>
        </p:nvCxnSpPr>
        <p:spPr>
          <a:xfrm rot="5400000">
            <a:off x="5743690" y="2616841"/>
            <a:ext cx="1257300" cy="4473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16" name="Google Shape;75;p15">
            <a:extLst>
              <a:ext uri="{FF2B5EF4-FFF2-40B4-BE49-F238E27FC236}">
                <a16:creationId xmlns:a16="http://schemas.microsoft.com/office/drawing/2014/main" id="{451F7C24-69DD-2862-1EC2-B1B8A46FE8F5}"/>
              </a:ext>
            </a:extLst>
          </p:cNvPr>
          <p:cNvCxnSpPr>
            <a:stCxn id="12" idx="3"/>
            <a:endCxn id="9" idx="2"/>
          </p:cNvCxnSpPr>
          <p:nvPr/>
        </p:nvCxnSpPr>
        <p:spPr>
          <a:xfrm rot="-5400000" flipH="1">
            <a:off x="6159040" y="2648791"/>
            <a:ext cx="1257300" cy="3834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17" name="Google Shape;76;p15">
            <a:extLst>
              <a:ext uri="{FF2B5EF4-FFF2-40B4-BE49-F238E27FC236}">
                <a16:creationId xmlns:a16="http://schemas.microsoft.com/office/drawing/2014/main" id="{8295AF00-3CB5-8986-6B26-F90B706C7A7B}"/>
              </a:ext>
            </a:extLst>
          </p:cNvPr>
          <p:cNvCxnSpPr>
            <a:stCxn id="12" idx="3"/>
            <a:endCxn id="8" idx="2"/>
          </p:cNvCxnSpPr>
          <p:nvPr/>
        </p:nvCxnSpPr>
        <p:spPr>
          <a:xfrm rot="-5400000" flipH="1">
            <a:off x="6574540" y="2233291"/>
            <a:ext cx="1257300" cy="1214400"/>
          </a:xfrm>
          <a:prstGeom prst="bentConnector3">
            <a:avLst>
              <a:gd name="adj1" fmla="val 50004"/>
            </a:avLst>
          </a:prstGeom>
          <a:noFill/>
          <a:ln w="28575" cap="flat" cmpd="sng">
            <a:solidFill>
              <a:schemeClr val="accent6"/>
            </a:solidFill>
            <a:prstDash val="solid"/>
            <a:round/>
            <a:headEnd type="none" w="med" len="med"/>
            <a:tailEnd type="none" w="med" len="med"/>
          </a:ln>
        </p:spPr>
      </p:cxnSp>
      <p:grpSp>
        <p:nvGrpSpPr>
          <p:cNvPr id="18" name="Google Shape;77;p15">
            <a:extLst>
              <a:ext uri="{FF2B5EF4-FFF2-40B4-BE49-F238E27FC236}">
                <a16:creationId xmlns:a16="http://schemas.microsoft.com/office/drawing/2014/main" id="{56044678-8CAE-0B5F-ACD5-DE474E7BD281}"/>
              </a:ext>
            </a:extLst>
          </p:cNvPr>
          <p:cNvGrpSpPr/>
          <p:nvPr/>
        </p:nvGrpSpPr>
        <p:grpSpPr>
          <a:xfrm>
            <a:off x="5142093" y="3632583"/>
            <a:ext cx="351136" cy="365769"/>
            <a:chOff x="-65129950" y="2646800"/>
            <a:chExt cx="311125" cy="317425"/>
          </a:xfrm>
        </p:grpSpPr>
        <p:sp>
          <p:nvSpPr>
            <p:cNvPr id="19" name="Google Shape;78;p15">
              <a:extLst>
                <a:ext uri="{FF2B5EF4-FFF2-40B4-BE49-F238E27FC236}">
                  <a16:creationId xmlns:a16="http://schemas.microsoft.com/office/drawing/2014/main" id="{0141F368-983E-A514-1E60-F871BC2C4875}"/>
                </a:ext>
              </a:extLst>
            </p:cNvPr>
            <p:cNvSpPr/>
            <p:nvPr/>
          </p:nvSpPr>
          <p:spPr>
            <a:xfrm>
              <a:off x="-65129950" y="2646800"/>
              <a:ext cx="311125" cy="317425"/>
            </a:xfrm>
            <a:custGeom>
              <a:avLst/>
              <a:gdLst/>
              <a:ahLst/>
              <a:cxnLst/>
              <a:rect l="l" t="t" r="r" b="b"/>
              <a:pathLst>
                <a:path w="12445" h="12697" extrusionOk="0">
                  <a:moveTo>
                    <a:pt x="6648" y="851"/>
                  </a:moveTo>
                  <a:lnTo>
                    <a:pt x="6648" y="1954"/>
                  </a:lnTo>
                  <a:lnTo>
                    <a:pt x="5860" y="1954"/>
                  </a:lnTo>
                  <a:lnTo>
                    <a:pt x="5860" y="851"/>
                  </a:lnTo>
                  <a:close/>
                  <a:moveTo>
                    <a:pt x="1261" y="1954"/>
                  </a:moveTo>
                  <a:cubicBezTo>
                    <a:pt x="1355" y="1954"/>
                    <a:pt x="1450" y="1985"/>
                    <a:pt x="1544" y="2080"/>
                  </a:cubicBezTo>
                  <a:cubicBezTo>
                    <a:pt x="1733" y="2237"/>
                    <a:pt x="1733" y="2521"/>
                    <a:pt x="1576" y="2678"/>
                  </a:cubicBezTo>
                  <a:cubicBezTo>
                    <a:pt x="1497" y="2757"/>
                    <a:pt x="1387" y="2797"/>
                    <a:pt x="1276" y="2797"/>
                  </a:cubicBezTo>
                  <a:cubicBezTo>
                    <a:pt x="1166" y="2797"/>
                    <a:pt x="1056" y="2757"/>
                    <a:pt x="977" y="2678"/>
                  </a:cubicBezTo>
                  <a:cubicBezTo>
                    <a:pt x="819" y="2521"/>
                    <a:pt x="819" y="2237"/>
                    <a:pt x="977" y="2080"/>
                  </a:cubicBezTo>
                  <a:cubicBezTo>
                    <a:pt x="1072" y="1985"/>
                    <a:pt x="1198" y="1954"/>
                    <a:pt x="1261" y="1954"/>
                  </a:cubicBezTo>
                  <a:close/>
                  <a:moveTo>
                    <a:pt x="11216" y="1954"/>
                  </a:moveTo>
                  <a:cubicBezTo>
                    <a:pt x="11468" y="1954"/>
                    <a:pt x="11626" y="2143"/>
                    <a:pt x="11626" y="2395"/>
                  </a:cubicBezTo>
                  <a:cubicBezTo>
                    <a:pt x="11626" y="2615"/>
                    <a:pt x="11437" y="2836"/>
                    <a:pt x="11216" y="2836"/>
                  </a:cubicBezTo>
                  <a:cubicBezTo>
                    <a:pt x="11027" y="2836"/>
                    <a:pt x="10807" y="2615"/>
                    <a:pt x="10807" y="2395"/>
                  </a:cubicBezTo>
                  <a:cubicBezTo>
                    <a:pt x="10807" y="2143"/>
                    <a:pt x="10996" y="1954"/>
                    <a:pt x="11216" y="1954"/>
                  </a:cubicBezTo>
                  <a:close/>
                  <a:moveTo>
                    <a:pt x="6270" y="2773"/>
                  </a:moveTo>
                  <a:cubicBezTo>
                    <a:pt x="8759" y="2773"/>
                    <a:pt x="10807" y="4821"/>
                    <a:pt x="10807" y="7341"/>
                  </a:cubicBezTo>
                  <a:cubicBezTo>
                    <a:pt x="10807" y="9861"/>
                    <a:pt x="8759" y="11909"/>
                    <a:pt x="6270" y="11909"/>
                  </a:cubicBezTo>
                  <a:cubicBezTo>
                    <a:pt x="3781" y="11909"/>
                    <a:pt x="1733" y="9861"/>
                    <a:pt x="1733" y="7341"/>
                  </a:cubicBezTo>
                  <a:cubicBezTo>
                    <a:pt x="1733" y="4821"/>
                    <a:pt x="3781" y="2773"/>
                    <a:pt x="6270" y="2773"/>
                  </a:cubicBezTo>
                  <a:close/>
                  <a:moveTo>
                    <a:pt x="4663" y="0"/>
                  </a:moveTo>
                  <a:cubicBezTo>
                    <a:pt x="4411" y="0"/>
                    <a:pt x="4254" y="189"/>
                    <a:pt x="4254" y="410"/>
                  </a:cubicBezTo>
                  <a:cubicBezTo>
                    <a:pt x="4254" y="662"/>
                    <a:pt x="4474" y="851"/>
                    <a:pt x="4663" y="851"/>
                  </a:cubicBezTo>
                  <a:lnTo>
                    <a:pt x="5104" y="851"/>
                  </a:lnTo>
                  <a:lnTo>
                    <a:pt x="5104" y="2111"/>
                  </a:lnTo>
                  <a:cubicBezTo>
                    <a:pt x="4254" y="2300"/>
                    <a:pt x="3466" y="2710"/>
                    <a:pt x="2836" y="3245"/>
                  </a:cubicBezTo>
                  <a:lnTo>
                    <a:pt x="2489" y="2899"/>
                  </a:lnTo>
                  <a:cubicBezTo>
                    <a:pt x="2741" y="2426"/>
                    <a:pt x="2647" y="1891"/>
                    <a:pt x="2269" y="1481"/>
                  </a:cubicBezTo>
                  <a:cubicBezTo>
                    <a:pt x="2032" y="1245"/>
                    <a:pt x="1717" y="1127"/>
                    <a:pt x="1394" y="1127"/>
                  </a:cubicBezTo>
                  <a:cubicBezTo>
                    <a:pt x="1072" y="1127"/>
                    <a:pt x="741" y="1245"/>
                    <a:pt x="473" y="1481"/>
                  </a:cubicBezTo>
                  <a:cubicBezTo>
                    <a:pt x="0" y="1954"/>
                    <a:pt x="0" y="2741"/>
                    <a:pt x="473" y="3245"/>
                  </a:cubicBezTo>
                  <a:cubicBezTo>
                    <a:pt x="725" y="3498"/>
                    <a:pt x="1040" y="3624"/>
                    <a:pt x="1355" y="3624"/>
                  </a:cubicBezTo>
                  <a:cubicBezTo>
                    <a:pt x="1544" y="3624"/>
                    <a:pt x="1702" y="3561"/>
                    <a:pt x="1891" y="3498"/>
                  </a:cubicBezTo>
                  <a:lnTo>
                    <a:pt x="2269" y="3844"/>
                  </a:lnTo>
                  <a:cubicBezTo>
                    <a:pt x="1481" y="4789"/>
                    <a:pt x="946" y="6018"/>
                    <a:pt x="946" y="7341"/>
                  </a:cubicBezTo>
                  <a:cubicBezTo>
                    <a:pt x="946" y="10303"/>
                    <a:pt x="3371" y="12697"/>
                    <a:pt x="6301" y="12697"/>
                  </a:cubicBezTo>
                  <a:cubicBezTo>
                    <a:pt x="9263" y="12697"/>
                    <a:pt x="11657" y="10303"/>
                    <a:pt x="11657" y="7341"/>
                  </a:cubicBezTo>
                  <a:cubicBezTo>
                    <a:pt x="11657" y="6018"/>
                    <a:pt x="11185" y="4789"/>
                    <a:pt x="10365" y="3844"/>
                  </a:cubicBezTo>
                  <a:lnTo>
                    <a:pt x="10712" y="3498"/>
                  </a:lnTo>
                  <a:cubicBezTo>
                    <a:pt x="10838" y="3561"/>
                    <a:pt x="11027" y="3624"/>
                    <a:pt x="11216" y="3624"/>
                  </a:cubicBezTo>
                  <a:cubicBezTo>
                    <a:pt x="11909" y="3624"/>
                    <a:pt x="12445" y="3056"/>
                    <a:pt x="12445" y="2363"/>
                  </a:cubicBezTo>
                  <a:cubicBezTo>
                    <a:pt x="12445" y="1670"/>
                    <a:pt x="11909" y="1135"/>
                    <a:pt x="11216" y="1135"/>
                  </a:cubicBezTo>
                  <a:cubicBezTo>
                    <a:pt x="10555" y="1135"/>
                    <a:pt x="10019" y="1670"/>
                    <a:pt x="10019" y="2363"/>
                  </a:cubicBezTo>
                  <a:cubicBezTo>
                    <a:pt x="10019" y="2552"/>
                    <a:pt x="10050" y="2710"/>
                    <a:pt x="10113" y="2899"/>
                  </a:cubicBezTo>
                  <a:lnTo>
                    <a:pt x="9767" y="3245"/>
                  </a:lnTo>
                  <a:cubicBezTo>
                    <a:pt x="9137" y="2710"/>
                    <a:pt x="8349" y="2300"/>
                    <a:pt x="7530" y="2111"/>
                  </a:cubicBezTo>
                  <a:lnTo>
                    <a:pt x="7530" y="851"/>
                  </a:lnTo>
                  <a:lnTo>
                    <a:pt x="7971" y="851"/>
                  </a:lnTo>
                  <a:cubicBezTo>
                    <a:pt x="8192" y="851"/>
                    <a:pt x="8349" y="662"/>
                    <a:pt x="8349" y="410"/>
                  </a:cubicBezTo>
                  <a:cubicBezTo>
                    <a:pt x="8349" y="189"/>
                    <a:pt x="8160" y="0"/>
                    <a:pt x="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p15">
              <a:extLst>
                <a:ext uri="{FF2B5EF4-FFF2-40B4-BE49-F238E27FC236}">
                  <a16:creationId xmlns:a16="http://schemas.microsoft.com/office/drawing/2014/main" id="{CF9B92AB-376E-8902-231C-0268A6D46FAB}"/>
                </a:ext>
              </a:extLst>
            </p:cNvPr>
            <p:cNvSpPr/>
            <p:nvPr/>
          </p:nvSpPr>
          <p:spPr>
            <a:xfrm>
              <a:off x="-65066950" y="2738175"/>
              <a:ext cx="187475" cy="185100"/>
            </a:xfrm>
            <a:custGeom>
              <a:avLst/>
              <a:gdLst/>
              <a:ahLst/>
              <a:cxnLst/>
              <a:rect l="l" t="t" r="r" b="b"/>
              <a:pathLst>
                <a:path w="7499" h="7404" extrusionOk="0">
                  <a:moveTo>
                    <a:pt x="3309" y="819"/>
                  </a:moveTo>
                  <a:lnTo>
                    <a:pt x="3309" y="3686"/>
                  </a:lnTo>
                  <a:cubicBezTo>
                    <a:pt x="3309" y="3938"/>
                    <a:pt x="3498" y="4127"/>
                    <a:pt x="3718" y="4127"/>
                  </a:cubicBezTo>
                  <a:lnTo>
                    <a:pt x="6612" y="4127"/>
                  </a:lnTo>
                  <a:cubicBezTo>
                    <a:pt x="6410" y="5529"/>
                    <a:pt x="5188" y="6585"/>
                    <a:pt x="3750" y="6585"/>
                  </a:cubicBezTo>
                  <a:cubicBezTo>
                    <a:pt x="2143" y="6585"/>
                    <a:pt x="820" y="5261"/>
                    <a:pt x="820" y="3686"/>
                  </a:cubicBezTo>
                  <a:cubicBezTo>
                    <a:pt x="820" y="2237"/>
                    <a:pt x="1891" y="1008"/>
                    <a:pt x="3309" y="819"/>
                  </a:cubicBezTo>
                  <a:close/>
                  <a:moveTo>
                    <a:pt x="3750" y="0"/>
                  </a:moveTo>
                  <a:cubicBezTo>
                    <a:pt x="1702" y="0"/>
                    <a:pt x="1" y="1638"/>
                    <a:pt x="1" y="3686"/>
                  </a:cubicBezTo>
                  <a:cubicBezTo>
                    <a:pt x="1" y="5734"/>
                    <a:pt x="1671" y="7404"/>
                    <a:pt x="3750" y="7404"/>
                  </a:cubicBezTo>
                  <a:cubicBezTo>
                    <a:pt x="5798" y="7404"/>
                    <a:pt x="7499" y="5734"/>
                    <a:pt x="7499" y="3686"/>
                  </a:cubicBezTo>
                  <a:cubicBezTo>
                    <a:pt x="7499" y="3466"/>
                    <a:pt x="7278" y="3277"/>
                    <a:pt x="7058" y="3277"/>
                  </a:cubicBezTo>
                  <a:lnTo>
                    <a:pt x="4128" y="3277"/>
                  </a:lnTo>
                  <a:lnTo>
                    <a:pt x="4128" y="378"/>
                  </a:lnTo>
                  <a:cubicBezTo>
                    <a:pt x="4128" y="158"/>
                    <a:pt x="3939" y="0"/>
                    <a:pt x="37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80;p15">
            <a:extLst>
              <a:ext uri="{FF2B5EF4-FFF2-40B4-BE49-F238E27FC236}">
                <a16:creationId xmlns:a16="http://schemas.microsoft.com/office/drawing/2014/main" id="{D0BCEF52-0E11-BDB4-F6D8-B91A8DC45216}"/>
              </a:ext>
            </a:extLst>
          </p:cNvPr>
          <p:cNvGrpSpPr/>
          <p:nvPr/>
        </p:nvGrpSpPr>
        <p:grpSpPr>
          <a:xfrm>
            <a:off x="5965703" y="3632603"/>
            <a:ext cx="365756" cy="365747"/>
            <a:chOff x="1412450" y="1954475"/>
            <a:chExt cx="297750" cy="296175"/>
          </a:xfrm>
        </p:grpSpPr>
        <p:sp>
          <p:nvSpPr>
            <p:cNvPr id="22" name="Google Shape;81;p15">
              <a:extLst>
                <a:ext uri="{FF2B5EF4-FFF2-40B4-BE49-F238E27FC236}">
                  <a16:creationId xmlns:a16="http://schemas.microsoft.com/office/drawing/2014/main" id="{442AB2B1-71C6-83D4-A9F3-0F917BA9261A}"/>
                </a:ext>
              </a:extLst>
            </p:cNvPr>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2;p15">
              <a:extLst>
                <a:ext uri="{FF2B5EF4-FFF2-40B4-BE49-F238E27FC236}">
                  <a16:creationId xmlns:a16="http://schemas.microsoft.com/office/drawing/2014/main" id="{D14CD7A4-316B-B226-0384-447E19A75F88}"/>
                </a:ext>
              </a:extLst>
            </p:cNvPr>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83;p15">
            <a:extLst>
              <a:ext uri="{FF2B5EF4-FFF2-40B4-BE49-F238E27FC236}">
                <a16:creationId xmlns:a16="http://schemas.microsoft.com/office/drawing/2014/main" id="{2234DFB1-6DD2-8552-3277-E998AA6D2E1A}"/>
              </a:ext>
            </a:extLst>
          </p:cNvPr>
          <p:cNvGrpSpPr/>
          <p:nvPr/>
        </p:nvGrpSpPr>
        <p:grpSpPr>
          <a:xfrm>
            <a:off x="6782916" y="3632592"/>
            <a:ext cx="393186" cy="365766"/>
            <a:chOff x="-62890750" y="2296300"/>
            <a:chExt cx="330825" cy="317450"/>
          </a:xfrm>
        </p:grpSpPr>
        <p:sp>
          <p:nvSpPr>
            <p:cNvPr id="25" name="Google Shape;84;p15">
              <a:extLst>
                <a:ext uri="{FF2B5EF4-FFF2-40B4-BE49-F238E27FC236}">
                  <a16:creationId xmlns:a16="http://schemas.microsoft.com/office/drawing/2014/main" id="{1401EB7B-B091-30F8-6F35-C238CB6A4BA3}"/>
                </a:ext>
              </a:extLst>
            </p:cNvPr>
            <p:cNvSpPr/>
            <p:nvPr/>
          </p:nvSpPr>
          <p:spPr>
            <a:xfrm>
              <a:off x="-62890750" y="2296300"/>
              <a:ext cx="313500" cy="195375"/>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5;p15">
              <a:extLst>
                <a:ext uri="{FF2B5EF4-FFF2-40B4-BE49-F238E27FC236}">
                  <a16:creationId xmlns:a16="http://schemas.microsoft.com/office/drawing/2014/main" id="{50EB913D-901B-6D82-3561-3E6A47E94C45}"/>
                </a:ext>
              </a:extLst>
            </p:cNvPr>
            <p:cNvSpPr/>
            <p:nvPr/>
          </p:nvSpPr>
          <p:spPr>
            <a:xfrm>
              <a:off x="-62874975" y="2417475"/>
              <a:ext cx="315050" cy="196275"/>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6;p15">
              <a:extLst>
                <a:ext uri="{FF2B5EF4-FFF2-40B4-BE49-F238E27FC236}">
                  <a16:creationId xmlns:a16="http://schemas.microsoft.com/office/drawing/2014/main" id="{F0323E84-DB61-BB63-2897-C66D8365D0BA}"/>
                </a:ext>
              </a:extLst>
            </p:cNvPr>
            <p:cNvSpPr/>
            <p:nvPr/>
          </p:nvSpPr>
          <p:spPr>
            <a:xfrm>
              <a:off x="-62822225" y="2357750"/>
              <a:ext cx="193000" cy="192975"/>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87;p15">
            <a:extLst>
              <a:ext uri="{FF2B5EF4-FFF2-40B4-BE49-F238E27FC236}">
                <a16:creationId xmlns:a16="http://schemas.microsoft.com/office/drawing/2014/main" id="{168D6A21-B8C7-423D-C918-8F64BA8F8952}"/>
              </a:ext>
            </a:extLst>
          </p:cNvPr>
          <p:cNvGrpSpPr/>
          <p:nvPr/>
        </p:nvGrpSpPr>
        <p:grpSpPr>
          <a:xfrm>
            <a:off x="7627546" y="3632577"/>
            <a:ext cx="365770" cy="365770"/>
            <a:chOff x="-3137650" y="2408950"/>
            <a:chExt cx="291450" cy="292125"/>
          </a:xfrm>
        </p:grpSpPr>
        <p:sp>
          <p:nvSpPr>
            <p:cNvPr id="29" name="Google Shape;88;p15">
              <a:extLst>
                <a:ext uri="{FF2B5EF4-FFF2-40B4-BE49-F238E27FC236}">
                  <a16:creationId xmlns:a16="http://schemas.microsoft.com/office/drawing/2014/main" id="{0E571537-EBFA-C6E8-9599-A11766B740AA}"/>
                </a:ext>
              </a:extLst>
            </p:cNvPr>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9;p15">
              <a:extLst>
                <a:ext uri="{FF2B5EF4-FFF2-40B4-BE49-F238E27FC236}">
                  <a16:creationId xmlns:a16="http://schemas.microsoft.com/office/drawing/2014/main" id="{0EE3365C-D0B7-CC15-90BB-54546D4E8832}"/>
                </a:ext>
              </a:extLst>
            </p:cNvPr>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0;p15">
              <a:extLst>
                <a:ext uri="{FF2B5EF4-FFF2-40B4-BE49-F238E27FC236}">
                  <a16:creationId xmlns:a16="http://schemas.microsoft.com/office/drawing/2014/main" id="{D0D7F7BD-11CB-C5AE-2EA9-8282FD443FA8}"/>
                </a:ext>
              </a:extLst>
            </p:cNvPr>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1;p15">
              <a:extLst>
                <a:ext uri="{FF2B5EF4-FFF2-40B4-BE49-F238E27FC236}">
                  <a16:creationId xmlns:a16="http://schemas.microsoft.com/office/drawing/2014/main" id="{86555385-4CC1-83DC-B897-CB5AE6B0A53B}"/>
                </a:ext>
              </a:extLst>
            </p:cNvPr>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2;p15">
              <a:extLst>
                <a:ext uri="{FF2B5EF4-FFF2-40B4-BE49-F238E27FC236}">
                  <a16:creationId xmlns:a16="http://schemas.microsoft.com/office/drawing/2014/main" id="{44BF13F4-9CF5-C3B4-532D-2D6CC82314F4}"/>
                </a:ext>
              </a:extLst>
            </p:cNvPr>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2">
            <a:extLst>
              <a:ext uri="{FF2B5EF4-FFF2-40B4-BE49-F238E27FC236}">
                <a16:creationId xmlns:a16="http://schemas.microsoft.com/office/drawing/2014/main" id="{557656B5-F1B6-9C85-02DA-607AC5A568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5875" y="1036298"/>
            <a:ext cx="600229" cy="600229"/>
          </a:xfrm>
          <a:prstGeom prst="rect">
            <a:avLst/>
          </a:prstGeom>
          <a:noFill/>
          <a:extLst>
            <a:ext uri="{909E8E84-426E-40DD-AFC4-6F175D3DCCD1}">
              <a14:hiddenFill xmlns:a14="http://schemas.microsoft.com/office/drawing/2010/main">
                <a:solidFill>
                  <a:srgbClr val="FFFFFF"/>
                </a:solidFill>
              </a14:hiddenFill>
            </a:ext>
          </a:extLst>
        </p:spPr>
      </p:pic>
      <p:sp>
        <p:nvSpPr>
          <p:cNvPr id="35" name="Google Shape;57;p15">
            <a:extLst>
              <a:ext uri="{FF2B5EF4-FFF2-40B4-BE49-F238E27FC236}">
                <a16:creationId xmlns:a16="http://schemas.microsoft.com/office/drawing/2014/main" id="{8C84FDB3-0F3B-BA8B-476E-D3AAE29ADA3F}"/>
              </a:ext>
            </a:extLst>
          </p:cNvPr>
          <p:cNvSpPr txBox="1">
            <a:spLocks noGrp="1"/>
          </p:cNvSpPr>
          <p:nvPr>
            <p:ph type="ctrTitle"/>
          </p:nvPr>
        </p:nvSpPr>
        <p:spPr>
          <a:xfrm>
            <a:off x="637082" y="1629550"/>
            <a:ext cx="4110308" cy="1524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Advanced NLP</a:t>
            </a:r>
            <a:br>
              <a:rPr lang="en" dirty="0"/>
            </a:br>
            <a:r>
              <a:rPr lang="en" sz="2800" dirty="0"/>
              <a:t>(Word Vector – </a:t>
            </a:r>
            <a:r>
              <a:rPr lang="en" sz="2800"/>
              <a:t>Bag 2)</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a:extLst>
            <a:ext uri="{FF2B5EF4-FFF2-40B4-BE49-F238E27FC236}">
              <a16:creationId xmlns:a16="http://schemas.microsoft.com/office/drawing/2014/main" id="{FFC6B1A9-4EE0-A531-37CA-8E98F651C4A9}"/>
            </a:ext>
          </a:extLst>
        </p:cNvPr>
        <p:cNvGrpSpPr/>
        <p:nvPr/>
      </p:nvGrpSpPr>
      <p:grpSpPr>
        <a:xfrm>
          <a:off x="0" y="0"/>
          <a:ext cx="0" cy="0"/>
          <a:chOff x="0" y="0"/>
          <a:chExt cx="0" cy="0"/>
        </a:xfrm>
      </p:grpSpPr>
      <p:sp>
        <p:nvSpPr>
          <p:cNvPr id="219" name="Google Shape;219;p18">
            <a:extLst>
              <a:ext uri="{FF2B5EF4-FFF2-40B4-BE49-F238E27FC236}">
                <a16:creationId xmlns:a16="http://schemas.microsoft.com/office/drawing/2014/main" id="{AF59CAC6-528A-9D1F-453D-48ECAD0AF0E2}"/>
              </a:ext>
            </a:extLst>
          </p:cNvPr>
          <p:cNvSpPr txBox="1">
            <a:spLocks noGrp="1"/>
          </p:cNvSpPr>
          <p:nvPr>
            <p:ph type="title"/>
          </p:nvPr>
        </p:nvSpPr>
        <p:spPr>
          <a:xfrm>
            <a:off x="457196" y="71599"/>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solidFill>
                  <a:schemeClr val="dk1"/>
                </a:solidFill>
                <a:latin typeface="Calibri" panose="020F0502020204030204" pitchFamily="34" charset="0"/>
                <a:ea typeface="Calibri" panose="020F0502020204030204" pitchFamily="34" charset="0"/>
                <a:cs typeface="Calibri" panose="020F0502020204030204" pitchFamily="34" charset="0"/>
              </a:rPr>
              <a:t>Visualisasi antara Word2vec - GloVe</a:t>
            </a:r>
            <a:endParaRPr dirty="0">
              <a:solidFill>
                <a:schemeClr val="dk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3EF3C32-5D59-A990-2657-C49FC379BCC1}"/>
              </a:ext>
            </a:extLst>
          </p:cNvPr>
          <p:cNvSpPr txBox="1"/>
          <p:nvPr/>
        </p:nvSpPr>
        <p:spPr>
          <a:xfrm>
            <a:off x="2017278" y="4681835"/>
            <a:ext cx="5275691" cy="461665"/>
          </a:xfrm>
          <a:prstGeom prst="rect">
            <a:avLst/>
          </a:prstGeom>
          <a:noFill/>
        </p:spPr>
        <p:txBody>
          <a:bodyPr wrap="square">
            <a:spAutoFit/>
          </a:bodyPr>
          <a:lstStyle/>
          <a:p>
            <a:pPr algn="ctr"/>
            <a:r>
              <a:rPr lang="en-ID" sz="1200" dirty="0"/>
              <a:t>https://www.analyticsvidhya.com/blog/2021/06/practical-guide-to-word-embedding-system/#h-glove</a:t>
            </a:r>
          </a:p>
        </p:txBody>
      </p:sp>
      <p:pic>
        <p:nvPicPr>
          <p:cNvPr id="4" name="Picture 3">
            <a:extLst>
              <a:ext uri="{FF2B5EF4-FFF2-40B4-BE49-F238E27FC236}">
                <a16:creationId xmlns:a16="http://schemas.microsoft.com/office/drawing/2014/main" id="{3B223064-B2BB-193D-F736-743BF908AB44}"/>
              </a:ext>
            </a:extLst>
          </p:cNvPr>
          <p:cNvPicPr>
            <a:picLocks noChangeAspect="1"/>
          </p:cNvPicPr>
          <p:nvPr/>
        </p:nvPicPr>
        <p:blipFill>
          <a:blip r:embed="rId3"/>
          <a:stretch>
            <a:fillRect/>
          </a:stretch>
        </p:blipFill>
        <p:spPr>
          <a:xfrm>
            <a:off x="828256" y="553099"/>
            <a:ext cx="7858540" cy="4067181"/>
          </a:xfrm>
          <a:prstGeom prst="rect">
            <a:avLst/>
          </a:prstGeom>
        </p:spPr>
      </p:pic>
    </p:spTree>
    <p:extLst>
      <p:ext uri="{BB962C8B-B14F-4D97-AF65-F5344CB8AC3E}">
        <p14:creationId xmlns:p14="http://schemas.microsoft.com/office/powerpoint/2010/main" val="3122727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472E1-C284-A8F9-450E-533F84C79309}"/>
              </a:ext>
            </a:extLst>
          </p:cNvPr>
          <p:cNvSpPr>
            <a:spLocks noGrp="1"/>
          </p:cNvSpPr>
          <p:nvPr>
            <p:ph type="title"/>
          </p:nvPr>
        </p:nvSpPr>
        <p:spPr/>
        <p:txBody>
          <a:bodyPr/>
          <a:lstStyle/>
          <a:p>
            <a:r>
              <a:rPr lang="en-US" dirty="0" err="1"/>
              <a:t>Gensim</a:t>
            </a:r>
            <a:r>
              <a:rPr lang="en-US" dirty="0"/>
              <a:t> Library for </a:t>
            </a:r>
            <a:r>
              <a:rPr lang="en-US" dirty="0" err="1"/>
              <a:t>GloVe</a:t>
            </a:r>
            <a:endParaRPr lang="id-ID" dirty="0"/>
          </a:p>
        </p:txBody>
      </p:sp>
      <p:sp>
        <p:nvSpPr>
          <p:cNvPr id="4" name="TextBox 3">
            <a:extLst>
              <a:ext uri="{FF2B5EF4-FFF2-40B4-BE49-F238E27FC236}">
                <a16:creationId xmlns:a16="http://schemas.microsoft.com/office/drawing/2014/main" id="{2621641E-D05B-61B6-9312-8C9DAB4CE861}"/>
              </a:ext>
            </a:extLst>
          </p:cNvPr>
          <p:cNvSpPr txBox="1"/>
          <p:nvPr/>
        </p:nvSpPr>
        <p:spPr>
          <a:xfrm>
            <a:off x="2212450" y="4608914"/>
            <a:ext cx="4719099" cy="246221"/>
          </a:xfrm>
          <a:prstGeom prst="rect">
            <a:avLst/>
          </a:prstGeom>
          <a:noFill/>
        </p:spPr>
        <p:txBody>
          <a:bodyPr wrap="square">
            <a:spAutoFit/>
          </a:bodyPr>
          <a:lstStyle/>
          <a:p>
            <a:pPr algn="ctr"/>
            <a:r>
              <a:rPr lang="id-ID" sz="1000" dirty="0"/>
              <a:t>https://radimrehurek.com/gensim/scripts/glove2word2vec.html</a:t>
            </a:r>
          </a:p>
        </p:txBody>
      </p:sp>
      <p:pic>
        <p:nvPicPr>
          <p:cNvPr id="5" name="Picture 4">
            <a:extLst>
              <a:ext uri="{FF2B5EF4-FFF2-40B4-BE49-F238E27FC236}">
                <a16:creationId xmlns:a16="http://schemas.microsoft.com/office/drawing/2014/main" id="{302BDE50-2768-525F-891E-1F6B2A82F36B}"/>
              </a:ext>
            </a:extLst>
          </p:cNvPr>
          <p:cNvPicPr>
            <a:picLocks noChangeAspect="1"/>
          </p:cNvPicPr>
          <p:nvPr/>
        </p:nvPicPr>
        <p:blipFill>
          <a:blip r:embed="rId2"/>
          <a:stretch>
            <a:fillRect/>
          </a:stretch>
        </p:blipFill>
        <p:spPr>
          <a:xfrm>
            <a:off x="849085" y="1020716"/>
            <a:ext cx="7897091" cy="3460457"/>
          </a:xfrm>
          <a:prstGeom prst="rect">
            <a:avLst/>
          </a:prstGeom>
        </p:spPr>
      </p:pic>
    </p:spTree>
    <p:extLst>
      <p:ext uri="{BB962C8B-B14F-4D97-AF65-F5344CB8AC3E}">
        <p14:creationId xmlns:p14="http://schemas.microsoft.com/office/powerpoint/2010/main" val="1600747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0C16F-5D2A-AAC1-79CC-CB3C89A6C9EE}"/>
              </a:ext>
            </a:extLst>
          </p:cNvPr>
          <p:cNvSpPr>
            <a:spLocks noGrp="1"/>
          </p:cNvSpPr>
          <p:nvPr>
            <p:ph type="title"/>
          </p:nvPr>
        </p:nvSpPr>
        <p:spPr>
          <a:xfrm>
            <a:off x="504701" y="375849"/>
            <a:ext cx="8229600" cy="481500"/>
          </a:xfrm>
        </p:spPr>
        <p:txBody>
          <a:bodyPr/>
          <a:lstStyle/>
          <a:p>
            <a:r>
              <a:rPr lang="en-GB" sz="3200" dirty="0"/>
              <a:t>1. Import Library dan data yang </a:t>
            </a:r>
            <a:r>
              <a:rPr lang="en-GB" sz="3200" dirty="0" err="1"/>
              <a:t>akan</a:t>
            </a:r>
            <a:r>
              <a:rPr lang="en-GB" sz="3200" dirty="0"/>
              <a:t> </a:t>
            </a:r>
            <a:r>
              <a:rPr lang="en-GB" sz="3200" dirty="0" err="1"/>
              <a:t>digunakan</a:t>
            </a:r>
            <a:endParaRPr lang="en-US" sz="3200" dirty="0"/>
          </a:p>
        </p:txBody>
      </p:sp>
      <p:sp>
        <p:nvSpPr>
          <p:cNvPr id="6" name="TextBox 5">
            <a:extLst>
              <a:ext uri="{FF2B5EF4-FFF2-40B4-BE49-F238E27FC236}">
                <a16:creationId xmlns:a16="http://schemas.microsoft.com/office/drawing/2014/main" id="{84421760-E32A-7121-9FE5-A09F63903C90}"/>
              </a:ext>
            </a:extLst>
          </p:cNvPr>
          <p:cNvSpPr txBox="1"/>
          <p:nvPr/>
        </p:nvSpPr>
        <p:spPr>
          <a:xfrm>
            <a:off x="581009" y="1266256"/>
            <a:ext cx="8229600" cy="92333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ID" sz="1800" b="0" dirty="0">
                <a:solidFill>
                  <a:schemeClr val="tx1"/>
                </a:solidFill>
                <a:effectLst/>
                <a:latin typeface="Courier New" panose="02070309020205020404" pitchFamily="49" charset="0"/>
              </a:rPr>
              <a:t>import </a:t>
            </a:r>
            <a:r>
              <a:rPr lang="en-ID" sz="1800" b="0" dirty="0" err="1">
                <a:solidFill>
                  <a:schemeClr val="tx1"/>
                </a:solidFill>
                <a:effectLst/>
                <a:latin typeface="Courier New" panose="02070309020205020404" pitchFamily="49" charset="0"/>
              </a:rPr>
              <a:t>gensim</a:t>
            </a:r>
            <a:endParaRPr lang="en-ID" sz="1800" b="0" dirty="0">
              <a:solidFill>
                <a:schemeClr val="tx1"/>
              </a:solidFill>
              <a:effectLst/>
              <a:latin typeface="Courier New" panose="02070309020205020404" pitchFamily="49" charset="0"/>
            </a:endParaRPr>
          </a:p>
          <a:p>
            <a:r>
              <a:rPr lang="en-ID" sz="1800" b="0" dirty="0">
                <a:solidFill>
                  <a:schemeClr val="tx1"/>
                </a:solidFill>
                <a:effectLst/>
                <a:latin typeface="Courier New" panose="02070309020205020404" pitchFamily="49" charset="0"/>
              </a:rPr>
              <a:t>import </a:t>
            </a:r>
            <a:r>
              <a:rPr lang="en-ID" sz="1800" b="0" dirty="0" err="1">
                <a:solidFill>
                  <a:schemeClr val="tx1"/>
                </a:solidFill>
                <a:effectLst/>
                <a:latin typeface="Courier New" panose="02070309020205020404" pitchFamily="49" charset="0"/>
              </a:rPr>
              <a:t>numpy</a:t>
            </a:r>
            <a:r>
              <a:rPr lang="en-ID" sz="1800" b="0" dirty="0">
                <a:solidFill>
                  <a:schemeClr val="tx1"/>
                </a:solidFill>
                <a:effectLst/>
                <a:latin typeface="Courier New" panose="02070309020205020404" pitchFamily="49" charset="0"/>
              </a:rPr>
              <a:t> as np</a:t>
            </a:r>
          </a:p>
          <a:p>
            <a:r>
              <a:rPr lang="en-ID" sz="1800" b="0" dirty="0">
                <a:solidFill>
                  <a:schemeClr val="tx1"/>
                </a:solidFill>
                <a:effectLst/>
                <a:latin typeface="Courier New" panose="02070309020205020404" pitchFamily="49" charset="0"/>
              </a:rPr>
              <a:t>from gensim.scripts.glove2word2vec import glove2word2vec</a:t>
            </a:r>
          </a:p>
        </p:txBody>
      </p:sp>
      <p:sp>
        <p:nvSpPr>
          <p:cNvPr id="4" name="Title 1">
            <a:extLst>
              <a:ext uri="{FF2B5EF4-FFF2-40B4-BE49-F238E27FC236}">
                <a16:creationId xmlns:a16="http://schemas.microsoft.com/office/drawing/2014/main" id="{2DBBE922-DC4E-E088-30C2-0AD640E58CFC}"/>
              </a:ext>
            </a:extLst>
          </p:cNvPr>
          <p:cNvSpPr txBox="1">
            <a:spLocks/>
          </p:cNvSpPr>
          <p:nvPr/>
        </p:nvSpPr>
        <p:spPr>
          <a:xfrm>
            <a:off x="338447" y="2713165"/>
            <a:ext cx="8229600" cy="48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panose="020B0503050000020004" pitchFamily="34" charset="0"/>
                <a:ea typeface="Fira Sans Extra Condensed" panose="020B0503050000020004" pitchFamily="34" charset="0"/>
                <a:cs typeface="Fira Sans Extra Condensed" panose="020B0503050000020004" pitchFamily="34" charset="0"/>
                <a:sym typeface="Fira Sans Extra Condensed"/>
              </a:defRPr>
            </a:lvl1pPr>
            <a:lvl2pPr marR="0" lvl="1"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9pPr>
          </a:lstStyle>
          <a:p>
            <a:r>
              <a:rPr lang="en-GB" sz="3200" dirty="0"/>
              <a:t>2. Path </a:t>
            </a:r>
            <a:r>
              <a:rPr lang="en-GB" sz="3200" dirty="0" err="1"/>
              <a:t>ke</a:t>
            </a:r>
            <a:r>
              <a:rPr lang="en-GB" sz="3200" dirty="0"/>
              <a:t> File </a:t>
            </a:r>
            <a:r>
              <a:rPr lang="en-GB" sz="3200" dirty="0" err="1"/>
              <a:t>GloVe</a:t>
            </a:r>
            <a:r>
              <a:rPr lang="en-GB" sz="3200" dirty="0"/>
              <a:t> </a:t>
            </a:r>
            <a:r>
              <a:rPr lang="en-GB" sz="3200" dirty="0" err="1"/>
              <a:t>setelah</a:t>
            </a:r>
            <a:r>
              <a:rPr lang="en-GB" sz="3200" dirty="0"/>
              <a:t> </a:t>
            </a:r>
            <a:r>
              <a:rPr lang="en-GB" sz="3200" dirty="0" err="1"/>
              <a:t>diunduh</a:t>
            </a:r>
            <a:r>
              <a:rPr lang="en-GB" sz="3200" dirty="0"/>
              <a:t> </a:t>
            </a:r>
            <a:endParaRPr lang="en-US" sz="3200" dirty="0"/>
          </a:p>
        </p:txBody>
      </p:sp>
      <p:sp>
        <p:nvSpPr>
          <p:cNvPr id="5" name="TextBox 4">
            <a:extLst>
              <a:ext uri="{FF2B5EF4-FFF2-40B4-BE49-F238E27FC236}">
                <a16:creationId xmlns:a16="http://schemas.microsoft.com/office/drawing/2014/main" id="{8B25F906-6301-EAA3-4108-FD9371816BF7}"/>
              </a:ext>
            </a:extLst>
          </p:cNvPr>
          <p:cNvSpPr txBox="1"/>
          <p:nvPr/>
        </p:nvSpPr>
        <p:spPr>
          <a:xfrm>
            <a:off x="504701" y="3415579"/>
            <a:ext cx="8229600" cy="338554"/>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ID" sz="1600" b="0" dirty="0" err="1">
                <a:solidFill>
                  <a:schemeClr val="tx1"/>
                </a:solidFill>
                <a:effectLst/>
                <a:latin typeface="Courier New" panose="02070309020205020404" pitchFamily="49" charset="0"/>
              </a:rPr>
              <a:t>glove_file</a:t>
            </a:r>
            <a:r>
              <a:rPr lang="en-ID" sz="1600" b="0" dirty="0">
                <a:solidFill>
                  <a:schemeClr val="tx1"/>
                </a:solidFill>
                <a:effectLst/>
                <a:latin typeface="Courier New" panose="02070309020205020404" pitchFamily="49" charset="0"/>
              </a:rPr>
              <a:t> = 'C:/Users/Asus/python/glove.6B.300d.txt'</a:t>
            </a:r>
          </a:p>
        </p:txBody>
      </p:sp>
    </p:spTree>
    <p:extLst>
      <p:ext uri="{BB962C8B-B14F-4D97-AF65-F5344CB8AC3E}">
        <p14:creationId xmlns:p14="http://schemas.microsoft.com/office/powerpoint/2010/main" val="3806079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2539B-DFBD-1E00-2D3D-0D574A88363B}"/>
              </a:ext>
            </a:extLst>
          </p:cNvPr>
          <p:cNvSpPr>
            <a:spLocks noGrp="1"/>
          </p:cNvSpPr>
          <p:nvPr>
            <p:ph type="title"/>
          </p:nvPr>
        </p:nvSpPr>
        <p:spPr/>
        <p:txBody>
          <a:bodyPr/>
          <a:lstStyle/>
          <a:p>
            <a:r>
              <a:rPr lang="en-ID" dirty="0"/>
              <a:t>2. </a:t>
            </a:r>
            <a:r>
              <a:rPr lang="en-ID" dirty="0" err="1"/>
              <a:t>Membuat</a:t>
            </a:r>
            <a:r>
              <a:rPr lang="en-ID" dirty="0"/>
              <a:t> Model </a:t>
            </a:r>
            <a:r>
              <a:rPr lang="en-ID" dirty="0" err="1"/>
              <a:t>GloVe</a:t>
            </a:r>
            <a:br>
              <a:rPr lang="en-US" dirty="0"/>
            </a:br>
            <a:endParaRPr lang="id-ID" dirty="0"/>
          </a:p>
        </p:txBody>
      </p:sp>
      <p:sp>
        <p:nvSpPr>
          <p:cNvPr id="4" name="TextBox 3">
            <a:extLst>
              <a:ext uri="{FF2B5EF4-FFF2-40B4-BE49-F238E27FC236}">
                <a16:creationId xmlns:a16="http://schemas.microsoft.com/office/drawing/2014/main" id="{67C1C59F-F60E-4ADA-D9B6-339AEF34F5C1}"/>
              </a:ext>
            </a:extLst>
          </p:cNvPr>
          <p:cNvSpPr txBox="1"/>
          <p:nvPr/>
        </p:nvSpPr>
        <p:spPr>
          <a:xfrm>
            <a:off x="712032" y="892975"/>
            <a:ext cx="7719935" cy="1815882"/>
          </a:xfrm>
          <a:prstGeom prst="rect">
            <a:avLst/>
          </a:prstGeom>
          <a:ln/>
        </p:spPr>
        <p:style>
          <a:lnRef idx="2">
            <a:schemeClr val="accent5"/>
          </a:lnRef>
          <a:fillRef idx="1">
            <a:schemeClr val="lt1"/>
          </a:fillRef>
          <a:effectRef idx="0">
            <a:schemeClr val="accent5"/>
          </a:effectRef>
          <a:fontRef idx="minor">
            <a:schemeClr val="dk1"/>
          </a:fontRef>
        </p:style>
        <p:txBody>
          <a:bodyPr wrap="square">
            <a:spAutoFit/>
          </a:bodyPr>
          <a:lstStyle/>
          <a:p>
            <a:r>
              <a:rPr lang="en-ID" b="0" dirty="0">
                <a:solidFill>
                  <a:schemeClr val="tx1"/>
                </a:solidFill>
                <a:effectLst/>
                <a:latin typeface="Courier New" panose="02070309020205020404" pitchFamily="49" charset="0"/>
              </a:rPr>
              <a:t>word2vec_output_file = 'glove.6B.300d.word2vec.txt'</a:t>
            </a:r>
          </a:p>
          <a:p>
            <a:r>
              <a:rPr lang="en-ID" b="0" dirty="0">
                <a:solidFill>
                  <a:schemeClr val="tx1"/>
                </a:solidFill>
                <a:effectLst/>
                <a:latin typeface="Courier New" panose="02070309020205020404" pitchFamily="49" charset="0"/>
              </a:rPr>
              <a:t>glove2word2vec(</a:t>
            </a:r>
            <a:r>
              <a:rPr lang="en-ID" b="0" dirty="0" err="1">
                <a:solidFill>
                  <a:schemeClr val="tx1"/>
                </a:solidFill>
                <a:effectLst/>
                <a:latin typeface="Courier New" panose="02070309020205020404" pitchFamily="49" charset="0"/>
              </a:rPr>
              <a:t>glove_file</a:t>
            </a:r>
            <a:r>
              <a:rPr lang="en-ID" b="0" dirty="0">
                <a:solidFill>
                  <a:schemeClr val="tx1"/>
                </a:solidFill>
                <a:effectLst/>
                <a:latin typeface="Courier New" panose="02070309020205020404" pitchFamily="49" charset="0"/>
              </a:rPr>
              <a:t>, word2vec_output_file)</a:t>
            </a:r>
          </a:p>
          <a:p>
            <a:br>
              <a:rPr lang="en-ID" b="0" dirty="0">
                <a:solidFill>
                  <a:schemeClr val="tx1"/>
                </a:solidFill>
                <a:effectLst/>
                <a:latin typeface="Courier New" panose="02070309020205020404" pitchFamily="49" charset="0"/>
              </a:rPr>
            </a:br>
            <a:r>
              <a:rPr lang="en-ID" b="0" dirty="0">
                <a:solidFill>
                  <a:schemeClr val="tx1"/>
                </a:solidFill>
                <a:effectLst/>
                <a:latin typeface="Courier New" panose="02070309020205020404" pitchFamily="49" charset="0"/>
              </a:rPr>
              <a:t>model = gensim.models.KeyedVectors.load_word2vec_format(word2vec_output_file, binary=False)</a:t>
            </a:r>
          </a:p>
          <a:p>
            <a:r>
              <a:rPr lang="en-ID" b="0" dirty="0">
                <a:solidFill>
                  <a:schemeClr val="tx1"/>
                </a:solidFill>
                <a:effectLst/>
                <a:latin typeface="Courier New" panose="02070309020205020404" pitchFamily="49" charset="0"/>
              </a:rPr>
              <a:t>vector = model['computer']</a:t>
            </a:r>
          </a:p>
          <a:p>
            <a:r>
              <a:rPr lang="en-ID" b="0" dirty="0">
                <a:solidFill>
                  <a:schemeClr val="tx1"/>
                </a:solidFill>
                <a:effectLst/>
                <a:latin typeface="Courier New" panose="02070309020205020404" pitchFamily="49" charset="0"/>
              </a:rPr>
              <a:t>print(vector)</a:t>
            </a:r>
          </a:p>
        </p:txBody>
      </p:sp>
    </p:spTree>
    <p:extLst>
      <p:ext uri="{BB962C8B-B14F-4D97-AF65-F5344CB8AC3E}">
        <p14:creationId xmlns:p14="http://schemas.microsoft.com/office/powerpoint/2010/main" val="1100396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2A1DE-205C-2C20-F54E-A4CEB94C49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201754-12A7-B67F-C1C7-A25DCCE2EE58}"/>
              </a:ext>
            </a:extLst>
          </p:cNvPr>
          <p:cNvSpPr>
            <a:spLocks noGrp="1"/>
          </p:cNvSpPr>
          <p:nvPr>
            <p:ph type="title"/>
          </p:nvPr>
        </p:nvSpPr>
        <p:spPr/>
        <p:txBody>
          <a:bodyPr/>
          <a:lstStyle/>
          <a:p>
            <a:r>
              <a:rPr lang="en-ID" dirty="0"/>
              <a:t>2. </a:t>
            </a:r>
            <a:r>
              <a:rPr lang="en-ID" dirty="0" err="1"/>
              <a:t>Membuat</a:t>
            </a:r>
            <a:r>
              <a:rPr lang="en-ID" dirty="0"/>
              <a:t> Model Word2Vec</a:t>
            </a:r>
            <a:br>
              <a:rPr lang="en-US" dirty="0"/>
            </a:br>
            <a:endParaRPr lang="id-ID" dirty="0"/>
          </a:p>
        </p:txBody>
      </p:sp>
      <p:sp>
        <p:nvSpPr>
          <p:cNvPr id="7" name="Text Placeholder 6">
            <a:extLst>
              <a:ext uri="{FF2B5EF4-FFF2-40B4-BE49-F238E27FC236}">
                <a16:creationId xmlns:a16="http://schemas.microsoft.com/office/drawing/2014/main" id="{B0E853ED-0E5B-C553-0D1A-884342B84C92}"/>
              </a:ext>
            </a:extLst>
          </p:cNvPr>
          <p:cNvSpPr>
            <a:spLocks noGrp="1"/>
          </p:cNvSpPr>
          <p:nvPr>
            <p:ph type="body" idx="1"/>
          </p:nvPr>
        </p:nvSpPr>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dirty="0" err="1">
                <a:ln>
                  <a:noFill/>
                </a:ln>
                <a:solidFill>
                  <a:srgbClr val="000000"/>
                </a:solidFill>
                <a:effectLst/>
                <a:uLnTx/>
                <a:uFillTx/>
                <a:latin typeface="+mj-lt"/>
                <a:cs typeface="Arial"/>
                <a:sym typeface="Arial"/>
              </a:rPr>
              <a:t>Penjelasan</a:t>
            </a:r>
            <a:r>
              <a:rPr kumimoji="0" lang="en-US" altLang="en-US" sz="1400" b="1" i="0" u="none" strike="noStrike" kern="0" cap="none" spc="0" normalizeH="0" baseline="0" noProof="0" dirty="0">
                <a:ln>
                  <a:noFill/>
                </a:ln>
                <a:solidFill>
                  <a:srgbClr val="000000"/>
                </a:solidFill>
                <a:effectLst/>
                <a:uLnTx/>
                <a:uFillTx/>
                <a:latin typeface="+mj-lt"/>
                <a:cs typeface="Arial"/>
                <a:sym typeface="Arial"/>
              </a:rPr>
              <a:t> Parameter : </a:t>
            </a: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defRPr/>
            </a:pP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sentences</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Data input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untuk</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melatih</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model,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berupa</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list of tokenized sentences.</a:t>
            </a:r>
            <a:endParaRPr kumimoji="0" lang="en-US" altLang="en-US" sz="3600" b="0" i="0" u="none" strike="noStrike" kern="0" cap="none" spc="0" normalizeH="0" baseline="0" noProof="0" dirty="0">
              <a:ln>
                <a:noFill/>
              </a:ln>
              <a:solidFill>
                <a:srgbClr val="000000"/>
              </a:solidFill>
              <a:effectLst/>
              <a:uLnTx/>
              <a:uFillTx/>
              <a:latin typeface="+mj-lt"/>
              <a:cs typeface="Arial"/>
              <a:sym typeface="Arial"/>
            </a:endParaRP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defRPr/>
            </a:pP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vector_size</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Ukuran</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atau</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dimensi</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dari</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embedding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vektor</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Misalnya</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jika</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a:t>
            </a:r>
            <a:r>
              <a:rPr kumimoji="0" lang="en-US" altLang="en-US" sz="1600" b="0" i="0" u="none" strike="noStrike" kern="0" cap="none" spc="0" normalizeH="0" baseline="0" noProof="0" dirty="0" err="1">
                <a:ln>
                  <a:noFill/>
                </a:ln>
                <a:solidFill>
                  <a:srgbClr val="000000"/>
                </a:solidFill>
                <a:effectLst/>
                <a:uLnTx/>
                <a:uFillTx/>
                <a:latin typeface="+mj-lt"/>
                <a:cs typeface="Arial"/>
                <a:sym typeface="Arial"/>
              </a:rPr>
              <a:t>vector_size</a:t>
            </a:r>
            <a:r>
              <a:rPr kumimoji="0" lang="en-US" altLang="en-US" sz="1600" b="0" i="0" u="none" strike="noStrike" kern="0" cap="none" spc="0" normalizeH="0" baseline="0" noProof="0" dirty="0">
                <a:ln>
                  <a:noFill/>
                </a:ln>
                <a:solidFill>
                  <a:srgbClr val="000000"/>
                </a:solidFill>
                <a:effectLst/>
                <a:uLnTx/>
                <a:uFillTx/>
                <a:latin typeface="+mj-lt"/>
                <a:cs typeface="Arial"/>
                <a:sym typeface="Arial"/>
              </a:rPr>
              <a:t>=100</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setiap</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kata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akan</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direpresentasikan</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oleh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vektor</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berdimensi</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100.</a:t>
            </a:r>
            <a:endParaRPr kumimoji="0" lang="en-US" altLang="en-US" sz="3600" b="0" i="0" u="none" strike="noStrike" kern="0" cap="none" spc="0" normalizeH="0" baseline="0" noProof="0" dirty="0">
              <a:ln>
                <a:noFill/>
              </a:ln>
              <a:solidFill>
                <a:srgbClr val="000000"/>
              </a:solidFill>
              <a:effectLst/>
              <a:uLnTx/>
              <a:uFillTx/>
              <a:latin typeface="+mj-lt"/>
              <a:cs typeface="Arial"/>
              <a:sym typeface="Arial"/>
            </a:endParaRP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defRPr/>
            </a:pP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window</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Jumlah</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kata di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sebelah</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kiri</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dan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kanan</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kata target yang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akan</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dilihat</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sebagai</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konteksnya</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Misalnya</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jika</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a:t>
            </a:r>
            <a:r>
              <a:rPr kumimoji="0" lang="en-US" altLang="en-US" sz="1600" b="0" i="0" u="none" strike="noStrike" kern="0" cap="none" spc="0" normalizeH="0" baseline="0" noProof="0" dirty="0">
                <a:ln>
                  <a:noFill/>
                </a:ln>
                <a:solidFill>
                  <a:srgbClr val="000000"/>
                </a:solidFill>
                <a:effectLst/>
                <a:uLnTx/>
                <a:uFillTx/>
                <a:latin typeface="+mj-lt"/>
                <a:cs typeface="Arial"/>
                <a:sym typeface="Arial"/>
              </a:rPr>
              <a:t>window=5</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maka</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kata target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akan</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dilihat</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bersama</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5 kata di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sekitarnya</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a:t>
            </a:r>
            <a:endParaRPr kumimoji="0" lang="en-US" altLang="en-US" sz="3600" b="0" i="0" u="none" strike="noStrike" kern="0" cap="none" spc="0" normalizeH="0" baseline="0" noProof="0" dirty="0">
              <a:ln>
                <a:noFill/>
              </a:ln>
              <a:solidFill>
                <a:srgbClr val="000000"/>
              </a:solidFill>
              <a:effectLst/>
              <a:uLnTx/>
              <a:uFillTx/>
              <a:latin typeface="+mj-lt"/>
              <a:cs typeface="Arial"/>
              <a:sym typeface="Arial"/>
            </a:endParaRP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defRPr/>
            </a:pP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min_count</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Minimum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jumlah</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kemunculan</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kata agar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dimasukkan</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ke</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dalam</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vocabulary. Kata yang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muncul</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lebih</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sedikit</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dari</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ini</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akan</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diabaikan</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a:t>
            </a:r>
            <a:endParaRPr kumimoji="0" lang="en-US" altLang="en-US" sz="3600" b="0" i="0" u="none" strike="noStrike" kern="0" cap="none" spc="0" normalizeH="0" baseline="0" noProof="0" dirty="0">
              <a:ln>
                <a:noFill/>
              </a:ln>
              <a:solidFill>
                <a:srgbClr val="000000"/>
              </a:solidFill>
              <a:effectLst/>
              <a:uLnTx/>
              <a:uFillTx/>
              <a:latin typeface="+mj-lt"/>
              <a:cs typeface="Arial"/>
              <a:sym typeface="Arial"/>
            </a:endParaRP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defRPr/>
            </a:pP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workers</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Jumlah</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thread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untuk</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mempercepat</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pelatihan</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a:t>
            </a: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defRPr/>
            </a:pP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sg</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Menentukan</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algoritma</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yang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digunakan</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a:t>
            </a:r>
            <a:r>
              <a:rPr kumimoji="0" lang="en-US" altLang="en-US" sz="1600" b="0" i="0" u="none" strike="noStrike" kern="0" cap="none" spc="0" normalizeH="0" baseline="0" noProof="0" dirty="0">
                <a:ln>
                  <a:noFill/>
                </a:ln>
                <a:solidFill>
                  <a:srgbClr val="000000"/>
                </a:solidFill>
                <a:effectLst/>
                <a:uLnTx/>
                <a:uFillTx/>
                <a:latin typeface="+mj-lt"/>
                <a:cs typeface="Arial"/>
                <a:sym typeface="Arial"/>
              </a:rPr>
              <a:t>sg=0</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untuk</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Continuous Bag of Words (CBOW) dan </a:t>
            </a:r>
            <a:r>
              <a:rPr kumimoji="0" lang="en-US" altLang="en-US" sz="1600" b="0" i="0" u="none" strike="noStrike" kern="0" cap="none" spc="0" normalizeH="0" baseline="0" noProof="0" dirty="0">
                <a:ln>
                  <a:noFill/>
                </a:ln>
                <a:solidFill>
                  <a:srgbClr val="000000"/>
                </a:solidFill>
                <a:effectLst/>
                <a:uLnTx/>
                <a:uFillTx/>
                <a:latin typeface="+mj-lt"/>
                <a:cs typeface="Arial"/>
                <a:sym typeface="Arial"/>
              </a:rPr>
              <a:t>sg=1</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untuk</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Skip-gram. </a:t>
            </a: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defRPr/>
            </a:pP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epochs</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Jumlah</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iterasi</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a:t>
            </a:r>
            <a:r>
              <a:rPr kumimoji="0" lang="en-US" altLang="en-US" sz="1200" b="0" i="0" u="none" strike="noStrike" kern="0" cap="none" spc="0" normalizeH="0" baseline="0" noProof="0" dirty="0" err="1">
                <a:ln>
                  <a:noFill/>
                </a:ln>
                <a:solidFill>
                  <a:srgbClr val="000000"/>
                </a:solidFill>
                <a:effectLst/>
                <a:uLnTx/>
                <a:uFillTx/>
                <a:latin typeface="+mj-lt"/>
                <a:cs typeface="Arial"/>
                <a:sym typeface="Arial"/>
              </a:rPr>
              <a:t>pelatihan</a:t>
            </a:r>
            <a:r>
              <a:rPr kumimoji="0" lang="en-US" altLang="en-US" sz="1200" b="0" i="0" u="none" strike="noStrike" kern="0" cap="none" spc="0" normalizeH="0" baseline="0" noProof="0" dirty="0">
                <a:ln>
                  <a:noFill/>
                </a:ln>
                <a:solidFill>
                  <a:srgbClr val="000000"/>
                </a:solidFill>
                <a:effectLst/>
                <a:uLnTx/>
                <a:uFillTx/>
                <a:latin typeface="+mj-lt"/>
                <a:cs typeface="Arial"/>
                <a:sym typeface="Arial"/>
              </a:rPr>
              <a:t> pada data.</a:t>
            </a:r>
            <a:endParaRPr kumimoji="0" lang="en-US" altLang="en-US" sz="3600" b="0" i="0" u="none" strike="noStrike" kern="0" cap="none" spc="0" normalizeH="0" baseline="0" noProof="0" dirty="0">
              <a:ln>
                <a:noFill/>
              </a:ln>
              <a:solidFill>
                <a:srgbClr val="000000"/>
              </a:solidFill>
              <a:effectLst/>
              <a:uLnTx/>
              <a:uFillTx/>
              <a:latin typeface="+mj-lt"/>
              <a:cs typeface="Arial"/>
              <a:sym typeface="Arial"/>
            </a:endParaRPr>
          </a:p>
        </p:txBody>
      </p:sp>
    </p:spTree>
    <p:extLst>
      <p:ext uri="{BB962C8B-B14F-4D97-AF65-F5344CB8AC3E}">
        <p14:creationId xmlns:p14="http://schemas.microsoft.com/office/powerpoint/2010/main" val="1166201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2539B-DFBD-1E00-2D3D-0D574A88363B}"/>
              </a:ext>
            </a:extLst>
          </p:cNvPr>
          <p:cNvSpPr>
            <a:spLocks noGrp="1"/>
          </p:cNvSpPr>
          <p:nvPr>
            <p:ph type="title"/>
          </p:nvPr>
        </p:nvSpPr>
        <p:spPr/>
        <p:txBody>
          <a:bodyPr/>
          <a:lstStyle/>
          <a:p>
            <a:r>
              <a:rPr lang="en-US" dirty="0"/>
              <a:t>Ref </a:t>
            </a:r>
            <a:r>
              <a:rPr lang="en-US" dirty="0" err="1"/>
              <a:t>Tambahan</a:t>
            </a:r>
            <a:br>
              <a:rPr lang="en-US" dirty="0"/>
            </a:br>
            <a:endParaRPr lang="id-ID" dirty="0"/>
          </a:p>
        </p:txBody>
      </p:sp>
      <p:sp>
        <p:nvSpPr>
          <p:cNvPr id="3" name="TextBox 2">
            <a:extLst>
              <a:ext uri="{FF2B5EF4-FFF2-40B4-BE49-F238E27FC236}">
                <a16:creationId xmlns:a16="http://schemas.microsoft.com/office/drawing/2014/main" id="{3E766376-851C-D90C-4F96-D7060C178383}"/>
              </a:ext>
            </a:extLst>
          </p:cNvPr>
          <p:cNvSpPr txBox="1"/>
          <p:nvPr/>
        </p:nvSpPr>
        <p:spPr>
          <a:xfrm>
            <a:off x="457200" y="694313"/>
            <a:ext cx="8454452" cy="418576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GB" b="0" dirty="0">
                <a:solidFill>
                  <a:srgbClr val="000000"/>
                </a:solidFill>
                <a:effectLst/>
                <a:latin typeface="Courier New" panose="02070309020205020404" pitchFamily="49" charset="0"/>
                <a:hlinkClick r:id="rId2"/>
              </a:rPr>
              <a:t>https://web.stanford.edu/class/archive/cs/cs224n/cs224n.1214/materials/Gensim%20word%20vector%20visualization.html</a:t>
            </a:r>
            <a:endParaRPr lang="en-GB" b="0" dirty="0">
              <a:solidFill>
                <a:srgbClr val="000000"/>
              </a:solidFill>
              <a:effectLst/>
              <a:latin typeface="Courier New" panose="02070309020205020404" pitchFamily="49" charset="0"/>
            </a:endParaRPr>
          </a:p>
          <a:p>
            <a:endParaRPr lang="en-GB" dirty="0">
              <a:solidFill>
                <a:srgbClr val="000000"/>
              </a:solidFill>
              <a:latin typeface="Courier New" panose="02070309020205020404" pitchFamily="49" charset="0"/>
            </a:endParaRPr>
          </a:p>
          <a:p>
            <a:r>
              <a:rPr lang="id-ID" b="0" dirty="0">
                <a:solidFill>
                  <a:srgbClr val="000000"/>
                </a:solidFill>
                <a:effectLst/>
                <a:latin typeface="Courier New" panose="02070309020205020404" pitchFamily="49" charset="0"/>
                <a:hlinkClick r:id="rId3"/>
              </a:rPr>
              <a:t>https://www.analyticsvidhya.com/blog/2021/06/practical-guide-to-word-embedding-system/#h-glove</a:t>
            </a:r>
            <a:endParaRPr lang="en-GB" b="0" dirty="0">
              <a:solidFill>
                <a:srgbClr val="000000"/>
              </a:solidFill>
              <a:effectLst/>
              <a:latin typeface="Courier New" panose="02070309020205020404" pitchFamily="49" charset="0"/>
            </a:endParaRPr>
          </a:p>
          <a:p>
            <a:endParaRPr lang="en-GB" dirty="0">
              <a:solidFill>
                <a:srgbClr val="000000"/>
              </a:solidFill>
              <a:latin typeface="Courier New" panose="02070309020205020404" pitchFamily="49" charset="0"/>
            </a:endParaRPr>
          </a:p>
          <a:p>
            <a:r>
              <a:rPr lang="id-ID" b="0" dirty="0">
                <a:solidFill>
                  <a:srgbClr val="000000"/>
                </a:solidFill>
                <a:effectLst/>
                <a:latin typeface="Courier New" panose="02070309020205020404" pitchFamily="49" charset="0"/>
                <a:hlinkClick r:id="rId4"/>
              </a:rPr>
              <a:t>https://nlp.stanford.edu/projects/glove/</a:t>
            </a:r>
            <a:endParaRPr lang="en-GB" b="0" dirty="0">
              <a:solidFill>
                <a:srgbClr val="000000"/>
              </a:solidFill>
              <a:effectLst/>
              <a:latin typeface="Courier New" panose="02070309020205020404" pitchFamily="49" charset="0"/>
            </a:endParaRPr>
          </a:p>
          <a:p>
            <a:endParaRPr lang="en-GB" dirty="0">
              <a:solidFill>
                <a:srgbClr val="000000"/>
              </a:solidFill>
              <a:latin typeface="Courier New" panose="02070309020205020404" pitchFamily="49" charset="0"/>
            </a:endParaRPr>
          </a:p>
          <a:p>
            <a:r>
              <a:rPr lang="en-GB" dirty="0">
                <a:solidFill>
                  <a:srgbClr val="000000"/>
                </a:solidFill>
                <a:latin typeface="Courier New" panose="02070309020205020404" pitchFamily="49" charset="0"/>
                <a:hlinkClick r:id="rId5"/>
              </a:rPr>
              <a:t>https://medium.com/analytics-vidhya/word-embeddings-in-nlp-word2vec-glove-fasttext-24d4d4286a73</a:t>
            </a:r>
            <a:endParaRPr lang="en-GB" dirty="0">
              <a:solidFill>
                <a:srgbClr val="000000"/>
              </a:solidFill>
              <a:latin typeface="Courier New" panose="02070309020205020404" pitchFamily="49" charset="0"/>
            </a:endParaRPr>
          </a:p>
          <a:p>
            <a:endParaRPr lang="en-GB" dirty="0">
              <a:solidFill>
                <a:srgbClr val="000000"/>
              </a:solidFill>
              <a:latin typeface="Courier New" panose="02070309020205020404" pitchFamily="49" charset="0"/>
            </a:endParaRPr>
          </a:p>
          <a:p>
            <a:r>
              <a:rPr lang="en-GB" dirty="0">
                <a:solidFill>
                  <a:srgbClr val="000000"/>
                </a:solidFill>
                <a:latin typeface="Courier New" panose="02070309020205020404" pitchFamily="49" charset="0"/>
                <a:hlinkClick r:id="rId6"/>
              </a:rPr>
              <a:t>https://medium.com/@mervebdurna/advanced-word-embeddings-word2vec-glove-and-fasttext-26e546ffedbd</a:t>
            </a:r>
            <a:endParaRPr lang="en-GB" dirty="0">
              <a:solidFill>
                <a:srgbClr val="000000"/>
              </a:solidFill>
              <a:latin typeface="Courier New" panose="02070309020205020404" pitchFamily="49" charset="0"/>
            </a:endParaRPr>
          </a:p>
          <a:p>
            <a:endParaRPr lang="en-GB" dirty="0">
              <a:solidFill>
                <a:srgbClr val="000000"/>
              </a:solidFill>
              <a:latin typeface="Courier New" panose="02070309020205020404" pitchFamily="49" charset="0"/>
            </a:endParaRPr>
          </a:p>
          <a:p>
            <a:r>
              <a:rPr lang="en-GB" dirty="0">
                <a:solidFill>
                  <a:srgbClr val="000000"/>
                </a:solidFill>
                <a:latin typeface="Courier New" panose="02070309020205020404" pitchFamily="49" charset="0"/>
                <a:hlinkClick r:id="rId7"/>
              </a:rPr>
              <a:t>https://towardsdatascience.com/glove-research-paper-explained-4f5b78b68f89</a:t>
            </a:r>
            <a:endParaRPr lang="en-GB" dirty="0">
              <a:solidFill>
                <a:srgbClr val="000000"/>
              </a:solidFill>
              <a:latin typeface="Courier New" panose="02070309020205020404" pitchFamily="49" charset="0"/>
            </a:endParaRPr>
          </a:p>
          <a:p>
            <a:endParaRPr lang="en-GB" dirty="0">
              <a:solidFill>
                <a:srgbClr val="000000"/>
              </a:solidFill>
              <a:latin typeface="Courier New" panose="02070309020205020404" pitchFamily="49" charset="0"/>
            </a:endParaRPr>
          </a:p>
          <a:p>
            <a:r>
              <a:rPr lang="en-GB" dirty="0">
                <a:solidFill>
                  <a:srgbClr val="000000"/>
                </a:solidFill>
                <a:latin typeface="Courier New" panose="02070309020205020404" pitchFamily="49" charset="0"/>
                <a:hlinkClick r:id="rId6"/>
              </a:rPr>
              <a:t>https://medium.com/@mervebdurna/advanced-word-embeddings-word2vec-glove-and-fasttext-26e546ffedbd</a:t>
            </a:r>
            <a:endParaRPr lang="en-GB" dirty="0">
              <a:solidFill>
                <a:srgbClr val="000000"/>
              </a:solidFill>
              <a:latin typeface="Courier New" panose="02070309020205020404" pitchFamily="49" charset="0"/>
            </a:endParaRPr>
          </a:p>
          <a:p>
            <a:endParaRPr lang="en-GB"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665078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a:extLst>
            <a:ext uri="{FF2B5EF4-FFF2-40B4-BE49-F238E27FC236}">
              <a16:creationId xmlns:a16="http://schemas.microsoft.com/office/drawing/2014/main" id="{5F13EFCF-A944-1B0C-0993-C6A9CE3A3927}"/>
            </a:ext>
          </a:extLst>
        </p:cNvPr>
        <p:cNvGrpSpPr/>
        <p:nvPr/>
      </p:nvGrpSpPr>
      <p:grpSpPr>
        <a:xfrm>
          <a:off x="0" y="0"/>
          <a:ext cx="0" cy="0"/>
          <a:chOff x="0" y="0"/>
          <a:chExt cx="0" cy="0"/>
        </a:xfrm>
      </p:grpSpPr>
      <p:sp>
        <p:nvSpPr>
          <p:cNvPr id="219" name="Google Shape;219;p18">
            <a:extLst>
              <a:ext uri="{FF2B5EF4-FFF2-40B4-BE49-F238E27FC236}">
                <a16:creationId xmlns:a16="http://schemas.microsoft.com/office/drawing/2014/main" id="{7C3135F4-0DC3-DEA4-1F9B-44C77A1D4FB9}"/>
              </a:ext>
            </a:extLst>
          </p:cNvPr>
          <p:cNvSpPr txBox="1">
            <a:spLocks noGrp="1"/>
          </p:cNvSpPr>
          <p:nvPr>
            <p:ph type="title"/>
          </p:nvPr>
        </p:nvSpPr>
        <p:spPr>
          <a:xfrm>
            <a:off x="457199" y="292372"/>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solidFill>
                  <a:schemeClr val="dk1"/>
                </a:solidFill>
                <a:latin typeface="Calibri" panose="020F0502020204030204" pitchFamily="34" charset="0"/>
                <a:ea typeface="Calibri" panose="020F0502020204030204" pitchFamily="34" charset="0"/>
                <a:cs typeface="Calibri" panose="020F0502020204030204" pitchFamily="34" charset="0"/>
              </a:rPr>
              <a:t>FastText</a:t>
            </a:r>
            <a:endParaRPr dirty="0">
              <a:solidFill>
                <a:schemeClr val="dk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7C5D7BF-C40D-26CB-DF96-0627373B3D90}"/>
              </a:ext>
            </a:extLst>
          </p:cNvPr>
          <p:cNvSpPr txBox="1"/>
          <p:nvPr/>
        </p:nvSpPr>
        <p:spPr>
          <a:xfrm>
            <a:off x="553064" y="773872"/>
            <a:ext cx="8037871" cy="3477875"/>
          </a:xfrm>
          <a:prstGeom prst="rect">
            <a:avLst/>
          </a:prstGeom>
          <a:noFill/>
        </p:spPr>
        <p:txBody>
          <a:bodyPr wrap="square">
            <a:spAutoFit/>
          </a:bodyPr>
          <a:lstStyle/>
          <a:p>
            <a:pPr algn="just"/>
            <a:r>
              <a:rPr lang="en-GB" sz="2000" b="0" i="0" dirty="0" err="1">
                <a:solidFill>
                  <a:srgbClr val="242424"/>
                </a:solidFill>
                <a:effectLst/>
                <a:latin typeface="source-serif-pro"/>
              </a:rPr>
              <a:t>FastText</a:t>
            </a:r>
            <a:r>
              <a:rPr lang="en-GB" sz="2000" b="0" i="0" dirty="0">
                <a:solidFill>
                  <a:srgbClr val="242424"/>
                </a:solidFill>
                <a:effectLst/>
                <a:latin typeface="source-serif-pro"/>
              </a:rPr>
              <a:t> is an advanced word embedding technique developed by Facebook AI Research (FAIR) that extends the Word2Vec model. Unlike Word2Vec, </a:t>
            </a:r>
            <a:r>
              <a:rPr lang="en-GB" sz="2000" b="0" i="0" dirty="0" err="1">
                <a:solidFill>
                  <a:srgbClr val="242424"/>
                </a:solidFill>
                <a:effectLst/>
                <a:latin typeface="source-serif-pro"/>
              </a:rPr>
              <a:t>FastText</a:t>
            </a:r>
            <a:r>
              <a:rPr lang="en-GB" sz="2000" b="0" i="0" dirty="0">
                <a:solidFill>
                  <a:srgbClr val="242424"/>
                </a:solidFill>
                <a:effectLst/>
                <a:latin typeface="source-serif-pro"/>
              </a:rPr>
              <a:t> not only considers whole words but also incorporates </a:t>
            </a:r>
            <a:r>
              <a:rPr lang="en-GB" sz="2000" b="0" i="0" dirty="0" err="1">
                <a:solidFill>
                  <a:srgbClr val="242424"/>
                </a:solidFill>
                <a:effectLst/>
                <a:latin typeface="source-serif-pro"/>
              </a:rPr>
              <a:t>subword</a:t>
            </a:r>
            <a:r>
              <a:rPr lang="en-GB" sz="2000" b="0" i="0" dirty="0">
                <a:solidFill>
                  <a:srgbClr val="242424"/>
                </a:solidFill>
                <a:effectLst/>
                <a:latin typeface="source-serif-pro"/>
              </a:rPr>
              <a:t> information — parts of words like n-grams. This approach enables the handling of morphologically rich languages and captures information about word structure more effectively.</a:t>
            </a:r>
          </a:p>
          <a:p>
            <a:pPr algn="just"/>
            <a:endParaRPr lang="en-GB" sz="2000" dirty="0">
              <a:solidFill>
                <a:srgbClr val="242424"/>
              </a:solidFill>
              <a:latin typeface="source-serif-pro"/>
            </a:endParaRPr>
          </a:p>
          <a:p>
            <a:pPr algn="just"/>
            <a:r>
              <a:rPr lang="en-GB" sz="2000" b="0" i="0" dirty="0">
                <a:solidFill>
                  <a:srgbClr val="242424"/>
                </a:solidFill>
                <a:effectLst/>
                <a:latin typeface="source-serif-pro"/>
              </a:rPr>
              <a:t>As its name suggests its </a:t>
            </a:r>
            <a:r>
              <a:rPr lang="en-GB" sz="2000" b="1" i="0" dirty="0">
                <a:solidFill>
                  <a:srgbClr val="242424"/>
                </a:solidFill>
                <a:effectLst/>
                <a:latin typeface="source-serif-pro"/>
              </a:rPr>
              <a:t>fast and efficient method</a:t>
            </a:r>
            <a:r>
              <a:rPr lang="en-GB" sz="2000" b="0" i="0" dirty="0">
                <a:solidFill>
                  <a:srgbClr val="242424"/>
                </a:solidFill>
                <a:effectLst/>
                <a:latin typeface="source-serif-pro"/>
              </a:rPr>
              <a:t> to perform same task and because of the nature of its training method, it ends up learning </a:t>
            </a:r>
            <a:r>
              <a:rPr lang="en-GB" sz="2000" b="1" i="0" dirty="0">
                <a:solidFill>
                  <a:srgbClr val="242424"/>
                </a:solidFill>
                <a:effectLst/>
                <a:latin typeface="source-serif-pro"/>
              </a:rPr>
              <a:t>morphological </a:t>
            </a:r>
            <a:r>
              <a:rPr lang="en-GB" sz="2000" b="0" i="0" dirty="0">
                <a:solidFill>
                  <a:srgbClr val="242424"/>
                </a:solidFill>
                <a:effectLst/>
                <a:latin typeface="source-serif-pro"/>
              </a:rPr>
              <a:t>details as well.</a:t>
            </a:r>
          </a:p>
          <a:p>
            <a:pPr algn="just"/>
            <a:endParaRPr lang="en-GB" sz="2000" dirty="0">
              <a:solidFill>
                <a:srgbClr val="242424"/>
              </a:solidFill>
              <a:latin typeface="source-serif-pro"/>
            </a:endParaRPr>
          </a:p>
        </p:txBody>
      </p:sp>
      <p:sp>
        <p:nvSpPr>
          <p:cNvPr id="3" name="TextBox 2">
            <a:extLst>
              <a:ext uri="{FF2B5EF4-FFF2-40B4-BE49-F238E27FC236}">
                <a16:creationId xmlns:a16="http://schemas.microsoft.com/office/drawing/2014/main" id="{3504EA21-8E50-901F-9760-F043A0719F1B}"/>
              </a:ext>
            </a:extLst>
          </p:cNvPr>
          <p:cNvSpPr txBox="1"/>
          <p:nvPr/>
        </p:nvSpPr>
        <p:spPr>
          <a:xfrm>
            <a:off x="1934153" y="4578136"/>
            <a:ext cx="5487925" cy="415498"/>
          </a:xfrm>
          <a:prstGeom prst="rect">
            <a:avLst/>
          </a:prstGeom>
          <a:noFill/>
        </p:spPr>
        <p:txBody>
          <a:bodyPr wrap="square">
            <a:spAutoFit/>
          </a:bodyPr>
          <a:lstStyle/>
          <a:p>
            <a:pPr algn="ctr"/>
            <a:r>
              <a:rPr lang="en-US" sz="1050" dirty="0">
                <a:solidFill>
                  <a:srgbClr val="242021"/>
                </a:solidFill>
                <a:latin typeface="+mj-lt"/>
              </a:rPr>
              <a:t>https://medium.com/analytics-vidhya/word-embeddings-in-nlp-word2vec-glove-fasttext-24d4d4286a73</a:t>
            </a:r>
          </a:p>
        </p:txBody>
      </p:sp>
    </p:spTree>
    <p:extLst>
      <p:ext uri="{BB962C8B-B14F-4D97-AF65-F5344CB8AC3E}">
        <p14:creationId xmlns:p14="http://schemas.microsoft.com/office/powerpoint/2010/main" val="278024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a:extLst>
            <a:ext uri="{FF2B5EF4-FFF2-40B4-BE49-F238E27FC236}">
              <a16:creationId xmlns:a16="http://schemas.microsoft.com/office/drawing/2014/main" id="{186571E9-9689-EFCA-7E66-6B8B385D75ED}"/>
            </a:ext>
          </a:extLst>
        </p:cNvPr>
        <p:cNvGrpSpPr/>
        <p:nvPr/>
      </p:nvGrpSpPr>
      <p:grpSpPr>
        <a:xfrm>
          <a:off x="0" y="0"/>
          <a:ext cx="0" cy="0"/>
          <a:chOff x="0" y="0"/>
          <a:chExt cx="0" cy="0"/>
        </a:xfrm>
      </p:grpSpPr>
      <p:sp>
        <p:nvSpPr>
          <p:cNvPr id="219" name="Google Shape;219;p18">
            <a:extLst>
              <a:ext uri="{FF2B5EF4-FFF2-40B4-BE49-F238E27FC236}">
                <a16:creationId xmlns:a16="http://schemas.microsoft.com/office/drawing/2014/main" id="{840D8B36-8DE5-7736-C9C9-1FFFBD7939C1}"/>
              </a:ext>
            </a:extLst>
          </p:cNvPr>
          <p:cNvSpPr txBox="1">
            <a:spLocks noGrp="1"/>
          </p:cNvSpPr>
          <p:nvPr>
            <p:ph type="title"/>
          </p:nvPr>
        </p:nvSpPr>
        <p:spPr>
          <a:xfrm>
            <a:off x="457199" y="149866"/>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solidFill>
                  <a:schemeClr val="dk1"/>
                </a:solidFill>
                <a:latin typeface="Calibri" panose="020F0502020204030204" pitchFamily="34" charset="0"/>
                <a:ea typeface="Calibri" panose="020F0502020204030204" pitchFamily="34" charset="0"/>
                <a:cs typeface="Calibri" panose="020F0502020204030204" pitchFamily="34" charset="0"/>
              </a:rPr>
              <a:t>FastText</a:t>
            </a:r>
            <a:endParaRPr dirty="0">
              <a:solidFill>
                <a:schemeClr val="dk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A114C80-2AE7-BABE-C72B-8227B84B41CC}"/>
              </a:ext>
            </a:extLst>
          </p:cNvPr>
          <p:cNvSpPr txBox="1"/>
          <p:nvPr/>
        </p:nvSpPr>
        <p:spPr>
          <a:xfrm>
            <a:off x="553064" y="773872"/>
            <a:ext cx="8037871" cy="2862322"/>
          </a:xfrm>
          <a:prstGeom prst="rect">
            <a:avLst/>
          </a:prstGeom>
          <a:noFill/>
        </p:spPr>
        <p:txBody>
          <a:bodyPr wrap="square">
            <a:spAutoFit/>
          </a:bodyPr>
          <a:lstStyle/>
          <a:p>
            <a:pPr algn="just"/>
            <a:r>
              <a:rPr lang="en-GB" sz="2000" b="0" i="0" dirty="0" err="1">
                <a:solidFill>
                  <a:srgbClr val="242424"/>
                </a:solidFill>
                <a:effectLst/>
                <a:latin typeface="source-serif-pro"/>
              </a:rPr>
              <a:t>FastText</a:t>
            </a:r>
            <a:r>
              <a:rPr lang="en-GB" sz="2000" b="0" i="0" dirty="0">
                <a:solidFill>
                  <a:srgbClr val="242424"/>
                </a:solidFill>
                <a:effectLst/>
                <a:latin typeface="source-serif-pro"/>
              </a:rPr>
              <a:t> is unique because it can </a:t>
            </a:r>
            <a:r>
              <a:rPr lang="en-GB" sz="2000" b="1" i="0" dirty="0">
                <a:solidFill>
                  <a:srgbClr val="242424"/>
                </a:solidFill>
                <a:effectLst/>
                <a:latin typeface="source-serif-pro"/>
              </a:rPr>
              <a:t>derive word vectors for unknown words or out of vocabulary words</a:t>
            </a:r>
            <a:r>
              <a:rPr lang="en-GB" sz="2000" b="0" i="0" dirty="0">
                <a:solidFill>
                  <a:srgbClr val="242424"/>
                </a:solidFill>
                <a:effectLst/>
                <a:latin typeface="source-serif-pro"/>
              </a:rPr>
              <a:t> — this is because by taking morphological characteristics of words into account, it can </a:t>
            </a:r>
            <a:r>
              <a:rPr lang="en-GB" sz="2000" b="0" i="1" dirty="0">
                <a:solidFill>
                  <a:srgbClr val="242424"/>
                </a:solidFill>
                <a:effectLst/>
                <a:latin typeface="source-serif-pro"/>
              </a:rPr>
              <a:t>create</a:t>
            </a:r>
            <a:r>
              <a:rPr lang="en-GB" sz="2000" b="0" i="0" dirty="0">
                <a:solidFill>
                  <a:srgbClr val="242424"/>
                </a:solidFill>
                <a:effectLst/>
                <a:latin typeface="source-serif-pro"/>
              </a:rPr>
              <a:t> the word vector for an unknown word. Since </a:t>
            </a:r>
            <a:r>
              <a:rPr lang="en-GB" sz="2000" b="1" i="0" dirty="0">
                <a:solidFill>
                  <a:srgbClr val="242424"/>
                </a:solidFill>
                <a:effectLst/>
                <a:latin typeface="source-serif-pro"/>
              </a:rPr>
              <a:t>morphology refers to the structure or syntax of the words</a:t>
            </a:r>
            <a:r>
              <a:rPr lang="en-GB" sz="2000" b="0" i="0" dirty="0">
                <a:solidFill>
                  <a:srgbClr val="242424"/>
                </a:solidFill>
                <a:effectLst/>
                <a:latin typeface="source-serif-pro"/>
              </a:rPr>
              <a:t>, </a:t>
            </a:r>
            <a:r>
              <a:rPr lang="en-GB" sz="2000" b="0" i="0" dirty="0" err="1">
                <a:solidFill>
                  <a:srgbClr val="242424"/>
                </a:solidFill>
                <a:effectLst/>
                <a:latin typeface="source-serif-pro"/>
              </a:rPr>
              <a:t>FastText</a:t>
            </a:r>
            <a:r>
              <a:rPr lang="en-GB" sz="2000" b="0" i="0" dirty="0">
                <a:solidFill>
                  <a:srgbClr val="242424"/>
                </a:solidFill>
                <a:effectLst/>
                <a:latin typeface="source-serif-pro"/>
              </a:rPr>
              <a:t> tends to perform better for such task, </a:t>
            </a:r>
            <a:r>
              <a:rPr lang="en-GB" sz="2000" b="1" i="0" dirty="0">
                <a:solidFill>
                  <a:srgbClr val="242424"/>
                </a:solidFill>
                <a:effectLst/>
                <a:latin typeface="source-serif-pro"/>
              </a:rPr>
              <a:t>word2vec </a:t>
            </a:r>
            <a:r>
              <a:rPr lang="en-GB" sz="2000" b="0" i="0" dirty="0">
                <a:solidFill>
                  <a:srgbClr val="242424"/>
                </a:solidFill>
                <a:effectLst/>
                <a:latin typeface="source-serif-pro"/>
              </a:rPr>
              <a:t>perform better for </a:t>
            </a:r>
            <a:r>
              <a:rPr lang="en-GB" sz="2000" b="1" i="0" dirty="0">
                <a:solidFill>
                  <a:srgbClr val="242424"/>
                </a:solidFill>
                <a:effectLst/>
                <a:latin typeface="source-serif-pro"/>
              </a:rPr>
              <a:t>semantic task</a:t>
            </a:r>
            <a:r>
              <a:rPr lang="en-GB" sz="2000" b="0" i="0" dirty="0">
                <a:solidFill>
                  <a:srgbClr val="242424"/>
                </a:solidFill>
                <a:effectLst/>
                <a:latin typeface="source-serif-pro"/>
              </a:rPr>
              <a:t>.</a:t>
            </a:r>
          </a:p>
          <a:p>
            <a:pPr algn="just"/>
            <a:endParaRPr lang="en-GB" sz="2000" b="0" i="0" dirty="0">
              <a:solidFill>
                <a:srgbClr val="242424"/>
              </a:solidFill>
              <a:effectLst/>
              <a:latin typeface="source-serif-pro"/>
            </a:endParaRPr>
          </a:p>
          <a:p>
            <a:pPr algn="just"/>
            <a:r>
              <a:rPr lang="en-GB" sz="2000" b="1" i="0" dirty="0" err="1">
                <a:solidFill>
                  <a:srgbClr val="242424"/>
                </a:solidFill>
                <a:effectLst/>
                <a:latin typeface="source-serif-pro"/>
              </a:rPr>
              <a:t>FastText</a:t>
            </a:r>
            <a:r>
              <a:rPr lang="en-GB" sz="2000" b="1" i="0" dirty="0">
                <a:solidFill>
                  <a:srgbClr val="242424"/>
                </a:solidFill>
                <a:effectLst/>
                <a:latin typeface="source-serif-pro"/>
              </a:rPr>
              <a:t> works well with rare words</a:t>
            </a:r>
            <a:r>
              <a:rPr lang="en-GB" sz="2000" b="0" i="0" dirty="0">
                <a:solidFill>
                  <a:srgbClr val="242424"/>
                </a:solidFill>
                <a:effectLst/>
                <a:latin typeface="source-serif-pro"/>
              </a:rPr>
              <a:t>. So even if a word wasn’t seen during training, it can be broken down into n-grams to get its embeddings.</a:t>
            </a:r>
          </a:p>
        </p:txBody>
      </p:sp>
      <p:sp>
        <p:nvSpPr>
          <p:cNvPr id="3" name="TextBox 2">
            <a:extLst>
              <a:ext uri="{FF2B5EF4-FFF2-40B4-BE49-F238E27FC236}">
                <a16:creationId xmlns:a16="http://schemas.microsoft.com/office/drawing/2014/main" id="{B4D1C18C-707A-E672-8960-0305F1A5D04B}"/>
              </a:ext>
            </a:extLst>
          </p:cNvPr>
          <p:cNvSpPr txBox="1"/>
          <p:nvPr/>
        </p:nvSpPr>
        <p:spPr>
          <a:xfrm>
            <a:off x="1934153" y="4578136"/>
            <a:ext cx="5487925" cy="415498"/>
          </a:xfrm>
          <a:prstGeom prst="rect">
            <a:avLst/>
          </a:prstGeom>
          <a:noFill/>
        </p:spPr>
        <p:txBody>
          <a:bodyPr wrap="square">
            <a:spAutoFit/>
          </a:bodyPr>
          <a:lstStyle/>
          <a:p>
            <a:pPr algn="ctr"/>
            <a:r>
              <a:rPr lang="en-US" sz="1050" dirty="0">
                <a:solidFill>
                  <a:srgbClr val="242021"/>
                </a:solidFill>
                <a:latin typeface="+mj-lt"/>
              </a:rPr>
              <a:t>https://medium.com/analytics-vidhya/word-embeddings-in-nlp-word2vec-glove-fasttext-24d4d4286a73</a:t>
            </a:r>
          </a:p>
        </p:txBody>
      </p:sp>
    </p:spTree>
    <p:extLst>
      <p:ext uri="{BB962C8B-B14F-4D97-AF65-F5344CB8AC3E}">
        <p14:creationId xmlns:p14="http://schemas.microsoft.com/office/powerpoint/2010/main" val="1386482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a:extLst>
            <a:ext uri="{FF2B5EF4-FFF2-40B4-BE49-F238E27FC236}">
              <a16:creationId xmlns:a16="http://schemas.microsoft.com/office/drawing/2014/main" id="{58C30523-A2C6-11DD-7A65-D56C2B50C39D}"/>
            </a:ext>
          </a:extLst>
        </p:cNvPr>
        <p:cNvGrpSpPr/>
        <p:nvPr/>
      </p:nvGrpSpPr>
      <p:grpSpPr>
        <a:xfrm>
          <a:off x="0" y="0"/>
          <a:ext cx="0" cy="0"/>
          <a:chOff x="0" y="0"/>
          <a:chExt cx="0" cy="0"/>
        </a:xfrm>
      </p:grpSpPr>
      <p:sp>
        <p:nvSpPr>
          <p:cNvPr id="219" name="Google Shape;219;p18">
            <a:extLst>
              <a:ext uri="{FF2B5EF4-FFF2-40B4-BE49-F238E27FC236}">
                <a16:creationId xmlns:a16="http://schemas.microsoft.com/office/drawing/2014/main" id="{A13165EC-6EF6-E6CD-ACEB-CE62B2D68FC4}"/>
              </a:ext>
            </a:extLst>
          </p:cNvPr>
          <p:cNvSpPr txBox="1">
            <a:spLocks noGrp="1"/>
          </p:cNvSpPr>
          <p:nvPr>
            <p:ph type="title"/>
          </p:nvPr>
        </p:nvSpPr>
        <p:spPr>
          <a:xfrm>
            <a:off x="457198" y="184111"/>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solidFill>
                  <a:schemeClr val="dk1"/>
                </a:solidFill>
                <a:latin typeface="Calibri" panose="020F0502020204030204" pitchFamily="34" charset="0"/>
                <a:ea typeface="Calibri" panose="020F0502020204030204" pitchFamily="34" charset="0"/>
                <a:cs typeface="Calibri" panose="020F0502020204030204" pitchFamily="34" charset="0"/>
              </a:rPr>
              <a:t>FastText</a:t>
            </a:r>
            <a:endParaRPr dirty="0">
              <a:solidFill>
                <a:schemeClr val="dk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E29FA8A4-FC0A-E308-5172-5BE17E40002B}"/>
              </a:ext>
            </a:extLst>
          </p:cNvPr>
          <p:cNvSpPr txBox="1"/>
          <p:nvPr/>
        </p:nvSpPr>
        <p:spPr>
          <a:xfrm>
            <a:off x="1934153" y="4777467"/>
            <a:ext cx="5275691" cy="253916"/>
          </a:xfrm>
          <a:prstGeom prst="rect">
            <a:avLst/>
          </a:prstGeom>
          <a:noFill/>
        </p:spPr>
        <p:txBody>
          <a:bodyPr wrap="square">
            <a:spAutoFit/>
          </a:bodyPr>
          <a:lstStyle/>
          <a:p>
            <a:pPr algn="ctr"/>
            <a:r>
              <a:rPr lang="en-US" sz="1050" dirty="0">
                <a:solidFill>
                  <a:srgbClr val="242021"/>
                </a:solidFill>
                <a:latin typeface="+mj-lt"/>
              </a:rPr>
              <a:t>https://arxiv.org/pdf/1607.04606</a:t>
            </a:r>
          </a:p>
        </p:txBody>
      </p:sp>
      <p:sp>
        <p:nvSpPr>
          <p:cNvPr id="5" name="TextBox 4">
            <a:extLst>
              <a:ext uri="{FF2B5EF4-FFF2-40B4-BE49-F238E27FC236}">
                <a16:creationId xmlns:a16="http://schemas.microsoft.com/office/drawing/2014/main" id="{214D272F-ECB5-88F8-68B3-119C103153C9}"/>
              </a:ext>
            </a:extLst>
          </p:cNvPr>
          <p:cNvSpPr txBox="1"/>
          <p:nvPr/>
        </p:nvSpPr>
        <p:spPr>
          <a:xfrm>
            <a:off x="457198" y="702247"/>
            <a:ext cx="8037871" cy="400110"/>
          </a:xfrm>
          <a:prstGeom prst="rect">
            <a:avLst/>
          </a:prstGeom>
          <a:noFill/>
        </p:spPr>
        <p:txBody>
          <a:bodyPr wrap="square">
            <a:spAutoFit/>
          </a:bodyPr>
          <a:lstStyle/>
          <a:p>
            <a:pPr algn="just"/>
            <a:r>
              <a:rPr lang="en-GB" sz="2000" b="0" i="0" dirty="0">
                <a:solidFill>
                  <a:srgbClr val="242424"/>
                </a:solidFill>
                <a:effectLst/>
                <a:latin typeface="source-serif-pro"/>
              </a:rPr>
              <a:t>https://fasttext.cc/docs/en/references.html</a:t>
            </a:r>
            <a:endParaRPr lang="en-US" sz="1600" dirty="0">
              <a:solidFill>
                <a:srgbClr val="242021"/>
              </a:solidFill>
              <a:latin typeface="+mj-lt"/>
            </a:endParaRPr>
          </a:p>
        </p:txBody>
      </p:sp>
      <p:pic>
        <p:nvPicPr>
          <p:cNvPr id="6" name="Picture 5">
            <a:extLst>
              <a:ext uri="{FF2B5EF4-FFF2-40B4-BE49-F238E27FC236}">
                <a16:creationId xmlns:a16="http://schemas.microsoft.com/office/drawing/2014/main" id="{21D92A3C-5079-2792-C65F-8A714B4B9446}"/>
              </a:ext>
            </a:extLst>
          </p:cNvPr>
          <p:cNvPicPr>
            <a:picLocks noChangeAspect="1"/>
          </p:cNvPicPr>
          <p:nvPr/>
        </p:nvPicPr>
        <p:blipFill>
          <a:blip r:embed="rId3"/>
          <a:stretch>
            <a:fillRect/>
          </a:stretch>
        </p:blipFill>
        <p:spPr>
          <a:xfrm>
            <a:off x="1625393" y="1232809"/>
            <a:ext cx="6136579" cy="3485830"/>
          </a:xfrm>
          <a:prstGeom prst="rect">
            <a:avLst/>
          </a:prstGeom>
        </p:spPr>
      </p:pic>
    </p:spTree>
    <p:extLst>
      <p:ext uri="{BB962C8B-B14F-4D97-AF65-F5344CB8AC3E}">
        <p14:creationId xmlns:p14="http://schemas.microsoft.com/office/powerpoint/2010/main" val="2496967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6">
          <a:extLst>
            <a:ext uri="{FF2B5EF4-FFF2-40B4-BE49-F238E27FC236}">
              <a16:creationId xmlns:a16="http://schemas.microsoft.com/office/drawing/2014/main" id="{15ABE66C-6605-53D8-1893-303502E985DD}"/>
            </a:ext>
          </a:extLst>
        </p:cNvPr>
        <p:cNvGrpSpPr/>
        <p:nvPr/>
      </p:nvGrpSpPr>
      <p:grpSpPr>
        <a:xfrm>
          <a:off x="0" y="0"/>
          <a:ext cx="0" cy="0"/>
          <a:chOff x="0" y="0"/>
          <a:chExt cx="0" cy="0"/>
        </a:xfrm>
      </p:grpSpPr>
      <p:sp>
        <p:nvSpPr>
          <p:cNvPr id="219" name="Google Shape;219;p18">
            <a:extLst>
              <a:ext uri="{FF2B5EF4-FFF2-40B4-BE49-F238E27FC236}">
                <a16:creationId xmlns:a16="http://schemas.microsoft.com/office/drawing/2014/main" id="{CF440343-0705-6552-D401-F5B62CA39E77}"/>
              </a:ext>
            </a:extLst>
          </p:cNvPr>
          <p:cNvSpPr txBox="1">
            <a:spLocks noGrp="1"/>
          </p:cNvSpPr>
          <p:nvPr>
            <p:ph type="title"/>
          </p:nvPr>
        </p:nvSpPr>
        <p:spPr>
          <a:xfrm>
            <a:off x="457197" y="239373"/>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solidFill>
                  <a:schemeClr val="dk1"/>
                </a:solidFill>
                <a:latin typeface="Calibri" panose="020F0502020204030204" pitchFamily="34" charset="0"/>
                <a:ea typeface="Calibri" panose="020F0502020204030204" pitchFamily="34" charset="0"/>
                <a:cs typeface="Calibri" panose="020F0502020204030204" pitchFamily="34" charset="0"/>
              </a:rPr>
              <a:t>FastText</a:t>
            </a:r>
            <a:endParaRPr dirty="0">
              <a:solidFill>
                <a:schemeClr val="dk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9BCFDA2-CF90-B2B2-0465-553DE6B776CE}"/>
              </a:ext>
            </a:extLst>
          </p:cNvPr>
          <p:cNvSpPr txBox="1"/>
          <p:nvPr/>
        </p:nvSpPr>
        <p:spPr>
          <a:xfrm>
            <a:off x="553062" y="892975"/>
            <a:ext cx="8037871" cy="2554545"/>
          </a:xfrm>
          <a:prstGeom prst="rect">
            <a:avLst/>
          </a:prstGeom>
          <a:noFill/>
        </p:spPr>
        <p:txBody>
          <a:bodyPr wrap="square">
            <a:spAutoFit/>
          </a:bodyPr>
          <a:lstStyle/>
          <a:p>
            <a:pPr algn="just"/>
            <a:r>
              <a:rPr lang="en-GB" sz="2000" b="0" i="0" dirty="0" err="1">
                <a:solidFill>
                  <a:srgbClr val="242424"/>
                </a:solidFill>
                <a:effectLst/>
                <a:latin typeface="source-serif-pro"/>
              </a:rPr>
              <a:t>FastText</a:t>
            </a:r>
            <a:r>
              <a:rPr lang="en-GB" sz="2000" b="0" i="0" dirty="0">
                <a:solidFill>
                  <a:srgbClr val="242424"/>
                </a:solidFill>
                <a:effectLst/>
                <a:latin typeface="source-serif-pro"/>
              </a:rPr>
              <a:t> model is explained </a:t>
            </a:r>
          </a:p>
          <a:p>
            <a:pPr algn="just"/>
            <a:endParaRPr lang="en-GB" sz="2000" b="0" i="0" dirty="0">
              <a:solidFill>
                <a:srgbClr val="242424"/>
              </a:solidFill>
              <a:effectLst/>
              <a:latin typeface="source-serif-pro"/>
            </a:endParaRPr>
          </a:p>
          <a:p>
            <a:pPr algn="just"/>
            <a:r>
              <a:rPr lang="en-GB" sz="2000" b="1" i="0" dirty="0">
                <a:solidFill>
                  <a:srgbClr val="242424"/>
                </a:solidFill>
                <a:effectLst/>
                <a:latin typeface="sohne"/>
              </a:rPr>
              <a:t>1. </a:t>
            </a:r>
            <a:r>
              <a:rPr lang="en-GB" sz="2000" b="1" i="0" dirty="0" err="1">
                <a:solidFill>
                  <a:srgbClr val="242424"/>
                </a:solidFill>
                <a:effectLst/>
                <a:latin typeface="sohne"/>
              </a:rPr>
              <a:t>Subword</a:t>
            </a:r>
            <a:r>
              <a:rPr lang="en-GB" sz="2000" b="1" i="0" dirty="0">
                <a:solidFill>
                  <a:srgbClr val="242424"/>
                </a:solidFill>
                <a:effectLst/>
                <a:latin typeface="sohne"/>
              </a:rPr>
              <a:t> Information:</a:t>
            </a:r>
          </a:p>
          <a:p>
            <a:pPr algn="just"/>
            <a:r>
              <a:rPr lang="en-GB" sz="2000" b="0" i="0" dirty="0" err="1">
                <a:solidFill>
                  <a:srgbClr val="242424"/>
                </a:solidFill>
                <a:effectLst/>
                <a:latin typeface="source-serif-pro"/>
              </a:rPr>
              <a:t>FastText</a:t>
            </a:r>
            <a:r>
              <a:rPr lang="en-GB" sz="2000" b="0" i="0" dirty="0">
                <a:solidFill>
                  <a:srgbClr val="242424"/>
                </a:solidFill>
                <a:effectLst/>
                <a:latin typeface="source-serif-pro"/>
              </a:rPr>
              <a:t> represents each word as a bag of character n-grams in addition to the whole word itself. This means that the word “apple” is represented by the word itself and its constituent n-grams like “ap”, “pp”, “pl”, “le”, etc. This approach helps capture the meanings of shorter words and affords a better understanding of suffixes and prefixes.</a:t>
            </a:r>
          </a:p>
        </p:txBody>
      </p:sp>
      <p:sp>
        <p:nvSpPr>
          <p:cNvPr id="3" name="TextBox 2">
            <a:extLst>
              <a:ext uri="{FF2B5EF4-FFF2-40B4-BE49-F238E27FC236}">
                <a16:creationId xmlns:a16="http://schemas.microsoft.com/office/drawing/2014/main" id="{28DDE92A-470F-0267-CAF6-B75034955231}"/>
              </a:ext>
            </a:extLst>
          </p:cNvPr>
          <p:cNvSpPr txBox="1"/>
          <p:nvPr/>
        </p:nvSpPr>
        <p:spPr>
          <a:xfrm>
            <a:off x="1934153" y="4578136"/>
            <a:ext cx="5275691" cy="415498"/>
          </a:xfrm>
          <a:prstGeom prst="rect">
            <a:avLst/>
          </a:prstGeom>
          <a:noFill/>
        </p:spPr>
        <p:txBody>
          <a:bodyPr wrap="square">
            <a:spAutoFit/>
          </a:bodyPr>
          <a:lstStyle/>
          <a:p>
            <a:pPr algn="ctr"/>
            <a:r>
              <a:rPr lang="en-US" sz="1050" dirty="0">
                <a:solidFill>
                  <a:srgbClr val="242021"/>
                </a:solidFill>
                <a:latin typeface="+mj-lt"/>
              </a:rPr>
              <a:t>https://medium.com/@mervebdurna/advanced-word-embeddings-word2vec-glove-and-fasttext-26e546ffedbd</a:t>
            </a:r>
          </a:p>
        </p:txBody>
      </p:sp>
    </p:spTree>
    <p:extLst>
      <p:ext uri="{BB962C8B-B14F-4D97-AF65-F5344CB8AC3E}">
        <p14:creationId xmlns:p14="http://schemas.microsoft.com/office/powerpoint/2010/main" val="1873899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990D-F0BA-FC40-111C-AD3E232903C4}"/>
              </a:ext>
            </a:extLst>
          </p:cNvPr>
          <p:cNvSpPr>
            <a:spLocks noGrp="1"/>
          </p:cNvSpPr>
          <p:nvPr>
            <p:ph type="title"/>
          </p:nvPr>
        </p:nvSpPr>
        <p:spPr/>
        <p:txBody>
          <a:bodyPr/>
          <a:lstStyle/>
          <a:p>
            <a:r>
              <a:rPr lang="en-US" dirty="0"/>
              <a:t>NLP Pipeline</a:t>
            </a:r>
            <a:endParaRPr lang="id-ID" dirty="0"/>
          </a:p>
        </p:txBody>
      </p:sp>
      <p:graphicFrame>
        <p:nvGraphicFramePr>
          <p:cNvPr id="5" name="Diagram 4">
            <a:extLst>
              <a:ext uri="{FF2B5EF4-FFF2-40B4-BE49-F238E27FC236}">
                <a16:creationId xmlns:a16="http://schemas.microsoft.com/office/drawing/2014/main" id="{DD2C3471-7268-8F03-BEDD-7896BB5FDF0F}"/>
              </a:ext>
            </a:extLst>
          </p:cNvPr>
          <p:cNvGraphicFramePr/>
          <p:nvPr>
            <p:extLst>
              <p:ext uri="{D42A27DB-BD31-4B8C-83A1-F6EECF244321}">
                <p14:modId xmlns:p14="http://schemas.microsoft.com/office/powerpoint/2010/main" val="3141844052"/>
              </p:ext>
            </p:extLst>
          </p:nvPr>
        </p:nvGraphicFramePr>
        <p:xfrm>
          <a:off x="273570" y="731355"/>
          <a:ext cx="8596859" cy="1753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8F6B5C68-731B-DC0E-7D99-6EB930B93F5F}"/>
              </a:ext>
            </a:extLst>
          </p:cNvPr>
          <p:cNvSpPr txBox="1"/>
          <p:nvPr/>
        </p:nvSpPr>
        <p:spPr>
          <a:xfrm>
            <a:off x="109303" y="2337482"/>
            <a:ext cx="1801941" cy="2123658"/>
          </a:xfrm>
          <a:prstGeom prst="rect">
            <a:avLst/>
          </a:prstGeom>
          <a:noFill/>
        </p:spPr>
        <p:txBody>
          <a:bodyPr wrap="square">
            <a:spAutoFit/>
          </a:bodyPr>
          <a:lstStyle/>
          <a:p>
            <a:pPr marL="171450" indent="-171450">
              <a:buFont typeface="Arial" panose="020B0604020202020204" pitchFamily="34" charset="0"/>
              <a:buChar char="•"/>
            </a:pPr>
            <a:r>
              <a:rPr lang="en-US" sz="1200" dirty="0"/>
              <a:t>Segmentation/ </a:t>
            </a:r>
            <a:r>
              <a:rPr lang="id-ID" sz="1200" dirty="0" err="1"/>
              <a:t>Tokenization</a:t>
            </a:r>
            <a:endParaRPr lang="en-US" sz="1200" dirty="0"/>
          </a:p>
          <a:p>
            <a:pPr marL="171450" indent="-171450">
              <a:buFont typeface="Arial" panose="020B0604020202020204" pitchFamily="34" charset="0"/>
              <a:buChar char="•"/>
            </a:pPr>
            <a:r>
              <a:rPr lang="en-US" sz="1200" dirty="0"/>
              <a:t>Normalization/ </a:t>
            </a:r>
            <a:r>
              <a:rPr lang="id-ID" sz="1200" dirty="0" err="1"/>
              <a:t>Lowercasing</a:t>
            </a:r>
            <a:endParaRPr lang="en-US" sz="1200" dirty="0"/>
          </a:p>
          <a:p>
            <a:pPr marL="171450" indent="-171450">
              <a:buFont typeface="Arial" panose="020B0604020202020204" pitchFamily="34" charset="0"/>
              <a:buChar char="•"/>
            </a:pPr>
            <a:r>
              <a:rPr lang="id-ID" sz="1200" dirty="0" err="1"/>
              <a:t>Stopword</a:t>
            </a:r>
            <a:r>
              <a:rPr lang="id-ID" sz="1200" dirty="0"/>
              <a:t> </a:t>
            </a:r>
            <a:r>
              <a:rPr lang="id-ID" sz="1200" dirty="0" err="1"/>
              <a:t>Removal</a:t>
            </a:r>
            <a:endParaRPr lang="en-US" sz="1200" dirty="0"/>
          </a:p>
          <a:p>
            <a:pPr marL="171450" indent="-171450">
              <a:buFont typeface="Arial" panose="020B0604020202020204" pitchFamily="34" charset="0"/>
              <a:buChar char="•"/>
            </a:pPr>
            <a:r>
              <a:rPr lang="en-US" sz="1200" dirty="0"/>
              <a:t>Punctuation Removal</a:t>
            </a:r>
          </a:p>
          <a:p>
            <a:pPr marL="171450" indent="-171450">
              <a:buFont typeface="Arial" panose="020B0604020202020204" pitchFamily="34" charset="0"/>
              <a:buChar char="•"/>
            </a:pPr>
            <a:r>
              <a:rPr lang="id-ID" sz="1200" dirty="0" err="1"/>
              <a:t>Stemming</a:t>
            </a:r>
            <a:r>
              <a:rPr lang="en-US" sz="1200" dirty="0"/>
              <a:t>/</a:t>
            </a:r>
            <a:r>
              <a:rPr lang="id-ID" sz="1200" dirty="0"/>
              <a:t> </a:t>
            </a:r>
            <a:r>
              <a:rPr lang="id-ID" sz="1200" dirty="0" err="1"/>
              <a:t>Lemmatization</a:t>
            </a:r>
            <a:endParaRPr lang="en-US" sz="1200" dirty="0"/>
          </a:p>
          <a:p>
            <a:pPr marL="171450" indent="-171450">
              <a:buFont typeface="Arial" panose="020B0604020202020204" pitchFamily="34" charset="0"/>
              <a:buChar char="•"/>
            </a:pPr>
            <a:r>
              <a:rPr lang="en-US" sz="1200" dirty="0" err="1"/>
              <a:t>Depedency</a:t>
            </a:r>
            <a:r>
              <a:rPr lang="en-US" sz="1200" dirty="0"/>
              <a:t> parsing</a:t>
            </a:r>
          </a:p>
          <a:p>
            <a:pPr marL="171450" indent="-171450">
              <a:buFont typeface="Arial" panose="020B0604020202020204" pitchFamily="34" charset="0"/>
              <a:buChar char="•"/>
            </a:pPr>
            <a:r>
              <a:rPr lang="id-ID" sz="1200" dirty="0" err="1"/>
              <a:t>Part-of-Speech</a:t>
            </a:r>
            <a:r>
              <a:rPr lang="id-ID" sz="1200" dirty="0"/>
              <a:t> </a:t>
            </a:r>
            <a:r>
              <a:rPr lang="id-ID" sz="1200" dirty="0" err="1"/>
              <a:t>Tagging</a:t>
            </a:r>
            <a:endParaRPr lang="en-US" sz="1200" dirty="0"/>
          </a:p>
        </p:txBody>
      </p:sp>
      <p:sp>
        <p:nvSpPr>
          <p:cNvPr id="8" name="TextBox 7">
            <a:extLst>
              <a:ext uri="{FF2B5EF4-FFF2-40B4-BE49-F238E27FC236}">
                <a16:creationId xmlns:a16="http://schemas.microsoft.com/office/drawing/2014/main" id="{E267684F-38A6-8693-1DD9-F8DAF61B8B24}"/>
              </a:ext>
            </a:extLst>
          </p:cNvPr>
          <p:cNvSpPr txBox="1"/>
          <p:nvPr/>
        </p:nvSpPr>
        <p:spPr>
          <a:xfrm>
            <a:off x="1984947" y="2351535"/>
            <a:ext cx="1694511" cy="830997"/>
          </a:xfrm>
          <a:prstGeom prst="rect">
            <a:avLst/>
          </a:prstGeom>
          <a:noFill/>
        </p:spPr>
        <p:txBody>
          <a:bodyPr wrap="square">
            <a:spAutoFit/>
          </a:bodyPr>
          <a:lstStyle/>
          <a:p>
            <a:pPr marL="171450" indent="-171450">
              <a:buFont typeface="Arial" panose="020B0604020202020204" pitchFamily="34" charset="0"/>
              <a:buChar char="•"/>
            </a:pPr>
            <a:r>
              <a:rPr lang="id-ID" sz="1200" dirty="0" err="1"/>
              <a:t>Bag</a:t>
            </a:r>
            <a:r>
              <a:rPr lang="id-ID" sz="1200" dirty="0"/>
              <a:t> </a:t>
            </a:r>
            <a:r>
              <a:rPr lang="id-ID" sz="1200" dirty="0" err="1"/>
              <a:t>of</a:t>
            </a:r>
            <a:r>
              <a:rPr lang="id-ID" sz="1200" dirty="0"/>
              <a:t> </a:t>
            </a:r>
            <a:r>
              <a:rPr lang="id-ID" sz="1200" dirty="0" err="1"/>
              <a:t>Words</a:t>
            </a:r>
            <a:r>
              <a:rPr lang="id-ID" sz="1200" dirty="0"/>
              <a:t> (</a:t>
            </a:r>
            <a:r>
              <a:rPr lang="id-ID" sz="1200" dirty="0" err="1"/>
              <a:t>BoW</a:t>
            </a:r>
            <a:r>
              <a:rPr lang="id-ID" sz="1200" dirty="0"/>
              <a:t>)</a:t>
            </a:r>
            <a:endParaRPr lang="en-US" sz="1200" dirty="0"/>
          </a:p>
          <a:p>
            <a:pPr marL="171450" indent="-171450">
              <a:buFont typeface="Arial" panose="020B0604020202020204" pitchFamily="34" charset="0"/>
              <a:buChar char="•"/>
            </a:pPr>
            <a:r>
              <a:rPr lang="id-ID" sz="1200" dirty="0"/>
              <a:t>TF-IDF</a:t>
            </a:r>
            <a:endParaRPr lang="en-US" sz="1200" dirty="0"/>
          </a:p>
          <a:p>
            <a:pPr marL="171450" indent="-171450">
              <a:buFont typeface="Arial" panose="020B0604020202020204" pitchFamily="34" charset="0"/>
              <a:buChar char="•"/>
            </a:pPr>
            <a:r>
              <a:rPr lang="id-ID" sz="1200" dirty="0"/>
              <a:t>Word </a:t>
            </a:r>
            <a:r>
              <a:rPr lang="id-ID" sz="1200" dirty="0" err="1"/>
              <a:t>Embeddings</a:t>
            </a:r>
            <a:endParaRPr lang="id-ID" sz="1200" dirty="0"/>
          </a:p>
        </p:txBody>
      </p:sp>
      <p:sp>
        <p:nvSpPr>
          <p:cNvPr id="9" name="TextBox 8">
            <a:extLst>
              <a:ext uri="{FF2B5EF4-FFF2-40B4-BE49-F238E27FC236}">
                <a16:creationId xmlns:a16="http://schemas.microsoft.com/office/drawing/2014/main" id="{9C61D77E-11BA-D18F-5C14-9965D3D73460}"/>
              </a:ext>
            </a:extLst>
          </p:cNvPr>
          <p:cNvSpPr txBox="1"/>
          <p:nvPr/>
        </p:nvSpPr>
        <p:spPr>
          <a:xfrm>
            <a:off x="3843728" y="2340917"/>
            <a:ext cx="1694513" cy="461665"/>
          </a:xfrm>
          <a:prstGeom prst="rect">
            <a:avLst/>
          </a:prstGeom>
          <a:noFill/>
        </p:spPr>
        <p:txBody>
          <a:bodyPr wrap="square">
            <a:spAutoFit/>
          </a:bodyPr>
          <a:lstStyle/>
          <a:p>
            <a:pPr marL="171450" indent="-171450">
              <a:buFont typeface="Arial" panose="020B0604020202020204" pitchFamily="34" charset="0"/>
              <a:buChar char="•"/>
            </a:pPr>
            <a:r>
              <a:rPr lang="en-US" sz="1200" dirty="0"/>
              <a:t>Machine Learning</a:t>
            </a:r>
          </a:p>
          <a:p>
            <a:pPr marL="171450" indent="-171450">
              <a:buFont typeface="Arial" panose="020B0604020202020204" pitchFamily="34" charset="0"/>
              <a:buChar char="•"/>
            </a:pPr>
            <a:r>
              <a:rPr lang="en-US" sz="1200" dirty="0"/>
              <a:t>Deep Learning</a:t>
            </a:r>
            <a:endParaRPr lang="id-ID" sz="1200" dirty="0"/>
          </a:p>
        </p:txBody>
      </p:sp>
      <p:sp>
        <p:nvSpPr>
          <p:cNvPr id="10" name="TextBox 9">
            <a:extLst>
              <a:ext uri="{FF2B5EF4-FFF2-40B4-BE49-F238E27FC236}">
                <a16:creationId xmlns:a16="http://schemas.microsoft.com/office/drawing/2014/main" id="{B4469D43-6D24-5DE4-083A-8D51EA3709D3}"/>
              </a:ext>
            </a:extLst>
          </p:cNvPr>
          <p:cNvSpPr txBox="1"/>
          <p:nvPr/>
        </p:nvSpPr>
        <p:spPr>
          <a:xfrm>
            <a:off x="5702510" y="2337482"/>
            <a:ext cx="1530246" cy="646331"/>
          </a:xfrm>
          <a:prstGeom prst="rect">
            <a:avLst/>
          </a:prstGeom>
          <a:noFill/>
        </p:spPr>
        <p:txBody>
          <a:bodyPr wrap="square">
            <a:spAutoFit/>
          </a:bodyPr>
          <a:lstStyle/>
          <a:p>
            <a:pPr marL="171450" indent="-171450">
              <a:buFont typeface="Arial" panose="020B0604020202020204" pitchFamily="34" charset="0"/>
              <a:buChar char="•"/>
            </a:pPr>
            <a:r>
              <a:rPr lang="en-US" sz="1200" dirty="0"/>
              <a:t>Prediction</a:t>
            </a:r>
          </a:p>
          <a:p>
            <a:pPr marL="171450" indent="-171450">
              <a:buFont typeface="Arial" panose="020B0604020202020204" pitchFamily="34" charset="0"/>
              <a:buChar char="•"/>
            </a:pPr>
            <a:r>
              <a:rPr lang="id-ID" sz="1200" dirty="0" err="1"/>
              <a:t>Evaluation</a:t>
            </a:r>
            <a:endParaRPr lang="en-US" sz="1200" dirty="0"/>
          </a:p>
          <a:p>
            <a:pPr marL="171450" indent="-171450">
              <a:buFont typeface="Arial" panose="020B0604020202020204" pitchFamily="34" charset="0"/>
              <a:buChar char="•"/>
            </a:pPr>
            <a:r>
              <a:rPr lang="id-ID" sz="1200" dirty="0"/>
              <a:t>Fine-Tuning</a:t>
            </a:r>
          </a:p>
        </p:txBody>
      </p:sp>
      <p:sp>
        <p:nvSpPr>
          <p:cNvPr id="11" name="TextBox 10">
            <a:extLst>
              <a:ext uri="{FF2B5EF4-FFF2-40B4-BE49-F238E27FC236}">
                <a16:creationId xmlns:a16="http://schemas.microsoft.com/office/drawing/2014/main" id="{A95D8D42-86C8-DF66-5051-A6B867A807BC}"/>
              </a:ext>
            </a:extLst>
          </p:cNvPr>
          <p:cNvSpPr txBox="1"/>
          <p:nvPr/>
        </p:nvSpPr>
        <p:spPr>
          <a:xfrm>
            <a:off x="7504451" y="2279156"/>
            <a:ext cx="1530246" cy="646331"/>
          </a:xfrm>
          <a:prstGeom prst="rect">
            <a:avLst/>
          </a:prstGeom>
          <a:noFill/>
        </p:spPr>
        <p:txBody>
          <a:bodyPr wrap="square">
            <a:spAutoFit/>
          </a:bodyPr>
          <a:lstStyle/>
          <a:p>
            <a:pPr marL="171450" indent="-171450">
              <a:buFont typeface="Arial" panose="020B0604020202020204" pitchFamily="34" charset="0"/>
              <a:buChar char="•"/>
            </a:pPr>
            <a:r>
              <a:rPr lang="en-US" sz="1200" dirty="0"/>
              <a:t>Production</a:t>
            </a:r>
          </a:p>
          <a:p>
            <a:pPr marL="171450" indent="-171450">
              <a:buFont typeface="Arial" panose="020B0604020202020204" pitchFamily="34" charset="0"/>
              <a:buChar char="•"/>
            </a:pPr>
            <a:r>
              <a:rPr lang="en-US" sz="1200" dirty="0"/>
              <a:t>Monitoring and Updating</a:t>
            </a:r>
            <a:endParaRPr lang="id-ID" sz="1200" dirty="0"/>
          </a:p>
        </p:txBody>
      </p:sp>
    </p:spTree>
    <p:extLst>
      <p:ext uri="{BB962C8B-B14F-4D97-AF65-F5344CB8AC3E}">
        <p14:creationId xmlns:p14="http://schemas.microsoft.com/office/powerpoint/2010/main" val="4275680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6">
          <a:extLst>
            <a:ext uri="{FF2B5EF4-FFF2-40B4-BE49-F238E27FC236}">
              <a16:creationId xmlns:a16="http://schemas.microsoft.com/office/drawing/2014/main" id="{11AEA6E8-3239-BDC5-4DF9-D8A8FBF6B9C2}"/>
            </a:ext>
          </a:extLst>
        </p:cNvPr>
        <p:cNvGrpSpPr/>
        <p:nvPr/>
      </p:nvGrpSpPr>
      <p:grpSpPr>
        <a:xfrm>
          <a:off x="0" y="0"/>
          <a:ext cx="0" cy="0"/>
          <a:chOff x="0" y="0"/>
          <a:chExt cx="0" cy="0"/>
        </a:xfrm>
      </p:grpSpPr>
      <p:sp>
        <p:nvSpPr>
          <p:cNvPr id="219" name="Google Shape;219;p18">
            <a:extLst>
              <a:ext uri="{FF2B5EF4-FFF2-40B4-BE49-F238E27FC236}">
                <a16:creationId xmlns:a16="http://schemas.microsoft.com/office/drawing/2014/main" id="{85665D33-D0B6-0D01-6BD1-6879F38F9F65}"/>
              </a:ext>
            </a:extLst>
          </p:cNvPr>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solidFill>
                  <a:schemeClr val="dk1"/>
                </a:solidFill>
                <a:latin typeface="Calibri" panose="020F0502020204030204" pitchFamily="34" charset="0"/>
                <a:ea typeface="Calibri" panose="020F0502020204030204" pitchFamily="34" charset="0"/>
                <a:cs typeface="Calibri" panose="020F0502020204030204" pitchFamily="34" charset="0"/>
              </a:rPr>
              <a:t>FastText</a:t>
            </a:r>
            <a:endParaRPr dirty="0">
              <a:solidFill>
                <a:schemeClr val="dk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7E7DDC11-BA95-19D7-DFAA-FE709BD84EF1}"/>
              </a:ext>
            </a:extLst>
          </p:cNvPr>
          <p:cNvSpPr txBox="1"/>
          <p:nvPr/>
        </p:nvSpPr>
        <p:spPr>
          <a:xfrm>
            <a:off x="553062" y="892975"/>
            <a:ext cx="8037871" cy="2677656"/>
          </a:xfrm>
          <a:prstGeom prst="rect">
            <a:avLst/>
          </a:prstGeom>
          <a:noFill/>
        </p:spPr>
        <p:txBody>
          <a:bodyPr wrap="square">
            <a:spAutoFit/>
          </a:bodyPr>
          <a:lstStyle/>
          <a:p>
            <a:pPr algn="just"/>
            <a:r>
              <a:rPr lang="en-GB" sz="2400" b="1" i="0" dirty="0">
                <a:solidFill>
                  <a:srgbClr val="242424"/>
                </a:solidFill>
                <a:effectLst/>
                <a:latin typeface="sohne"/>
              </a:rPr>
              <a:t>2. Model Training:</a:t>
            </a:r>
          </a:p>
          <a:p>
            <a:pPr algn="just"/>
            <a:r>
              <a:rPr lang="en-GB" sz="2400" b="0" i="0" dirty="0">
                <a:solidFill>
                  <a:srgbClr val="242424"/>
                </a:solidFill>
                <a:effectLst/>
                <a:latin typeface="source-serif-pro"/>
              </a:rPr>
              <a:t>Similar to Word2Vec, </a:t>
            </a:r>
            <a:r>
              <a:rPr lang="en-GB" sz="2400" b="0" i="0" dirty="0" err="1">
                <a:solidFill>
                  <a:srgbClr val="242424"/>
                </a:solidFill>
                <a:effectLst/>
                <a:latin typeface="source-serif-pro"/>
              </a:rPr>
              <a:t>FastText</a:t>
            </a:r>
            <a:r>
              <a:rPr lang="en-GB" sz="2400" b="0" i="0" dirty="0">
                <a:solidFill>
                  <a:srgbClr val="242424"/>
                </a:solidFill>
                <a:effectLst/>
                <a:latin typeface="source-serif-pro"/>
              </a:rPr>
              <a:t> can use either the CBOW or Skip-gram architecture. However, it incorporates the </a:t>
            </a:r>
            <a:r>
              <a:rPr lang="en-GB" sz="2400" b="0" i="0" dirty="0" err="1">
                <a:solidFill>
                  <a:srgbClr val="242424"/>
                </a:solidFill>
                <a:effectLst/>
                <a:latin typeface="source-serif-pro"/>
              </a:rPr>
              <a:t>subword</a:t>
            </a:r>
            <a:r>
              <a:rPr lang="en-GB" sz="2400" b="0" i="0" dirty="0">
                <a:solidFill>
                  <a:srgbClr val="242424"/>
                </a:solidFill>
                <a:effectLst/>
                <a:latin typeface="source-serif-pro"/>
              </a:rPr>
              <a:t> information during training. The neural network in </a:t>
            </a:r>
            <a:r>
              <a:rPr lang="en-GB" sz="2400" b="0" i="0" dirty="0" err="1">
                <a:solidFill>
                  <a:srgbClr val="242424"/>
                </a:solidFill>
                <a:effectLst/>
                <a:latin typeface="source-serif-pro"/>
              </a:rPr>
              <a:t>FastText</a:t>
            </a:r>
            <a:r>
              <a:rPr lang="en-GB" sz="2400" b="0" i="0" dirty="0">
                <a:solidFill>
                  <a:srgbClr val="242424"/>
                </a:solidFill>
                <a:effectLst/>
                <a:latin typeface="source-serif-pro"/>
              </a:rPr>
              <a:t> is trained to predict words (in CBOW) or context (in Skip-gram) not just based on the target words but also based on these n-grams.</a:t>
            </a:r>
          </a:p>
        </p:txBody>
      </p:sp>
      <p:sp>
        <p:nvSpPr>
          <p:cNvPr id="3" name="TextBox 2">
            <a:extLst>
              <a:ext uri="{FF2B5EF4-FFF2-40B4-BE49-F238E27FC236}">
                <a16:creationId xmlns:a16="http://schemas.microsoft.com/office/drawing/2014/main" id="{8D90615C-F321-D4B2-90AE-805EA4485CC1}"/>
              </a:ext>
            </a:extLst>
          </p:cNvPr>
          <p:cNvSpPr txBox="1"/>
          <p:nvPr/>
        </p:nvSpPr>
        <p:spPr>
          <a:xfrm>
            <a:off x="1934151" y="4678627"/>
            <a:ext cx="5275691" cy="415498"/>
          </a:xfrm>
          <a:prstGeom prst="rect">
            <a:avLst/>
          </a:prstGeom>
          <a:noFill/>
        </p:spPr>
        <p:txBody>
          <a:bodyPr wrap="square">
            <a:spAutoFit/>
          </a:bodyPr>
          <a:lstStyle/>
          <a:p>
            <a:pPr algn="ctr"/>
            <a:r>
              <a:rPr lang="en-US" sz="1050" dirty="0">
                <a:solidFill>
                  <a:srgbClr val="242021"/>
                </a:solidFill>
                <a:latin typeface="+mj-lt"/>
              </a:rPr>
              <a:t>https://medium.com/@mervebdurna/advanced-word-embeddings-word2vec-glove-and-fasttext-26e546ffedbd</a:t>
            </a:r>
          </a:p>
        </p:txBody>
      </p:sp>
    </p:spTree>
    <p:extLst>
      <p:ext uri="{BB962C8B-B14F-4D97-AF65-F5344CB8AC3E}">
        <p14:creationId xmlns:p14="http://schemas.microsoft.com/office/powerpoint/2010/main" val="2046077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6">
          <a:extLst>
            <a:ext uri="{FF2B5EF4-FFF2-40B4-BE49-F238E27FC236}">
              <a16:creationId xmlns:a16="http://schemas.microsoft.com/office/drawing/2014/main" id="{43E10978-50D8-2C4B-6C1C-6B1BD03F562D}"/>
            </a:ext>
          </a:extLst>
        </p:cNvPr>
        <p:cNvGrpSpPr/>
        <p:nvPr/>
      </p:nvGrpSpPr>
      <p:grpSpPr>
        <a:xfrm>
          <a:off x="0" y="0"/>
          <a:ext cx="0" cy="0"/>
          <a:chOff x="0" y="0"/>
          <a:chExt cx="0" cy="0"/>
        </a:xfrm>
      </p:grpSpPr>
      <p:sp>
        <p:nvSpPr>
          <p:cNvPr id="219" name="Google Shape;219;p18">
            <a:extLst>
              <a:ext uri="{FF2B5EF4-FFF2-40B4-BE49-F238E27FC236}">
                <a16:creationId xmlns:a16="http://schemas.microsoft.com/office/drawing/2014/main" id="{6F194AF0-98B1-71B6-BCAF-2596D3E03FBE}"/>
              </a:ext>
            </a:extLst>
          </p:cNvPr>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solidFill>
                  <a:schemeClr val="dk1"/>
                </a:solidFill>
                <a:latin typeface="Calibri" panose="020F0502020204030204" pitchFamily="34" charset="0"/>
                <a:ea typeface="Calibri" panose="020F0502020204030204" pitchFamily="34" charset="0"/>
                <a:cs typeface="Calibri" panose="020F0502020204030204" pitchFamily="34" charset="0"/>
              </a:rPr>
              <a:t>GloVe</a:t>
            </a:r>
            <a:endParaRPr dirty="0">
              <a:solidFill>
                <a:schemeClr val="dk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16CF9F08-8B7D-07CA-2FC2-8623A44796E6}"/>
              </a:ext>
            </a:extLst>
          </p:cNvPr>
          <p:cNvSpPr txBox="1"/>
          <p:nvPr/>
        </p:nvSpPr>
        <p:spPr>
          <a:xfrm>
            <a:off x="553062" y="892975"/>
            <a:ext cx="8037871" cy="2308324"/>
          </a:xfrm>
          <a:prstGeom prst="rect">
            <a:avLst/>
          </a:prstGeom>
          <a:noFill/>
        </p:spPr>
        <p:txBody>
          <a:bodyPr wrap="square">
            <a:spAutoFit/>
          </a:bodyPr>
          <a:lstStyle/>
          <a:p>
            <a:pPr algn="just"/>
            <a:r>
              <a:rPr lang="en-GB" sz="2400" b="1" i="0" dirty="0">
                <a:solidFill>
                  <a:srgbClr val="242424"/>
                </a:solidFill>
                <a:effectLst/>
                <a:latin typeface="sohne"/>
              </a:rPr>
              <a:t>3. Handling Rare and Unknown Words:</a:t>
            </a:r>
          </a:p>
          <a:p>
            <a:pPr algn="just"/>
            <a:r>
              <a:rPr lang="en-GB" sz="2400" b="0" i="0" dirty="0">
                <a:solidFill>
                  <a:srgbClr val="242424"/>
                </a:solidFill>
                <a:effectLst/>
                <a:latin typeface="source-serif-pro"/>
              </a:rPr>
              <a:t>A significant advantage of </a:t>
            </a:r>
            <a:r>
              <a:rPr lang="en-GB" sz="2400" b="0" i="0" dirty="0" err="1">
                <a:solidFill>
                  <a:srgbClr val="242424"/>
                </a:solidFill>
                <a:effectLst/>
                <a:latin typeface="source-serif-pro"/>
              </a:rPr>
              <a:t>FastText</a:t>
            </a:r>
            <a:r>
              <a:rPr lang="en-GB" sz="2400" b="0" i="0" dirty="0">
                <a:solidFill>
                  <a:srgbClr val="242424"/>
                </a:solidFill>
                <a:effectLst/>
                <a:latin typeface="source-serif-pro"/>
              </a:rPr>
              <a:t> is its ability to generate better word representations for rare words or even words not seen during training. By breaking down words into n-grams, </a:t>
            </a:r>
            <a:r>
              <a:rPr lang="en-GB" sz="2400" b="0" i="0" dirty="0" err="1">
                <a:solidFill>
                  <a:srgbClr val="242424"/>
                </a:solidFill>
                <a:effectLst/>
                <a:latin typeface="source-serif-pro"/>
              </a:rPr>
              <a:t>FastText</a:t>
            </a:r>
            <a:r>
              <a:rPr lang="en-GB" sz="2400" b="0" i="0" dirty="0">
                <a:solidFill>
                  <a:srgbClr val="242424"/>
                </a:solidFill>
                <a:effectLst/>
                <a:latin typeface="source-serif-pro"/>
              </a:rPr>
              <a:t> can construct meaningful representations for these words based on their </a:t>
            </a:r>
            <a:r>
              <a:rPr lang="en-GB" sz="2400" b="0" i="0" dirty="0" err="1">
                <a:solidFill>
                  <a:srgbClr val="242424"/>
                </a:solidFill>
                <a:effectLst/>
                <a:latin typeface="source-serif-pro"/>
              </a:rPr>
              <a:t>subword</a:t>
            </a:r>
            <a:r>
              <a:rPr lang="en-GB" sz="2400" b="0" i="0" dirty="0">
                <a:solidFill>
                  <a:srgbClr val="242424"/>
                </a:solidFill>
                <a:effectLst/>
                <a:latin typeface="source-serif-pro"/>
              </a:rPr>
              <a:t> units.</a:t>
            </a:r>
          </a:p>
        </p:txBody>
      </p:sp>
      <p:sp>
        <p:nvSpPr>
          <p:cNvPr id="3" name="TextBox 2">
            <a:extLst>
              <a:ext uri="{FF2B5EF4-FFF2-40B4-BE49-F238E27FC236}">
                <a16:creationId xmlns:a16="http://schemas.microsoft.com/office/drawing/2014/main" id="{567DF4AE-0922-DCCD-7680-83D161104CC1}"/>
              </a:ext>
            </a:extLst>
          </p:cNvPr>
          <p:cNvSpPr txBox="1"/>
          <p:nvPr/>
        </p:nvSpPr>
        <p:spPr>
          <a:xfrm>
            <a:off x="1934151" y="4678627"/>
            <a:ext cx="5275691" cy="415498"/>
          </a:xfrm>
          <a:prstGeom prst="rect">
            <a:avLst/>
          </a:prstGeom>
          <a:noFill/>
        </p:spPr>
        <p:txBody>
          <a:bodyPr wrap="square">
            <a:spAutoFit/>
          </a:bodyPr>
          <a:lstStyle/>
          <a:p>
            <a:pPr algn="ctr"/>
            <a:r>
              <a:rPr lang="en-US" sz="1050" dirty="0">
                <a:solidFill>
                  <a:srgbClr val="242021"/>
                </a:solidFill>
                <a:latin typeface="+mj-lt"/>
              </a:rPr>
              <a:t>https://medium.com/@mervebdurna/advanced-word-embeddings-word2vec-glove-and-fasttext-26e546ffedbd</a:t>
            </a:r>
          </a:p>
        </p:txBody>
      </p:sp>
    </p:spTree>
    <p:extLst>
      <p:ext uri="{BB962C8B-B14F-4D97-AF65-F5344CB8AC3E}">
        <p14:creationId xmlns:p14="http://schemas.microsoft.com/office/powerpoint/2010/main" val="1134476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725997-DC59-0241-10ED-87F6FB2895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2B98E0-F3DA-D724-04A1-313ACBAA1930}"/>
              </a:ext>
            </a:extLst>
          </p:cNvPr>
          <p:cNvSpPr>
            <a:spLocks noGrp="1"/>
          </p:cNvSpPr>
          <p:nvPr>
            <p:ph type="title"/>
          </p:nvPr>
        </p:nvSpPr>
        <p:spPr/>
        <p:txBody>
          <a:bodyPr/>
          <a:lstStyle/>
          <a:p>
            <a:r>
              <a:rPr lang="en-US" dirty="0" err="1"/>
              <a:t>Gensim</a:t>
            </a:r>
            <a:r>
              <a:rPr lang="en-US" dirty="0"/>
              <a:t> Library for </a:t>
            </a:r>
            <a:r>
              <a:rPr lang="en-US" dirty="0" err="1"/>
              <a:t>FastText</a:t>
            </a:r>
            <a:endParaRPr lang="id-ID" dirty="0"/>
          </a:p>
        </p:txBody>
      </p:sp>
      <p:sp>
        <p:nvSpPr>
          <p:cNvPr id="4" name="TextBox 3">
            <a:extLst>
              <a:ext uri="{FF2B5EF4-FFF2-40B4-BE49-F238E27FC236}">
                <a16:creationId xmlns:a16="http://schemas.microsoft.com/office/drawing/2014/main" id="{1DFFE92E-C200-CAD3-108D-A13AE3C5BB1B}"/>
              </a:ext>
            </a:extLst>
          </p:cNvPr>
          <p:cNvSpPr txBox="1"/>
          <p:nvPr/>
        </p:nvSpPr>
        <p:spPr>
          <a:xfrm>
            <a:off x="2212450" y="4608914"/>
            <a:ext cx="4719099" cy="246221"/>
          </a:xfrm>
          <a:prstGeom prst="rect">
            <a:avLst/>
          </a:prstGeom>
          <a:noFill/>
        </p:spPr>
        <p:txBody>
          <a:bodyPr wrap="square">
            <a:spAutoFit/>
          </a:bodyPr>
          <a:lstStyle/>
          <a:p>
            <a:pPr algn="ctr"/>
            <a:r>
              <a:rPr lang="id-ID" sz="1000" dirty="0"/>
              <a:t>https://radimrehurek.com/gensim/models/fasttext.html</a:t>
            </a:r>
          </a:p>
        </p:txBody>
      </p:sp>
      <p:pic>
        <p:nvPicPr>
          <p:cNvPr id="6" name="Picture 5">
            <a:extLst>
              <a:ext uri="{FF2B5EF4-FFF2-40B4-BE49-F238E27FC236}">
                <a16:creationId xmlns:a16="http://schemas.microsoft.com/office/drawing/2014/main" id="{FCE81DC1-716E-AB0B-85C7-792E9C7A3622}"/>
              </a:ext>
            </a:extLst>
          </p:cNvPr>
          <p:cNvPicPr>
            <a:picLocks noChangeAspect="1"/>
          </p:cNvPicPr>
          <p:nvPr/>
        </p:nvPicPr>
        <p:blipFill>
          <a:blip r:embed="rId2"/>
          <a:stretch>
            <a:fillRect/>
          </a:stretch>
        </p:blipFill>
        <p:spPr>
          <a:xfrm>
            <a:off x="659079" y="899367"/>
            <a:ext cx="7825839" cy="3668726"/>
          </a:xfrm>
          <a:prstGeom prst="rect">
            <a:avLst/>
          </a:prstGeom>
        </p:spPr>
      </p:pic>
    </p:spTree>
    <p:extLst>
      <p:ext uri="{BB962C8B-B14F-4D97-AF65-F5344CB8AC3E}">
        <p14:creationId xmlns:p14="http://schemas.microsoft.com/office/powerpoint/2010/main" val="4141980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C35A25-2D1C-0088-2725-F0AAAEA878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FDFF53-EBEA-6680-B14B-5BC96961A9AA}"/>
              </a:ext>
            </a:extLst>
          </p:cNvPr>
          <p:cNvSpPr>
            <a:spLocks noGrp="1"/>
          </p:cNvSpPr>
          <p:nvPr>
            <p:ph type="title"/>
          </p:nvPr>
        </p:nvSpPr>
        <p:spPr>
          <a:xfrm>
            <a:off x="504701" y="375849"/>
            <a:ext cx="8229600" cy="481500"/>
          </a:xfrm>
        </p:spPr>
        <p:txBody>
          <a:bodyPr/>
          <a:lstStyle/>
          <a:p>
            <a:r>
              <a:rPr lang="en-GB" sz="3200" dirty="0"/>
              <a:t>1. Import Library dan data yang </a:t>
            </a:r>
            <a:r>
              <a:rPr lang="en-GB" sz="3200" dirty="0" err="1"/>
              <a:t>akan</a:t>
            </a:r>
            <a:r>
              <a:rPr lang="en-GB" sz="3200" dirty="0"/>
              <a:t> </a:t>
            </a:r>
            <a:r>
              <a:rPr lang="en-GB" sz="3200" dirty="0" err="1"/>
              <a:t>digunakan</a:t>
            </a:r>
            <a:endParaRPr lang="en-US" sz="3200" dirty="0"/>
          </a:p>
        </p:txBody>
      </p:sp>
      <p:sp>
        <p:nvSpPr>
          <p:cNvPr id="6" name="TextBox 5">
            <a:extLst>
              <a:ext uri="{FF2B5EF4-FFF2-40B4-BE49-F238E27FC236}">
                <a16:creationId xmlns:a16="http://schemas.microsoft.com/office/drawing/2014/main" id="{21223C11-381E-EB59-1823-6A225FC3A2C6}"/>
              </a:ext>
            </a:extLst>
          </p:cNvPr>
          <p:cNvSpPr txBox="1"/>
          <p:nvPr/>
        </p:nvSpPr>
        <p:spPr>
          <a:xfrm>
            <a:off x="581009" y="1266256"/>
            <a:ext cx="8229600" cy="1015663"/>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ID" sz="2000" b="0" dirty="0">
                <a:solidFill>
                  <a:schemeClr val="tx1"/>
                </a:solidFill>
                <a:effectLst/>
                <a:latin typeface="Courier New" panose="02070309020205020404" pitchFamily="49" charset="0"/>
              </a:rPr>
              <a:t>from </a:t>
            </a:r>
            <a:r>
              <a:rPr lang="en-ID" sz="2000" b="0" dirty="0" err="1">
                <a:solidFill>
                  <a:schemeClr val="tx1"/>
                </a:solidFill>
                <a:effectLst/>
                <a:latin typeface="Courier New" panose="02070309020205020404" pitchFamily="49" charset="0"/>
              </a:rPr>
              <a:t>gensim.models</a:t>
            </a:r>
            <a:r>
              <a:rPr lang="en-ID" sz="2000" b="0" dirty="0">
                <a:solidFill>
                  <a:schemeClr val="tx1"/>
                </a:solidFill>
                <a:effectLst/>
                <a:latin typeface="Courier New" panose="02070309020205020404" pitchFamily="49" charset="0"/>
              </a:rPr>
              <a:t> import </a:t>
            </a:r>
            <a:r>
              <a:rPr lang="en-ID" sz="2000" b="0" dirty="0" err="1">
                <a:solidFill>
                  <a:schemeClr val="tx1"/>
                </a:solidFill>
                <a:effectLst/>
                <a:latin typeface="Courier New" panose="02070309020205020404" pitchFamily="49" charset="0"/>
              </a:rPr>
              <a:t>FastText</a:t>
            </a:r>
            <a:r>
              <a:rPr lang="en-ID" sz="2000" b="0" dirty="0">
                <a:solidFill>
                  <a:schemeClr val="tx1"/>
                </a:solidFill>
                <a:effectLst/>
                <a:latin typeface="Courier New" panose="02070309020205020404" pitchFamily="49" charset="0"/>
              </a:rPr>
              <a:t>, </a:t>
            </a:r>
            <a:r>
              <a:rPr lang="en-ID" sz="2000" b="0" dirty="0" err="1">
                <a:solidFill>
                  <a:schemeClr val="tx1"/>
                </a:solidFill>
                <a:effectLst/>
                <a:latin typeface="Courier New" panose="02070309020205020404" pitchFamily="49" charset="0"/>
              </a:rPr>
              <a:t>KeyedVectors</a:t>
            </a:r>
            <a:endParaRPr lang="en-ID" sz="2000" b="0" dirty="0">
              <a:solidFill>
                <a:schemeClr val="tx1"/>
              </a:solidFill>
              <a:effectLst/>
              <a:latin typeface="Courier New" panose="02070309020205020404" pitchFamily="49" charset="0"/>
            </a:endParaRPr>
          </a:p>
          <a:p>
            <a:r>
              <a:rPr lang="en-ID" sz="2000" b="0" dirty="0">
                <a:solidFill>
                  <a:schemeClr val="tx1"/>
                </a:solidFill>
                <a:effectLst/>
                <a:latin typeface="Courier New" panose="02070309020205020404" pitchFamily="49" charset="0"/>
              </a:rPr>
              <a:t>from </a:t>
            </a:r>
            <a:r>
              <a:rPr lang="en-ID" sz="2000" b="0" dirty="0" err="1">
                <a:solidFill>
                  <a:schemeClr val="tx1"/>
                </a:solidFill>
                <a:effectLst/>
                <a:latin typeface="Courier New" panose="02070309020205020404" pitchFamily="49" charset="0"/>
              </a:rPr>
              <a:t>gensim.test.utils</a:t>
            </a:r>
            <a:r>
              <a:rPr lang="en-ID" sz="2000" b="0" dirty="0">
                <a:solidFill>
                  <a:schemeClr val="tx1"/>
                </a:solidFill>
                <a:effectLst/>
                <a:latin typeface="Courier New" panose="02070309020205020404" pitchFamily="49" charset="0"/>
              </a:rPr>
              <a:t> import </a:t>
            </a:r>
            <a:r>
              <a:rPr lang="en-ID" sz="2000" b="0" dirty="0" err="1">
                <a:solidFill>
                  <a:schemeClr val="tx1"/>
                </a:solidFill>
                <a:effectLst/>
                <a:latin typeface="Courier New" panose="02070309020205020404" pitchFamily="49" charset="0"/>
              </a:rPr>
              <a:t>datapath</a:t>
            </a:r>
            <a:endParaRPr lang="en-ID" sz="2000" b="0" dirty="0">
              <a:solidFill>
                <a:schemeClr val="tx1"/>
              </a:solidFill>
              <a:effectLst/>
              <a:latin typeface="Courier New" panose="02070309020205020404" pitchFamily="49" charset="0"/>
            </a:endParaRPr>
          </a:p>
          <a:p>
            <a:r>
              <a:rPr lang="en-ID" sz="2000" b="0" dirty="0">
                <a:solidFill>
                  <a:schemeClr val="tx1"/>
                </a:solidFill>
                <a:effectLst/>
                <a:latin typeface="Courier New" panose="02070309020205020404" pitchFamily="49" charset="0"/>
              </a:rPr>
              <a:t>import </a:t>
            </a:r>
            <a:r>
              <a:rPr lang="en-ID" sz="2000" b="0" dirty="0" err="1">
                <a:solidFill>
                  <a:schemeClr val="tx1"/>
                </a:solidFill>
                <a:effectLst/>
                <a:latin typeface="Courier New" panose="02070309020205020404" pitchFamily="49" charset="0"/>
              </a:rPr>
              <a:t>os</a:t>
            </a:r>
            <a:endParaRPr lang="en-ID" sz="2000" b="0" dirty="0">
              <a:solidFill>
                <a:schemeClr val="tx1"/>
              </a:solidFill>
              <a:effectLst/>
              <a:latin typeface="Courier New" panose="02070309020205020404" pitchFamily="49" charset="0"/>
            </a:endParaRPr>
          </a:p>
        </p:txBody>
      </p:sp>
    </p:spTree>
    <p:extLst>
      <p:ext uri="{BB962C8B-B14F-4D97-AF65-F5344CB8AC3E}">
        <p14:creationId xmlns:p14="http://schemas.microsoft.com/office/powerpoint/2010/main" val="3673682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2B1016-79F5-289C-A6D3-FAE49B054E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F1B5D-62A1-80AE-D61E-9ADC957F8C22}"/>
              </a:ext>
            </a:extLst>
          </p:cNvPr>
          <p:cNvSpPr>
            <a:spLocks noGrp="1"/>
          </p:cNvSpPr>
          <p:nvPr>
            <p:ph type="title"/>
          </p:nvPr>
        </p:nvSpPr>
        <p:spPr/>
        <p:txBody>
          <a:bodyPr/>
          <a:lstStyle/>
          <a:p>
            <a:r>
              <a:rPr lang="en-ID" dirty="0"/>
              <a:t>2. </a:t>
            </a:r>
            <a:r>
              <a:rPr lang="en-ID" dirty="0" err="1"/>
              <a:t>Membuat</a:t>
            </a:r>
            <a:r>
              <a:rPr lang="en-ID" dirty="0"/>
              <a:t> Model </a:t>
            </a:r>
            <a:r>
              <a:rPr lang="en-ID" dirty="0" err="1"/>
              <a:t>FastText</a:t>
            </a:r>
            <a:br>
              <a:rPr lang="en-US" dirty="0"/>
            </a:br>
            <a:endParaRPr lang="id-ID" dirty="0"/>
          </a:p>
        </p:txBody>
      </p:sp>
      <p:sp>
        <p:nvSpPr>
          <p:cNvPr id="4" name="TextBox 3">
            <a:extLst>
              <a:ext uri="{FF2B5EF4-FFF2-40B4-BE49-F238E27FC236}">
                <a16:creationId xmlns:a16="http://schemas.microsoft.com/office/drawing/2014/main" id="{2A61C7A2-2039-09FA-6B11-CB9E44242565}"/>
              </a:ext>
            </a:extLst>
          </p:cNvPr>
          <p:cNvSpPr txBox="1"/>
          <p:nvPr/>
        </p:nvSpPr>
        <p:spPr>
          <a:xfrm>
            <a:off x="712032" y="892975"/>
            <a:ext cx="7719935" cy="3108543"/>
          </a:xfrm>
          <a:prstGeom prst="rect">
            <a:avLst/>
          </a:prstGeom>
          <a:ln/>
        </p:spPr>
        <p:style>
          <a:lnRef idx="2">
            <a:schemeClr val="accent5"/>
          </a:lnRef>
          <a:fillRef idx="1">
            <a:schemeClr val="lt1"/>
          </a:fillRef>
          <a:effectRef idx="0">
            <a:schemeClr val="accent5"/>
          </a:effectRef>
          <a:fontRef idx="minor">
            <a:schemeClr val="dk1"/>
          </a:fontRef>
        </p:style>
        <p:txBody>
          <a:bodyPr wrap="square">
            <a:spAutoFit/>
          </a:bodyPr>
          <a:lstStyle/>
          <a:p>
            <a:r>
              <a:rPr lang="en-ID" b="0" dirty="0" err="1">
                <a:solidFill>
                  <a:schemeClr val="tx1"/>
                </a:solidFill>
                <a:effectLst/>
                <a:latin typeface="Courier New" panose="02070309020205020404" pitchFamily="49" charset="0"/>
              </a:rPr>
              <a:t>fasttext_model</a:t>
            </a:r>
            <a:r>
              <a:rPr lang="en-ID" b="0" dirty="0">
                <a:solidFill>
                  <a:schemeClr val="tx1"/>
                </a:solidFill>
                <a:effectLst/>
                <a:latin typeface="Courier New" panose="02070309020205020404" pitchFamily="49" charset="0"/>
              </a:rPr>
              <a:t> = </a:t>
            </a:r>
            <a:r>
              <a:rPr lang="en-ID" b="0" dirty="0" err="1">
                <a:solidFill>
                  <a:schemeClr val="tx1"/>
                </a:solidFill>
                <a:effectLst/>
                <a:latin typeface="Courier New" panose="02070309020205020404" pitchFamily="49" charset="0"/>
              </a:rPr>
              <a:t>FastText</a:t>
            </a:r>
            <a:r>
              <a:rPr lang="en-ID" b="0" dirty="0">
                <a:solidFill>
                  <a:schemeClr val="tx1"/>
                </a:solidFill>
                <a:effectLst/>
                <a:latin typeface="Courier New" panose="02070309020205020404" pitchFamily="49" charset="0"/>
              </a:rPr>
              <a:t>(</a:t>
            </a:r>
          </a:p>
          <a:p>
            <a:r>
              <a:rPr lang="en-ID" b="0" dirty="0">
                <a:solidFill>
                  <a:schemeClr val="tx1"/>
                </a:solidFill>
                <a:effectLst/>
                <a:latin typeface="Courier New" panose="02070309020205020404" pitchFamily="49" charset="0"/>
              </a:rPr>
              <a:t>    sentences=</a:t>
            </a:r>
            <a:r>
              <a:rPr lang="en-ID" b="0" dirty="0" err="1">
                <a:solidFill>
                  <a:schemeClr val="tx1"/>
                </a:solidFill>
                <a:effectLst/>
                <a:latin typeface="Courier New" panose="02070309020205020404" pitchFamily="49" charset="0"/>
              </a:rPr>
              <a:t>bahasa</a:t>
            </a:r>
            <a:r>
              <a:rPr lang="en-ID" b="0" dirty="0">
                <a:solidFill>
                  <a:schemeClr val="tx1"/>
                </a:solidFill>
                <a:effectLst/>
                <a:latin typeface="Courier New" panose="02070309020205020404" pitchFamily="49" charset="0"/>
              </a:rPr>
              <a:t>,         # Dataset</a:t>
            </a:r>
          </a:p>
          <a:p>
            <a:r>
              <a:rPr lang="en-ID" b="0" dirty="0">
                <a:solidFill>
                  <a:schemeClr val="tx1"/>
                </a:solidFill>
                <a:effectLst/>
                <a:latin typeface="Courier New" panose="02070309020205020404" pitchFamily="49" charset="0"/>
              </a:rPr>
              <a:t>    </a:t>
            </a:r>
            <a:r>
              <a:rPr lang="en-ID" b="0" dirty="0" err="1">
                <a:solidFill>
                  <a:schemeClr val="tx1"/>
                </a:solidFill>
                <a:effectLst/>
                <a:latin typeface="Courier New" panose="02070309020205020404" pitchFamily="49" charset="0"/>
              </a:rPr>
              <a:t>vector_size</a:t>
            </a:r>
            <a:r>
              <a:rPr lang="en-ID" b="0" dirty="0">
                <a:solidFill>
                  <a:schemeClr val="tx1"/>
                </a:solidFill>
                <a:effectLst/>
                <a:latin typeface="Courier New" panose="02070309020205020404" pitchFamily="49" charset="0"/>
              </a:rPr>
              <a:t>=100,          # </a:t>
            </a:r>
            <a:r>
              <a:rPr lang="en-ID" b="0" dirty="0" err="1">
                <a:solidFill>
                  <a:schemeClr val="tx1"/>
                </a:solidFill>
                <a:effectLst/>
                <a:latin typeface="Courier New" panose="02070309020205020404" pitchFamily="49" charset="0"/>
              </a:rPr>
              <a:t>Dimensi</a:t>
            </a:r>
            <a:r>
              <a:rPr lang="en-ID" b="0" dirty="0">
                <a:solidFill>
                  <a:schemeClr val="tx1"/>
                </a:solidFill>
                <a:effectLst/>
                <a:latin typeface="Courier New" panose="02070309020205020404" pitchFamily="49" charset="0"/>
              </a:rPr>
              <a:t> </a:t>
            </a:r>
            <a:r>
              <a:rPr lang="en-ID" b="0" dirty="0" err="1">
                <a:solidFill>
                  <a:schemeClr val="tx1"/>
                </a:solidFill>
                <a:effectLst/>
                <a:latin typeface="Courier New" panose="02070309020205020404" pitchFamily="49" charset="0"/>
              </a:rPr>
              <a:t>vektor</a:t>
            </a:r>
            <a:r>
              <a:rPr lang="en-ID" b="0" dirty="0">
                <a:solidFill>
                  <a:schemeClr val="tx1"/>
                </a:solidFill>
                <a:effectLst/>
                <a:latin typeface="Courier New" panose="02070309020205020404" pitchFamily="49" charset="0"/>
              </a:rPr>
              <a:t> kata</a:t>
            </a:r>
          </a:p>
          <a:p>
            <a:r>
              <a:rPr lang="en-ID" b="0" dirty="0">
                <a:solidFill>
                  <a:schemeClr val="tx1"/>
                </a:solidFill>
                <a:effectLst/>
                <a:latin typeface="Courier New" panose="02070309020205020404" pitchFamily="49" charset="0"/>
              </a:rPr>
              <a:t>    window=5,                 # </a:t>
            </a:r>
            <a:r>
              <a:rPr lang="en-ID" b="0" dirty="0" err="1">
                <a:solidFill>
                  <a:schemeClr val="tx1"/>
                </a:solidFill>
                <a:effectLst/>
                <a:latin typeface="Courier New" panose="02070309020205020404" pitchFamily="49" charset="0"/>
              </a:rPr>
              <a:t>Ukuran</a:t>
            </a:r>
            <a:r>
              <a:rPr lang="en-ID" b="0" dirty="0">
                <a:solidFill>
                  <a:schemeClr val="tx1"/>
                </a:solidFill>
                <a:effectLst/>
                <a:latin typeface="Courier New" panose="02070309020205020404" pitchFamily="49" charset="0"/>
              </a:rPr>
              <a:t> </a:t>
            </a:r>
            <a:r>
              <a:rPr lang="en-ID" b="0" dirty="0" err="1">
                <a:solidFill>
                  <a:schemeClr val="tx1"/>
                </a:solidFill>
                <a:effectLst/>
                <a:latin typeface="Courier New" panose="02070309020205020404" pitchFamily="49" charset="0"/>
              </a:rPr>
              <a:t>jendela</a:t>
            </a:r>
            <a:r>
              <a:rPr lang="en-ID" b="0" dirty="0">
                <a:solidFill>
                  <a:schemeClr val="tx1"/>
                </a:solidFill>
                <a:effectLst/>
                <a:latin typeface="Courier New" panose="02070309020205020404" pitchFamily="49" charset="0"/>
              </a:rPr>
              <a:t> </a:t>
            </a:r>
            <a:r>
              <a:rPr lang="en-ID" b="0" dirty="0" err="1">
                <a:solidFill>
                  <a:schemeClr val="tx1"/>
                </a:solidFill>
                <a:effectLst/>
                <a:latin typeface="Courier New" panose="02070309020205020404" pitchFamily="49" charset="0"/>
              </a:rPr>
              <a:t>konteks</a:t>
            </a:r>
            <a:endParaRPr lang="en-ID" b="0" dirty="0">
              <a:solidFill>
                <a:schemeClr val="tx1"/>
              </a:solidFill>
              <a:effectLst/>
              <a:latin typeface="Courier New" panose="02070309020205020404" pitchFamily="49" charset="0"/>
            </a:endParaRPr>
          </a:p>
          <a:p>
            <a:r>
              <a:rPr lang="en-ID" b="0" dirty="0">
                <a:solidFill>
                  <a:schemeClr val="tx1"/>
                </a:solidFill>
                <a:effectLst/>
                <a:latin typeface="Courier New" panose="02070309020205020404" pitchFamily="49" charset="0"/>
              </a:rPr>
              <a:t>    </a:t>
            </a:r>
            <a:r>
              <a:rPr lang="en-ID" b="0" dirty="0" err="1">
                <a:solidFill>
                  <a:schemeClr val="tx1"/>
                </a:solidFill>
                <a:effectLst/>
                <a:latin typeface="Courier New" panose="02070309020205020404" pitchFamily="49" charset="0"/>
              </a:rPr>
              <a:t>min_count</a:t>
            </a:r>
            <a:r>
              <a:rPr lang="en-ID" b="0" dirty="0">
                <a:solidFill>
                  <a:schemeClr val="tx1"/>
                </a:solidFill>
                <a:effectLst/>
                <a:latin typeface="Courier New" panose="02070309020205020404" pitchFamily="49" charset="0"/>
              </a:rPr>
              <a:t>=1,              # </a:t>
            </a:r>
            <a:r>
              <a:rPr lang="en-ID" b="0" dirty="0" err="1">
                <a:solidFill>
                  <a:schemeClr val="tx1"/>
                </a:solidFill>
                <a:effectLst/>
                <a:latin typeface="Courier New" panose="02070309020205020404" pitchFamily="49" charset="0"/>
              </a:rPr>
              <a:t>Frekuensi</a:t>
            </a:r>
            <a:r>
              <a:rPr lang="en-ID" b="0" dirty="0">
                <a:solidFill>
                  <a:schemeClr val="tx1"/>
                </a:solidFill>
                <a:effectLst/>
                <a:latin typeface="Courier New" panose="02070309020205020404" pitchFamily="49" charset="0"/>
              </a:rPr>
              <a:t> minimum </a:t>
            </a:r>
            <a:r>
              <a:rPr lang="en-ID" b="0" dirty="0" err="1">
                <a:solidFill>
                  <a:schemeClr val="tx1"/>
                </a:solidFill>
                <a:effectLst/>
                <a:latin typeface="Courier New" panose="02070309020205020404" pitchFamily="49" charset="0"/>
              </a:rPr>
              <a:t>kemunculan</a:t>
            </a:r>
            <a:r>
              <a:rPr lang="en-ID" b="0" dirty="0">
                <a:solidFill>
                  <a:schemeClr val="tx1"/>
                </a:solidFill>
                <a:effectLst/>
                <a:latin typeface="Courier New" panose="02070309020205020404" pitchFamily="49" charset="0"/>
              </a:rPr>
              <a:t> kata</a:t>
            </a:r>
          </a:p>
          <a:p>
            <a:r>
              <a:rPr lang="en-ID" b="0" dirty="0">
                <a:solidFill>
                  <a:schemeClr val="tx1"/>
                </a:solidFill>
                <a:effectLst/>
                <a:latin typeface="Courier New" panose="02070309020205020404" pitchFamily="49" charset="0"/>
              </a:rPr>
              <a:t>    sg=1,                     # 1 </a:t>
            </a:r>
            <a:r>
              <a:rPr lang="en-ID" b="0" dirty="0" err="1">
                <a:solidFill>
                  <a:schemeClr val="tx1"/>
                </a:solidFill>
                <a:effectLst/>
                <a:latin typeface="Courier New" panose="02070309020205020404" pitchFamily="49" charset="0"/>
              </a:rPr>
              <a:t>untuk</a:t>
            </a:r>
            <a:r>
              <a:rPr lang="en-ID" b="0" dirty="0">
                <a:solidFill>
                  <a:schemeClr val="tx1"/>
                </a:solidFill>
                <a:effectLst/>
                <a:latin typeface="Courier New" panose="02070309020205020404" pitchFamily="49" charset="0"/>
              </a:rPr>
              <a:t> skip-gram; 0 </a:t>
            </a:r>
            <a:r>
              <a:rPr lang="en-ID" b="0" dirty="0" err="1">
                <a:solidFill>
                  <a:schemeClr val="tx1"/>
                </a:solidFill>
                <a:effectLst/>
                <a:latin typeface="Courier New" panose="02070309020205020404" pitchFamily="49" charset="0"/>
              </a:rPr>
              <a:t>untuk</a:t>
            </a:r>
            <a:r>
              <a:rPr lang="en-ID" b="0" dirty="0">
                <a:solidFill>
                  <a:schemeClr val="tx1"/>
                </a:solidFill>
                <a:effectLst/>
                <a:latin typeface="Courier New" panose="02070309020205020404" pitchFamily="49" charset="0"/>
              </a:rPr>
              <a:t> CBOW</a:t>
            </a:r>
          </a:p>
          <a:p>
            <a:r>
              <a:rPr lang="en-ID" b="0" dirty="0">
                <a:solidFill>
                  <a:schemeClr val="tx1"/>
                </a:solidFill>
                <a:effectLst/>
                <a:latin typeface="Courier New" panose="02070309020205020404" pitchFamily="49" charset="0"/>
              </a:rPr>
              <a:t>    negative=10,              # </a:t>
            </a:r>
            <a:r>
              <a:rPr lang="en-ID" b="0" dirty="0" err="1">
                <a:solidFill>
                  <a:schemeClr val="tx1"/>
                </a:solidFill>
                <a:effectLst/>
                <a:latin typeface="Courier New" panose="02070309020205020404" pitchFamily="49" charset="0"/>
              </a:rPr>
              <a:t>Jumlah</a:t>
            </a:r>
            <a:r>
              <a:rPr lang="en-ID" b="0" dirty="0">
                <a:solidFill>
                  <a:schemeClr val="tx1"/>
                </a:solidFill>
                <a:effectLst/>
                <a:latin typeface="Courier New" panose="02070309020205020404" pitchFamily="49" charset="0"/>
              </a:rPr>
              <a:t> kata </a:t>
            </a:r>
            <a:r>
              <a:rPr lang="en-ID" b="0" dirty="0" err="1">
                <a:solidFill>
                  <a:schemeClr val="tx1"/>
                </a:solidFill>
                <a:effectLst/>
                <a:latin typeface="Courier New" panose="02070309020205020404" pitchFamily="49" charset="0"/>
              </a:rPr>
              <a:t>negatif</a:t>
            </a:r>
            <a:r>
              <a:rPr lang="en-ID" b="0" dirty="0">
                <a:solidFill>
                  <a:schemeClr val="tx1"/>
                </a:solidFill>
                <a:effectLst/>
                <a:latin typeface="Courier New" panose="02070309020205020404" pitchFamily="49" charset="0"/>
              </a:rPr>
              <a:t> </a:t>
            </a:r>
            <a:r>
              <a:rPr lang="en-ID" b="0" dirty="0" err="1">
                <a:solidFill>
                  <a:schemeClr val="tx1"/>
                </a:solidFill>
                <a:effectLst/>
                <a:latin typeface="Courier New" panose="02070309020205020404" pitchFamily="49" charset="0"/>
              </a:rPr>
              <a:t>untuk</a:t>
            </a:r>
            <a:r>
              <a:rPr lang="en-ID" b="0" dirty="0">
                <a:solidFill>
                  <a:schemeClr val="tx1"/>
                </a:solidFill>
                <a:effectLst/>
                <a:latin typeface="Courier New" panose="02070309020205020404" pitchFamily="49" charset="0"/>
              </a:rPr>
              <a:t> sampling </a:t>
            </a:r>
            <a:r>
              <a:rPr lang="en-ID" b="0" dirty="0" err="1">
                <a:solidFill>
                  <a:schemeClr val="tx1"/>
                </a:solidFill>
                <a:effectLst/>
                <a:latin typeface="Courier New" panose="02070309020205020404" pitchFamily="49" charset="0"/>
              </a:rPr>
              <a:t>negatif</a:t>
            </a:r>
            <a:endParaRPr lang="en-ID" b="0" dirty="0">
              <a:solidFill>
                <a:schemeClr val="tx1"/>
              </a:solidFill>
              <a:effectLst/>
              <a:latin typeface="Courier New" panose="02070309020205020404" pitchFamily="49" charset="0"/>
            </a:endParaRPr>
          </a:p>
          <a:p>
            <a:r>
              <a:rPr lang="en-ID" b="0" dirty="0">
                <a:solidFill>
                  <a:schemeClr val="tx1"/>
                </a:solidFill>
                <a:effectLst/>
                <a:latin typeface="Courier New" panose="02070309020205020404" pitchFamily="49" charset="0"/>
              </a:rPr>
              <a:t>    epochs=5,                 # </a:t>
            </a:r>
            <a:r>
              <a:rPr lang="en-ID" b="0" dirty="0" err="1">
                <a:solidFill>
                  <a:schemeClr val="tx1"/>
                </a:solidFill>
                <a:effectLst/>
                <a:latin typeface="Courier New" panose="02070309020205020404" pitchFamily="49" charset="0"/>
              </a:rPr>
              <a:t>Jumlah</a:t>
            </a:r>
            <a:r>
              <a:rPr lang="en-ID" b="0" dirty="0">
                <a:solidFill>
                  <a:schemeClr val="tx1"/>
                </a:solidFill>
                <a:effectLst/>
                <a:latin typeface="Courier New" panose="02070309020205020404" pitchFamily="49" charset="0"/>
              </a:rPr>
              <a:t> </a:t>
            </a:r>
            <a:r>
              <a:rPr lang="en-ID" b="0" dirty="0" err="1">
                <a:solidFill>
                  <a:schemeClr val="tx1"/>
                </a:solidFill>
                <a:effectLst/>
                <a:latin typeface="Courier New" panose="02070309020205020404" pitchFamily="49" charset="0"/>
              </a:rPr>
              <a:t>iterasi</a:t>
            </a:r>
            <a:r>
              <a:rPr lang="en-ID" b="0" dirty="0">
                <a:solidFill>
                  <a:schemeClr val="tx1"/>
                </a:solidFill>
                <a:effectLst/>
                <a:latin typeface="Courier New" panose="02070309020205020404" pitchFamily="49" charset="0"/>
              </a:rPr>
              <a:t> </a:t>
            </a:r>
            <a:r>
              <a:rPr lang="en-ID" b="0" dirty="0" err="1">
                <a:solidFill>
                  <a:schemeClr val="tx1"/>
                </a:solidFill>
                <a:effectLst/>
                <a:latin typeface="Courier New" panose="02070309020205020404" pitchFamily="49" charset="0"/>
              </a:rPr>
              <a:t>untuk</a:t>
            </a:r>
            <a:r>
              <a:rPr lang="en-ID" b="0" dirty="0">
                <a:solidFill>
                  <a:schemeClr val="tx1"/>
                </a:solidFill>
                <a:effectLst/>
                <a:latin typeface="Courier New" panose="02070309020205020404" pitchFamily="49" charset="0"/>
              </a:rPr>
              <a:t> </a:t>
            </a:r>
            <a:r>
              <a:rPr lang="en-ID" b="0" dirty="0" err="1">
                <a:solidFill>
                  <a:schemeClr val="tx1"/>
                </a:solidFill>
                <a:effectLst/>
                <a:latin typeface="Courier New" panose="02070309020205020404" pitchFamily="49" charset="0"/>
              </a:rPr>
              <a:t>pelatihan</a:t>
            </a:r>
            <a:endParaRPr lang="en-ID" b="0" dirty="0">
              <a:solidFill>
                <a:schemeClr val="tx1"/>
              </a:solidFill>
              <a:effectLst/>
              <a:latin typeface="Courier New" panose="02070309020205020404" pitchFamily="49" charset="0"/>
            </a:endParaRPr>
          </a:p>
          <a:p>
            <a:r>
              <a:rPr lang="en-ID" b="0" dirty="0">
                <a:solidFill>
                  <a:schemeClr val="tx1"/>
                </a:solidFill>
                <a:effectLst/>
                <a:latin typeface="Courier New" panose="02070309020205020404" pitchFamily="49" charset="0"/>
              </a:rPr>
              <a:t>    </a:t>
            </a:r>
            <a:r>
              <a:rPr lang="en-ID" b="0" dirty="0" err="1">
                <a:solidFill>
                  <a:schemeClr val="tx1"/>
                </a:solidFill>
                <a:effectLst/>
                <a:latin typeface="Courier New" panose="02070309020205020404" pitchFamily="49" charset="0"/>
              </a:rPr>
              <a:t>min_n</a:t>
            </a:r>
            <a:r>
              <a:rPr lang="en-ID" b="0" dirty="0">
                <a:solidFill>
                  <a:schemeClr val="tx1"/>
                </a:solidFill>
                <a:effectLst/>
                <a:latin typeface="Courier New" panose="02070309020205020404" pitchFamily="49" charset="0"/>
              </a:rPr>
              <a:t>=3,                  # Panjang minimum n-gram</a:t>
            </a:r>
          </a:p>
          <a:p>
            <a:r>
              <a:rPr lang="en-ID" b="0" dirty="0">
                <a:solidFill>
                  <a:schemeClr val="tx1"/>
                </a:solidFill>
                <a:effectLst/>
                <a:latin typeface="Courier New" panose="02070309020205020404" pitchFamily="49" charset="0"/>
              </a:rPr>
              <a:t>    </a:t>
            </a:r>
            <a:r>
              <a:rPr lang="en-ID" b="0" dirty="0" err="1">
                <a:solidFill>
                  <a:schemeClr val="tx1"/>
                </a:solidFill>
                <a:effectLst/>
                <a:latin typeface="Courier New" panose="02070309020205020404" pitchFamily="49" charset="0"/>
              </a:rPr>
              <a:t>max_n</a:t>
            </a:r>
            <a:r>
              <a:rPr lang="en-ID" b="0" dirty="0">
                <a:solidFill>
                  <a:schemeClr val="tx1"/>
                </a:solidFill>
                <a:effectLst/>
                <a:latin typeface="Courier New" panose="02070309020205020404" pitchFamily="49" charset="0"/>
              </a:rPr>
              <a:t>=6,                  # Panjang </a:t>
            </a:r>
            <a:r>
              <a:rPr lang="en-ID" b="0" dirty="0" err="1">
                <a:solidFill>
                  <a:schemeClr val="tx1"/>
                </a:solidFill>
                <a:effectLst/>
                <a:latin typeface="Courier New" panose="02070309020205020404" pitchFamily="49" charset="0"/>
              </a:rPr>
              <a:t>maksimum</a:t>
            </a:r>
            <a:r>
              <a:rPr lang="en-ID" b="0" dirty="0">
                <a:solidFill>
                  <a:schemeClr val="tx1"/>
                </a:solidFill>
                <a:effectLst/>
                <a:latin typeface="Courier New" panose="02070309020205020404" pitchFamily="49" charset="0"/>
              </a:rPr>
              <a:t> n-gram</a:t>
            </a:r>
          </a:p>
          <a:p>
            <a:r>
              <a:rPr lang="en-ID" b="0" dirty="0">
                <a:solidFill>
                  <a:schemeClr val="tx1"/>
                </a:solidFill>
                <a:effectLst/>
                <a:latin typeface="Courier New" panose="02070309020205020404" pitchFamily="49" charset="0"/>
              </a:rPr>
              <a:t>    bucket=2000000,           # </a:t>
            </a:r>
            <a:r>
              <a:rPr lang="en-ID" b="0" dirty="0" err="1">
                <a:solidFill>
                  <a:schemeClr val="tx1"/>
                </a:solidFill>
                <a:effectLst/>
                <a:latin typeface="Courier New" panose="02070309020205020404" pitchFamily="49" charset="0"/>
              </a:rPr>
              <a:t>Jumlah</a:t>
            </a:r>
            <a:r>
              <a:rPr lang="en-ID" b="0" dirty="0">
                <a:solidFill>
                  <a:schemeClr val="tx1"/>
                </a:solidFill>
                <a:effectLst/>
                <a:latin typeface="Courier New" panose="02070309020205020404" pitchFamily="49" charset="0"/>
              </a:rPr>
              <a:t> hash buckets </a:t>
            </a:r>
            <a:r>
              <a:rPr lang="en-ID" b="0" dirty="0" err="1">
                <a:solidFill>
                  <a:schemeClr val="tx1"/>
                </a:solidFill>
                <a:effectLst/>
                <a:latin typeface="Courier New" panose="02070309020205020404" pitchFamily="49" charset="0"/>
              </a:rPr>
              <a:t>untuk</a:t>
            </a:r>
            <a:r>
              <a:rPr lang="en-ID" b="0" dirty="0">
                <a:solidFill>
                  <a:schemeClr val="tx1"/>
                </a:solidFill>
                <a:effectLst/>
                <a:latin typeface="Courier New" panose="02070309020205020404" pitchFamily="49" charset="0"/>
              </a:rPr>
              <a:t> n-gram</a:t>
            </a:r>
          </a:p>
          <a:p>
            <a:r>
              <a:rPr lang="en-ID" b="0" dirty="0">
                <a:solidFill>
                  <a:schemeClr val="tx1"/>
                </a:solidFill>
                <a:effectLst/>
                <a:latin typeface="Courier New" panose="02070309020205020404" pitchFamily="49" charset="0"/>
              </a:rPr>
              <a:t>    alpha=0.025               # </a:t>
            </a:r>
            <a:r>
              <a:rPr lang="en-ID" b="0" dirty="0" err="1">
                <a:solidFill>
                  <a:schemeClr val="tx1"/>
                </a:solidFill>
                <a:effectLst/>
                <a:latin typeface="Courier New" panose="02070309020205020404" pitchFamily="49" charset="0"/>
              </a:rPr>
              <a:t>Laju</a:t>
            </a:r>
            <a:r>
              <a:rPr lang="en-ID" b="0" dirty="0">
                <a:solidFill>
                  <a:schemeClr val="tx1"/>
                </a:solidFill>
                <a:effectLst/>
                <a:latin typeface="Courier New" panose="02070309020205020404" pitchFamily="49" charset="0"/>
              </a:rPr>
              <a:t> </a:t>
            </a:r>
            <a:r>
              <a:rPr lang="en-ID" b="0" dirty="0" err="1">
                <a:solidFill>
                  <a:schemeClr val="tx1"/>
                </a:solidFill>
                <a:effectLst/>
                <a:latin typeface="Courier New" panose="02070309020205020404" pitchFamily="49" charset="0"/>
              </a:rPr>
              <a:t>pembelajaran</a:t>
            </a:r>
            <a:r>
              <a:rPr lang="en-ID" b="0" dirty="0">
                <a:solidFill>
                  <a:schemeClr val="tx1"/>
                </a:solidFill>
                <a:effectLst/>
                <a:latin typeface="Courier New" panose="02070309020205020404" pitchFamily="49" charset="0"/>
              </a:rPr>
              <a:t> </a:t>
            </a:r>
            <a:r>
              <a:rPr lang="en-ID" b="0" dirty="0" err="1">
                <a:solidFill>
                  <a:schemeClr val="tx1"/>
                </a:solidFill>
                <a:effectLst/>
                <a:latin typeface="Courier New" panose="02070309020205020404" pitchFamily="49" charset="0"/>
              </a:rPr>
              <a:t>awal</a:t>
            </a:r>
            <a:endParaRPr lang="en-ID" b="0" dirty="0">
              <a:solidFill>
                <a:schemeClr val="tx1"/>
              </a:solidFill>
              <a:effectLst/>
              <a:latin typeface="Courier New" panose="02070309020205020404" pitchFamily="49" charset="0"/>
            </a:endParaRPr>
          </a:p>
          <a:p>
            <a:r>
              <a:rPr lang="en-ID" b="0" dirty="0">
                <a:solidFill>
                  <a:schemeClr val="tx1"/>
                </a:solidFill>
                <a:effectLst/>
                <a:latin typeface="Courier New" panose="02070309020205020404" pitchFamily="49" charset="0"/>
              </a:rPr>
              <a:t>)</a:t>
            </a:r>
          </a:p>
        </p:txBody>
      </p:sp>
    </p:spTree>
    <p:extLst>
      <p:ext uri="{BB962C8B-B14F-4D97-AF65-F5344CB8AC3E}">
        <p14:creationId xmlns:p14="http://schemas.microsoft.com/office/powerpoint/2010/main" val="1855405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0B2136-AE66-5C64-2AD3-4A08321105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154026-9106-BAC2-A4FD-C864D3967BAB}"/>
              </a:ext>
            </a:extLst>
          </p:cNvPr>
          <p:cNvSpPr>
            <a:spLocks noGrp="1"/>
          </p:cNvSpPr>
          <p:nvPr>
            <p:ph type="title"/>
          </p:nvPr>
        </p:nvSpPr>
        <p:spPr/>
        <p:txBody>
          <a:bodyPr/>
          <a:lstStyle/>
          <a:p>
            <a:r>
              <a:rPr lang="en-ID" dirty="0"/>
              <a:t>2. </a:t>
            </a:r>
            <a:r>
              <a:rPr lang="en-ID" dirty="0" err="1"/>
              <a:t>Membuat</a:t>
            </a:r>
            <a:r>
              <a:rPr lang="en-ID" dirty="0"/>
              <a:t> Model </a:t>
            </a:r>
            <a:r>
              <a:rPr lang="en-ID" dirty="0" err="1"/>
              <a:t>FastText</a:t>
            </a:r>
            <a:br>
              <a:rPr lang="en-US" dirty="0"/>
            </a:br>
            <a:endParaRPr lang="id-ID" dirty="0"/>
          </a:p>
        </p:txBody>
      </p:sp>
      <p:sp>
        <p:nvSpPr>
          <p:cNvPr id="7" name="Text Placeholder 6">
            <a:extLst>
              <a:ext uri="{FF2B5EF4-FFF2-40B4-BE49-F238E27FC236}">
                <a16:creationId xmlns:a16="http://schemas.microsoft.com/office/drawing/2014/main" id="{8F180CEE-1ACE-9DE2-F5A8-E09550950692}"/>
              </a:ext>
            </a:extLst>
          </p:cNvPr>
          <p:cNvSpPr>
            <a:spLocks noGrp="1"/>
          </p:cNvSpPr>
          <p:nvPr>
            <p:ph type="body" idx="1"/>
          </p:nvPr>
        </p:nvSpPr>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dirty="0" err="1">
                <a:ln>
                  <a:noFill/>
                </a:ln>
                <a:solidFill>
                  <a:srgbClr val="000000"/>
                </a:solidFill>
                <a:effectLst/>
                <a:uLnTx/>
                <a:uFillTx/>
                <a:latin typeface="+mj-lt"/>
                <a:cs typeface="Arial"/>
                <a:sym typeface="Arial"/>
              </a:rPr>
              <a:t>Penjelasan</a:t>
            </a:r>
            <a:r>
              <a:rPr kumimoji="0" lang="en-US" altLang="en-US" sz="1400" b="1" i="0" u="none" strike="noStrike" kern="0" cap="none" spc="0" normalizeH="0" baseline="0" noProof="0" dirty="0">
                <a:ln>
                  <a:noFill/>
                </a:ln>
                <a:solidFill>
                  <a:srgbClr val="000000"/>
                </a:solidFill>
                <a:effectLst/>
                <a:uLnTx/>
                <a:uFillTx/>
                <a:latin typeface="+mj-lt"/>
                <a:cs typeface="Arial"/>
                <a:sym typeface="Arial"/>
              </a:rPr>
              <a:t> Parameter : </a:t>
            </a: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defRPr/>
            </a:pP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sentences: Input </a:t>
            </a: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teks</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 yang </a:t>
            </a: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digunakan</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 </a:t>
            </a: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untuk</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 </a:t>
            </a: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melatih</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 model.</a:t>
            </a: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defRPr/>
            </a:pP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vector_size</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 </a:t>
            </a: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Menentukan</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 </a:t>
            </a: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jumlah</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 </a:t>
            </a: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dimensi</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 </a:t>
            </a: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dari</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 embedding.</a:t>
            </a: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defRPr/>
            </a:pP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window: </a:t>
            </a: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Ukuran</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 </a:t>
            </a: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jendela</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 kata yang </a:t>
            </a: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dipertimbangkan</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 di </a:t>
            </a: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sekitar</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 kata target.</a:t>
            </a: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defRPr/>
            </a:pP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min_count</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 </a:t>
            </a: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Frekuensi</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 minimum kata agar </a:t>
            </a: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dimasukkan</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 </a:t>
            </a: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dalam</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 </a:t>
            </a: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kosakata</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a:t>
            </a: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defRPr/>
            </a:pP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sg: </a:t>
            </a: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Menentukan</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 </a:t>
            </a: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algoritma</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 (1 </a:t>
            </a: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untuk</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 skip-gram, 0 </a:t>
            </a: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untuk</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 CBOW).</a:t>
            </a: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defRPr/>
            </a:pP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negative: </a:t>
            </a: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Jumlah</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 </a:t>
            </a: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sampel</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 </a:t>
            </a: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negatif</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 </a:t>
            </a: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untuk</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 </a:t>
            </a: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pembelajaran</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 (</a:t>
            </a: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menambah</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 noise </a:t>
            </a: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untuk</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 </a:t>
            </a: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meningkatkan</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 </a:t>
            </a: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generalisasi</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a:t>
            </a: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defRPr/>
            </a:pP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epochs: </a:t>
            </a: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Jumlah</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 </a:t>
            </a: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iterasi</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 </a:t>
            </a: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untuk</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 </a:t>
            </a: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pelatihan</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a:t>
            </a: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defRPr/>
            </a:pP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min_n</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 dan </a:t>
            </a: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max_n</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 </a:t>
            </a: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Rentang</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 </a:t>
            </a: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panjang</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 n-gram </a:t>
            </a: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untuk</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 </a:t>
            </a: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pembentukan</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 sub-kata.</a:t>
            </a: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defRPr/>
            </a:pP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bucket: </a:t>
            </a: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Ukuran</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 hash bucket yang </a:t>
            </a: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memungkinkan</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 </a:t>
            </a: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penyimpanan</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 n-gram.</a:t>
            </a: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defRPr/>
            </a:pP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alpha: </a:t>
            </a: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Laju</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 </a:t>
            </a: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pembelajaran</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 </a:t>
            </a: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awal</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 </a:t>
            </a: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biasanya</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 </a:t>
            </a: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berkurang</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 </a:t>
            </a: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saat</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 </a:t>
            </a: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iterasi</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 </a:t>
            </a:r>
            <a:r>
              <a:rPr kumimoji="0" lang="en-US" altLang="en-US" sz="1600" b="1" i="0" u="none" strike="noStrike" kern="0" cap="none" spc="0" normalizeH="0" baseline="0" noProof="0" dirty="0" err="1">
                <a:ln>
                  <a:noFill/>
                </a:ln>
                <a:solidFill>
                  <a:srgbClr val="000000"/>
                </a:solidFill>
                <a:effectLst/>
                <a:uLnTx/>
                <a:uFillTx/>
                <a:latin typeface="+mj-lt"/>
                <a:cs typeface="Arial"/>
                <a:sym typeface="Arial"/>
              </a:rPr>
              <a:t>bertambah</a:t>
            </a:r>
            <a:r>
              <a:rPr kumimoji="0" lang="en-US" altLang="en-US" sz="1600" b="1" i="0" u="none" strike="noStrike" kern="0" cap="none" spc="0" normalizeH="0" baseline="0" noProof="0" dirty="0">
                <a:ln>
                  <a:noFill/>
                </a:ln>
                <a:solidFill>
                  <a:srgbClr val="000000"/>
                </a:solidFill>
                <a:effectLst/>
                <a:uLnTx/>
                <a:uFillTx/>
                <a:latin typeface="+mj-lt"/>
                <a:cs typeface="Arial"/>
                <a:sym typeface="Arial"/>
              </a:rPr>
              <a:t>.</a:t>
            </a:r>
            <a:endParaRPr kumimoji="0" lang="en-US" altLang="en-US" sz="3600" b="0" i="0" u="none" strike="noStrike" kern="0" cap="none" spc="0" normalizeH="0" baseline="0" noProof="0" dirty="0">
              <a:ln>
                <a:noFill/>
              </a:ln>
              <a:solidFill>
                <a:srgbClr val="000000"/>
              </a:solidFill>
              <a:effectLst/>
              <a:uLnTx/>
              <a:uFillTx/>
              <a:latin typeface="+mj-lt"/>
              <a:cs typeface="Arial"/>
              <a:sym typeface="Arial"/>
            </a:endParaRPr>
          </a:p>
        </p:txBody>
      </p:sp>
    </p:spTree>
    <p:extLst>
      <p:ext uri="{BB962C8B-B14F-4D97-AF65-F5344CB8AC3E}">
        <p14:creationId xmlns:p14="http://schemas.microsoft.com/office/powerpoint/2010/main" val="1727681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5C8B66-717C-5E2B-B979-D37A77F54E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50AD7A-93F3-1C36-9EB8-88E084FC8B7F}"/>
              </a:ext>
            </a:extLst>
          </p:cNvPr>
          <p:cNvSpPr>
            <a:spLocks noGrp="1"/>
          </p:cNvSpPr>
          <p:nvPr>
            <p:ph type="title"/>
          </p:nvPr>
        </p:nvSpPr>
        <p:spPr>
          <a:xfrm>
            <a:off x="434622" y="375849"/>
            <a:ext cx="8229600" cy="481500"/>
          </a:xfrm>
        </p:spPr>
        <p:txBody>
          <a:bodyPr/>
          <a:lstStyle/>
          <a:p>
            <a:r>
              <a:rPr lang="en-ID" dirty="0"/>
              <a:t>3. </a:t>
            </a:r>
            <a:r>
              <a:rPr lang="en-ID" dirty="0" err="1"/>
              <a:t>Implementasi</a:t>
            </a:r>
            <a:r>
              <a:rPr lang="en-ID" dirty="0"/>
              <a:t> </a:t>
            </a:r>
            <a:r>
              <a:rPr lang="en-ID" dirty="0" err="1"/>
              <a:t>FastText</a:t>
            </a:r>
            <a:br>
              <a:rPr lang="en-US" dirty="0"/>
            </a:br>
            <a:endParaRPr lang="id-ID" dirty="0"/>
          </a:p>
        </p:txBody>
      </p:sp>
      <p:sp>
        <p:nvSpPr>
          <p:cNvPr id="4" name="TextBox 3">
            <a:extLst>
              <a:ext uri="{FF2B5EF4-FFF2-40B4-BE49-F238E27FC236}">
                <a16:creationId xmlns:a16="http://schemas.microsoft.com/office/drawing/2014/main" id="{42910449-E2C4-BB0B-7E58-4C80462AE8F2}"/>
              </a:ext>
            </a:extLst>
          </p:cNvPr>
          <p:cNvSpPr txBox="1"/>
          <p:nvPr/>
        </p:nvSpPr>
        <p:spPr>
          <a:xfrm>
            <a:off x="412044" y="616599"/>
            <a:ext cx="8252178" cy="3724096"/>
          </a:xfrm>
          <a:prstGeom prst="rect">
            <a:avLst/>
          </a:prstGeom>
          <a:ln/>
        </p:spPr>
        <p:style>
          <a:lnRef idx="2">
            <a:schemeClr val="accent5"/>
          </a:lnRef>
          <a:fillRef idx="1">
            <a:schemeClr val="lt1"/>
          </a:fillRef>
          <a:effectRef idx="0">
            <a:schemeClr val="accent5"/>
          </a:effectRef>
          <a:fontRef idx="minor">
            <a:schemeClr val="dk1"/>
          </a:fontRef>
        </p:style>
        <p:txBody>
          <a:bodyPr wrap="square">
            <a:spAutoFit/>
          </a:bodyPr>
          <a:lstStyle/>
          <a:p>
            <a:r>
              <a:rPr lang="en-GB" sz="2000" dirty="0" err="1"/>
              <a:t>Mencari</a:t>
            </a:r>
            <a:r>
              <a:rPr lang="en-GB" sz="2000" dirty="0"/>
              <a:t> embedding kata (</a:t>
            </a:r>
            <a:r>
              <a:rPr lang="en-GB" sz="2000" dirty="0" err="1"/>
              <a:t>bisa</a:t>
            </a:r>
            <a:r>
              <a:rPr lang="en-GB" sz="2000" dirty="0"/>
              <a:t> juga </a:t>
            </a:r>
            <a:r>
              <a:rPr lang="en-GB" sz="2000" dirty="0" err="1"/>
              <a:t>untuk</a:t>
            </a:r>
            <a:r>
              <a:rPr lang="en-GB" sz="2000" dirty="0"/>
              <a:t> kata yang </a:t>
            </a:r>
            <a:r>
              <a:rPr lang="en-GB" sz="2000" dirty="0" err="1"/>
              <a:t>belum</a:t>
            </a:r>
            <a:r>
              <a:rPr lang="en-GB" sz="2000" dirty="0"/>
              <a:t> </a:t>
            </a:r>
            <a:r>
              <a:rPr lang="en-GB" sz="2000" dirty="0" err="1"/>
              <a:t>muncul</a:t>
            </a:r>
            <a:r>
              <a:rPr lang="en-GB" sz="2000" dirty="0"/>
              <a:t>)</a:t>
            </a:r>
            <a:endParaRPr lang="en-GB" sz="1600" dirty="0">
              <a:solidFill>
                <a:schemeClr val="tx1"/>
              </a:solidFill>
              <a:latin typeface="Courier New" panose="02070309020205020404" pitchFamily="49" charset="0"/>
            </a:endParaRPr>
          </a:p>
          <a:p>
            <a:r>
              <a:rPr lang="nb-NO" sz="1600" b="0" dirty="0">
                <a:solidFill>
                  <a:schemeClr val="tx1"/>
                </a:solidFill>
                <a:effectLst/>
                <a:latin typeface="Courier New" panose="02070309020205020404" pitchFamily="49" charset="0"/>
              </a:rPr>
              <a:t>print(fasttext_model.wv['data'])</a:t>
            </a:r>
            <a:endParaRPr lang="en-GB" sz="1200" b="0" dirty="0">
              <a:solidFill>
                <a:schemeClr val="tx1"/>
              </a:solidFill>
              <a:effectLst/>
              <a:latin typeface="Courier New" panose="02070309020205020404" pitchFamily="49" charset="0"/>
            </a:endParaRPr>
          </a:p>
          <a:p>
            <a:endParaRPr lang="en-GB" sz="1600" dirty="0">
              <a:solidFill>
                <a:schemeClr val="tx1"/>
              </a:solidFill>
              <a:latin typeface="Courier New" panose="02070309020205020404" pitchFamily="49" charset="0"/>
            </a:endParaRPr>
          </a:p>
          <a:p>
            <a:r>
              <a:rPr lang="en-ID" sz="2000" dirty="0"/>
              <a:t>Men</a:t>
            </a:r>
            <a:r>
              <a:rPr lang="en-GB" sz="2000" dirty="0" err="1"/>
              <a:t>cari</a:t>
            </a:r>
            <a:r>
              <a:rPr lang="en-GB" sz="2000" dirty="0"/>
              <a:t> kata yang </a:t>
            </a:r>
            <a:r>
              <a:rPr lang="en-GB" sz="2000" dirty="0" err="1"/>
              <a:t>mirip</a:t>
            </a:r>
            <a:endParaRPr lang="en-GB" sz="1600" dirty="0">
              <a:solidFill>
                <a:schemeClr val="tx1"/>
              </a:solidFill>
              <a:latin typeface="Courier New" panose="02070309020205020404" pitchFamily="49" charset="0"/>
            </a:endParaRPr>
          </a:p>
          <a:p>
            <a:r>
              <a:rPr lang="en-GB" sz="1600" b="0" dirty="0" err="1">
                <a:solidFill>
                  <a:schemeClr val="tx1"/>
                </a:solidFill>
                <a:effectLst/>
                <a:latin typeface="Courier New" panose="02070309020205020404" pitchFamily="49" charset="0"/>
              </a:rPr>
              <a:t>similar_words</a:t>
            </a:r>
            <a:r>
              <a:rPr lang="en-GB" sz="1600" b="0" dirty="0">
                <a:solidFill>
                  <a:schemeClr val="tx1"/>
                </a:solidFill>
                <a:effectLst/>
                <a:latin typeface="Courier New" panose="02070309020205020404" pitchFamily="49" charset="0"/>
              </a:rPr>
              <a:t> = </a:t>
            </a:r>
            <a:r>
              <a:rPr lang="en-GB" sz="1600" b="0" dirty="0" err="1">
                <a:solidFill>
                  <a:schemeClr val="tx1"/>
                </a:solidFill>
                <a:effectLst/>
                <a:latin typeface="Courier New" panose="02070309020205020404" pitchFamily="49" charset="0"/>
              </a:rPr>
              <a:t>fasttext_model.wv.most_similar</a:t>
            </a:r>
            <a:r>
              <a:rPr lang="en-GB" sz="1600" b="0" dirty="0">
                <a:solidFill>
                  <a:schemeClr val="tx1"/>
                </a:solidFill>
                <a:effectLst/>
                <a:latin typeface="Courier New" panose="02070309020205020404" pitchFamily="49" charset="0"/>
              </a:rPr>
              <a:t>('</a:t>
            </a:r>
            <a:r>
              <a:rPr lang="en-GB" sz="1600" b="0" dirty="0" err="1">
                <a:solidFill>
                  <a:schemeClr val="tx1"/>
                </a:solidFill>
                <a:effectLst/>
                <a:latin typeface="Courier New" panose="02070309020205020404" pitchFamily="49" charset="0"/>
              </a:rPr>
              <a:t>sistem</a:t>
            </a:r>
            <a:r>
              <a:rPr lang="en-GB" sz="1600" b="0" dirty="0">
                <a:solidFill>
                  <a:schemeClr val="tx1"/>
                </a:solidFill>
                <a:effectLst/>
                <a:latin typeface="Courier New" panose="02070309020205020404" pitchFamily="49" charset="0"/>
              </a:rPr>
              <a:t>', </a:t>
            </a:r>
            <a:r>
              <a:rPr lang="en-GB" sz="1600" b="0" dirty="0" err="1">
                <a:solidFill>
                  <a:schemeClr val="tx1"/>
                </a:solidFill>
                <a:effectLst/>
                <a:latin typeface="Courier New" panose="02070309020205020404" pitchFamily="49" charset="0"/>
              </a:rPr>
              <a:t>topn</a:t>
            </a:r>
            <a:r>
              <a:rPr lang="en-GB" sz="1600" b="0" dirty="0">
                <a:solidFill>
                  <a:schemeClr val="tx1"/>
                </a:solidFill>
                <a:effectLst/>
                <a:latin typeface="Courier New" panose="02070309020205020404" pitchFamily="49" charset="0"/>
              </a:rPr>
              <a:t>=10)</a:t>
            </a:r>
          </a:p>
          <a:p>
            <a:endParaRPr lang="en-GB" sz="1600" dirty="0">
              <a:solidFill>
                <a:schemeClr val="tx1"/>
              </a:solidFill>
              <a:latin typeface="Courier New" panose="02070309020205020404" pitchFamily="49" charset="0"/>
            </a:endParaRPr>
          </a:p>
          <a:p>
            <a:r>
              <a:rPr lang="en-ID" sz="2000" dirty="0" err="1"/>
              <a:t>Menemukan</a:t>
            </a:r>
            <a:r>
              <a:rPr lang="en-ID" sz="2000" dirty="0"/>
              <a:t> Kata yang </a:t>
            </a:r>
            <a:r>
              <a:rPr lang="en-ID" sz="2000" dirty="0" err="1"/>
              <a:t>Mirip</a:t>
            </a:r>
            <a:r>
              <a:rPr lang="en-ID" sz="2000" dirty="0"/>
              <a:t> </a:t>
            </a:r>
            <a:r>
              <a:rPr lang="en-ID" sz="2000" dirty="0" err="1"/>
              <a:t>dengan</a:t>
            </a:r>
            <a:r>
              <a:rPr lang="en-ID" sz="2000" dirty="0"/>
              <a:t> Kata </a:t>
            </a:r>
            <a:r>
              <a:rPr lang="en-ID" sz="2000" dirty="0" err="1"/>
              <a:t>Tertentu</a:t>
            </a:r>
            <a:r>
              <a:rPr lang="en-ID" sz="2000" dirty="0"/>
              <a:t> / word pairs</a:t>
            </a:r>
            <a:endParaRPr lang="en-GB" sz="1600" dirty="0">
              <a:solidFill>
                <a:schemeClr val="tx1"/>
              </a:solidFill>
              <a:latin typeface="Courier New" panose="02070309020205020404" pitchFamily="49" charset="0"/>
            </a:endParaRPr>
          </a:p>
          <a:p>
            <a:r>
              <a:rPr lang="en-ID" b="0" dirty="0" err="1">
                <a:solidFill>
                  <a:schemeClr val="tx1"/>
                </a:solidFill>
                <a:effectLst/>
                <a:latin typeface="Courier New" panose="02070309020205020404" pitchFamily="49" charset="0"/>
              </a:rPr>
              <a:t>word_pairs</a:t>
            </a:r>
            <a:r>
              <a:rPr lang="en-ID" b="0" dirty="0">
                <a:solidFill>
                  <a:schemeClr val="tx1"/>
                </a:solidFill>
                <a:effectLst/>
                <a:latin typeface="Courier New" panose="02070309020205020404" pitchFamily="49" charset="0"/>
              </a:rPr>
              <a:t> = [('glass', 'door'), ('bike', 'motor'), ('city', 'cities'), ('white', 'white'), ('how', 'who')]</a:t>
            </a:r>
          </a:p>
          <a:p>
            <a:br>
              <a:rPr lang="en-ID" b="0" dirty="0">
                <a:solidFill>
                  <a:schemeClr val="tx1"/>
                </a:solidFill>
                <a:effectLst/>
                <a:latin typeface="Courier New" panose="02070309020205020404" pitchFamily="49" charset="0"/>
              </a:rPr>
            </a:br>
            <a:r>
              <a:rPr lang="en-ID" b="0" dirty="0">
                <a:solidFill>
                  <a:schemeClr val="tx1"/>
                </a:solidFill>
                <a:effectLst/>
                <a:latin typeface="Courier New" panose="02070309020205020404" pitchFamily="49" charset="0"/>
              </a:rPr>
              <a:t># Compute similarity for each pair of words</a:t>
            </a:r>
          </a:p>
          <a:p>
            <a:r>
              <a:rPr lang="en-ID" b="0" dirty="0">
                <a:solidFill>
                  <a:schemeClr val="tx1"/>
                </a:solidFill>
                <a:effectLst/>
                <a:latin typeface="Courier New" panose="02070309020205020404" pitchFamily="49" charset="0"/>
              </a:rPr>
              <a:t>for pair in </a:t>
            </a:r>
            <a:r>
              <a:rPr lang="en-ID" b="0" dirty="0" err="1">
                <a:solidFill>
                  <a:schemeClr val="tx1"/>
                </a:solidFill>
                <a:effectLst/>
                <a:latin typeface="Courier New" panose="02070309020205020404" pitchFamily="49" charset="0"/>
              </a:rPr>
              <a:t>word_pairs</a:t>
            </a:r>
            <a:r>
              <a:rPr lang="en-ID" b="0" dirty="0">
                <a:solidFill>
                  <a:schemeClr val="tx1"/>
                </a:solidFill>
                <a:effectLst/>
                <a:latin typeface="Courier New" panose="02070309020205020404" pitchFamily="49" charset="0"/>
              </a:rPr>
              <a:t>:</a:t>
            </a:r>
          </a:p>
          <a:p>
            <a:r>
              <a:rPr lang="en-ID" b="0" dirty="0">
                <a:solidFill>
                  <a:schemeClr val="tx1"/>
                </a:solidFill>
                <a:effectLst/>
                <a:latin typeface="Courier New" panose="02070309020205020404" pitchFamily="49" charset="0"/>
              </a:rPr>
              <a:t>    similarity = </a:t>
            </a:r>
            <a:r>
              <a:rPr lang="en-ID" b="0" dirty="0" err="1">
                <a:solidFill>
                  <a:schemeClr val="tx1"/>
                </a:solidFill>
                <a:effectLst/>
                <a:latin typeface="Courier New" panose="02070309020205020404" pitchFamily="49" charset="0"/>
              </a:rPr>
              <a:t>model.similarity</a:t>
            </a:r>
            <a:r>
              <a:rPr lang="en-ID" b="0" dirty="0">
                <a:solidFill>
                  <a:schemeClr val="tx1"/>
                </a:solidFill>
                <a:effectLst/>
                <a:latin typeface="Courier New" panose="02070309020205020404" pitchFamily="49" charset="0"/>
              </a:rPr>
              <a:t>(pair[0], pair[1])</a:t>
            </a:r>
          </a:p>
          <a:p>
            <a:r>
              <a:rPr lang="en-ID" b="0" dirty="0">
                <a:solidFill>
                  <a:schemeClr val="tx1"/>
                </a:solidFill>
                <a:effectLst/>
                <a:latin typeface="Courier New" panose="02070309020205020404" pitchFamily="49" charset="0"/>
              </a:rPr>
              <a:t>    print(</a:t>
            </a:r>
            <a:r>
              <a:rPr lang="en-ID" b="0" dirty="0" err="1">
                <a:solidFill>
                  <a:schemeClr val="tx1"/>
                </a:solidFill>
                <a:effectLst/>
                <a:latin typeface="Courier New" panose="02070309020205020404" pitchFamily="49" charset="0"/>
              </a:rPr>
              <a:t>f"Similarity</a:t>
            </a:r>
            <a:r>
              <a:rPr lang="en-ID" b="0" dirty="0">
                <a:solidFill>
                  <a:schemeClr val="tx1"/>
                </a:solidFill>
                <a:effectLst/>
                <a:latin typeface="Courier New" panose="02070309020205020404" pitchFamily="49" charset="0"/>
              </a:rPr>
              <a:t> between '{pair[0]}' and '{pair[1]}' using </a:t>
            </a:r>
            <a:r>
              <a:rPr lang="en-ID" b="0" dirty="0" err="1">
                <a:solidFill>
                  <a:schemeClr val="tx1"/>
                </a:solidFill>
                <a:effectLst/>
                <a:latin typeface="Courier New" panose="02070309020205020404" pitchFamily="49" charset="0"/>
              </a:rPr>
              <a:t>FastText</a:t>
            </a:r>
            <a:r>
              <a:rPr lang="en-ID" b="0" dirty="0">
                <a:solidFill>
                  <a:schemeClr val="tx1"/>
                </a:solidFill>
                <a:effectLst/>
                <a:latin typeface="Courier New" panose="02070309020205020404" pitchFamily="49" charset="0"/>
              </a:rPr>
              <a:t>: {similarity:.3f}")</a:t>
            </a:r>
          </a:p>
        </p:txBody>
      </p:sp>
    </p:spTree>
    <p:extLst>
      <p:ext uri="{BB962C8B-B14F-4D97-AF65-F5344CB8AC3E}">
        <p14:creationId xmlns:p14="http://schemas.microsoft.com/office/powerpoint/2010/main" val="38753323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75F07-46CF-3A19-DB6F-43ADF6DB3154}"/>
              </a:ext>
            </a:extLst>
          </p:cNvPr>
          <p:cNvSpPr>
            <a:spLocks noGrp="1"/>
          </p:cNvSpPr>
          <p:nvPr>
            <p:ph type="title"/>
          </p:nvPr>
        </p:nvSpPr>
        <p:spPr/>
        <p:txBody>
          <a:bodyPr/>
          <a:lstStyle/>
          <a:p>
            <a:r>
              <a:rPr lang="en-US" dirty="0" err="1"/>
              <a:t>Tugas</a:t>
            </a:r>
            <a:endParaRPr lang="id-ID" dirty="0"/>
          </a:p>
        </p:txBody>
      </p:sp>
      <p:sp>
        <p:nvSpPr>
          <p:cNvPr id="3" name="TextBox 2">
            <a:extLst>
              <a:ext uri="{FF2B5EF4-FFF2-40B4-BE49-F238E27FC236}">
                <a16:creationId xmlns:a16="http://schemas.microsoft.com/office/drawing/2014/main" id="{8D7B6D49-8C44-E743-E3E1-2A805D1EF715}"/>
              </a:ext>
            </a:extLst>
          </p:cNvPr>
          <p:cNvSpPr txBox="1"/>
          <p:nvPr/>
        </p:nvSpPr>
        <p:spPr>
          <a:xfrm>
            <a:off x="689548" y="1309727"/>
            <a:ext cx="7764904" cy="1015663"/>
          </a:xfrm>
          <a:prstGeom prst="rect">
            <a:avLst/>
          </a:prstGeom>
          <a:noFill/>
        </p:spPr>
        <p:txBody>
          <a:bodyPr wrap="square">
            <a:spAutoFit/>
          </a:bodyPr>
          <a:lstStyle/>
          <a:p>
            <a:pPr marL="285750" indent="-285750">
              <a:buFont typeface="Arial" panose="020B0604020202020204" pitchFamily="34" charset="0"/>
              <a:buChar char="•"/>
            </a:pPr>
            <a:r>
              <a:rPr lang="en-US" sz="2000" dirty="0"/>
              <a:t>Cari 10 </a:t>
            </a:r>
            <a:r>
              <a:rPr lang="en-US" sz="2000" dirty="0" err="1"/>
              <a:t>jurnal</a:t>
            </a:r>
            <a:r>
              <a:rPr lang="en-US" sz="2000" dirty="0"/>
              <a:t> </a:t>
            </a:r>
            <a:r>
              <a:rPr lang="en-US" sz="2000" dirty="0" err="1"/>
              <a:t>terkait</a:t>
            </a:r>
            <a:r>
              <a:rPr lang="en-US" sz="2000" dirty="0"/>
              <a:t> </a:t>
            </a:r>
            <a:r>
              <a:rPr lang="en-US" sz="2000" dirty="0" err="1"/>
              <a:t>dengan</a:t>
            </a:r>
            <a:r>
              <a:rPr lang="en-US" sz="2000" dirty="0"/>
              <a:t> Word Vector Representation </a:t>
            </a:r>
          </a:p>
          <a:p>
            <a:pPr marL="285750" indent="-285750">
              <a:buFont typeface="Arial" panose="020B0604020202020204" pitchFamily="34" charset="0"/>
              <a:buChar char="•"/>
            </a:pPr>
            <a:r>
              <a:rPr lang="en-US" sz="2000" dirty="0" err="1"/>
              <a:t>Buatlah</a:t>
            </a:r>
            <a:r>
              <a:rPr lang="en-US" sz="2000" dirty="0"/>
              <a:t> interface </a:t>
            </a:r>
            <a:r>
              <a:rPr lang="en-US" sz="2000" dirty="0" err="1"/>
              <a:t>untuk</a:t>
            </a:r>
            <a:r>
              <a:rPr lang="en-US" sz="2000" dirty="0"/>
              <a:t> </a:t>
            </a:r>
            <a:r>
              <a:rPr lang="en-US" sz="2000" dirty="0" err="1"/>
              <a:t>menampilkan</a:t>
            </a:r>
            <a:r>
              <a:rPr lang="en-US" sz="2000" dirty="0"/>
              <a:t> </a:t>
            </a:r>
            <a:r>
              <a:rPr lang="en-US" sz="2000" dirty="0" err="1"/>
              <a:t>hasil</a:t>
            </a:r>
            <a:r>
              <a:rPr lang="en-US" sz="2000" dirty="0"/>
              <a:t> </a:t>
            </a:r>
            <a:r>
              <a:rPr lang="en-US" sz="2000" dirty="0" err="1"/>
              <a:t>dari</a:t>
            </a:r>
            <a:r>
              <a:rPr lang="en-US" sz="2000"/>
              <a:t> Word Vector Representations</a:t>
            </a:r>
            <a:endParaRPr lang="id-ID" sz="2000" dirty="0"/>
          </a:p>
        </p:txBody>
      </p:sp>
    </p:spTree>
    <p:extLst>
      <p:ext uri="{BB962C8B-B14F-4D97-AF65-F5344CB8AC3E}">
        <p14:creationId xmlns:p14="http://schemas.microsoft.com/office/powerpoint/2010/main" val="39267969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21"/>
        <p:cNvGrpSpPr/>
        <p:nvPr/>
      </p:nvGrpSpPr>
      <p:grpSpPr>
        <a:xfrm>
          <a:off x="0" y="0"/>
          <a:ext cx="0" cy="0"/>
          <a:chOff x="0" y="0"/>
          <a:chExt cx="0" cy="0"/>
        </a:xfrm>
      </p:grpSpPr>
      <p:grpSp>
        <p:nvGrpSpPr>
          <p:cNvPr id="2" name="Group 1">
            <a:extLst>
              <a:ext uri="{FF2B5EF4-FFF2-40B4-BE49-F238E27FC236}">
                <a16:creationId xmlns:a16="http://schemas.microsoft.com/office/drawing/2014/main" id="{8502718F-5841-492F-D177-50BFA1CD0C42}"/>
              </a:ext>
            </a:extLst>
          </p:cNvPr>
          <p:cNvGrpSpPr/>
          <p:nvPr/>
        </p:nvGrpSpPr>
        <p:grpSpPr>
          <a:xfrm>
            <a:off x="650240" y="2047985"/>
            <a:ext cx="7843520" cy="2430569"/>
            <a:chOff x="721360" y="2047985"/>
            <a:chExt cx="7843520" cy="2430569"/>
          </a:xfrm>
        </p:grpSpPr>
        <p:sp>
          <p:nvSpPr>
            <p:cNvPr id="3" name="Rectangle: Rounded Corners 2">
              <a:extLst>
                <a:ext uri="{FF2B5EF4-FFF2-40B4-BE49-F238E27FC236}">
                  <a16:creationId xmlns:a16="http://schemas.microsoft.com/office/drawing/2014/main" id="{0D04DC51-7035-D354-8C9A-2DB62C0A6529}"/>
                </a:ext>
              </a:extLst>
            </p:cNvPr>
            <p:cNvSpPr/>
            <p:nvPr/>
          </p:nvSpPr>
          <p:spPr>
            <a:xfrm>
              <a:off x="3627120" y="2047985"/>
              <a:ext cx="4937760" cy="2430569"/>
            </a:xfrm>
            <a:prstGeom prst="roundRect">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dirty="0"/>
            </a:p>
          </p:txBody>
        </p:sp>
        <p:sp>
          <p:nvSpPr>
            <p:cNvPr id="4" name="Google Shape;1547;p43">
              <a:extLst>
                <a:ext uri="{FF2B5EF4-FFF2-40B4-BE49-F238E27FC236}">
                  <a16:creationId xmlns:a16="http://schemas.microsoft.com/office/drawing/2014/main" id="{104ED25C-788C-CD21-CCA7-1BB13C3F0A24}"/>
                </a:ext>
              </a:extLst>
            </p:cNvPr>
            <p:cNvSpPr/>
            <p:nvPr/>
          </p:nvSpPr>
          <p:spPr>
            <a:xfrm>
              <a:off x="907185" y="2171911"/>
              <a:ext cx="2073000" cy="2137800"/>
            </a:xfrm>
            <a:prstGeom prst="roundRect">
              <a:avLst>
                <a:gd name="adj" fmla="val 50000"/>
              </a:avLst>
            </a:prstGeom>
            <a:blipFill dpi="0" rotWithShape="1">
              <a:blip r:embed="rId3">
                <a:extLst>
                  <a:ext uri="{28A0092B-C50C-407E-A947-70E740481C1C}">
                    <a14:useLocalDpi xmlns:a14="http://schemas.microsoft.com/office/drawing/2010/main" val="0"/>
                  </a:ext>
                </a:extLst>
              </a:blip>
              <a:srcRect/>
              <a:stretch>
                <a:fillRect/>
              </a:stretch>
            </a:blip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1556;p43">
              <a:extLst>
                <a:ext uri="{FF2B5EF4-FFF2-40B4-BE49-F238E27FC236}">
                  <a16:creationId xmlns:a16="http://schemas.microsoft.com/office/drawing/2014/main" id="{8142CEFF-2DB2-B679-6E8C-87816174C14C}"/>
                </a:ext>
              </a:extLst>
            </p:cNvPr>
            <p:cNvSpPr/>
            <p:nvPr/>
          </p:nvSpPr>
          <p:spPr>
            <a:xfrm>
              <a:off x="721360" y="3449040"/>
              <a:ext cx="2444700" cy="4815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900" b="1" dirty="0">
                  <a:solidFill>
                    <a:schemeClr val="dk1"/>
                  </a:solidFill>
                  <a:latin typeface="Fira Sans Extra Condensed"/>
                  <a:ea typeface="Fira Sans Extra Condensed"/>
                  <a:cs typeface="Fira Sans Extra Condensed"/>
                  <a:sym typeface="Fira Sans Extra Condensed"/>
                </a:rPr>
                <a:t>Terima Kasih</a:t>
              </a:r>
              <a:endParaRPr sz="1900" b="1" dirty="0">
                <a:solidFill>
                  <a:schemeClr val="dk1"/>
                </a:solidFill>
                <a:latin typeface="Fira Sans Extra Condensed"/>
                <a:ea typeface="Fira Sans Extra Condensed"/>
                <a:cs typeface="Fira Sans Extra Condensed"/>
                <a:sym typeface="Fira Sans Extra Condensed"/>
              </a:endParaRPr>
            </a:p>
          </p:txBody>
        </p:sp>
        <p:sp>
          <p:nvSpPr>
            <p:cNvPr id="13" name="TextBox 12">
              <a:extLst>
                <a:ext uri="{FF2B5EF4-FFF2-40B4-BE49-F238E27FC236}">
                  <a16:creationId xmlns:a16="http://schemas.microsoft.com/office/drawing/2014/main" id="{1ED6ACBA-8C23-C430-2F68-CB643FD566DC}"/>
                </a:ext>
              </a:extLst>
            </p:cNvPr>
            <p:cNvSpPr txBox="1"/>
            <p:nvPr/>
          </p:nvSpPr>
          <p:spPr>
            <a:xfrm>
              <a:off x="3810000" y="2216830"/>
              <a:ext cx="4572000" cy="1661993"/>
            </a:xfrm>
            <a:prstGeom prst="rect">
              <a:avLst/>
            </a:prstGeom>
            <a:noFill/>
          </p:spPr>
          <p:txBody>
            <a:bodyPr wrap="square">
              <a:spAutoFit/>
            </a:bodyPr>
            <a:lstStyle/>
            <a:p>
              <a:pPr>
                <a:spcAft>
                  <a:spcPts val="1200"/>
                </a:spcAft>
                <a:buNone/>
              </a:pPr>
              <a:r>
                <a:rPr lang="en-US" sz="1800" dirty="0"/>
                <a:t>Sajarwo Anggai</a:t>
              </a:r>
            </a:p>
            <a:p>
              <a:pPr>
                <a:spcAft>
                  <a:spcPts val="1200"/>
                </a:spcAft>
                <a:buNone/>
              </a:pPr>
              <a:r>
                <a:rPr lang="en-US" sz="1800" dirty="0" err="1"/>
                <a:t>Dosen</a:t>
              </a:r>
              <a:r>
                <a:rPr lang="en-US" sz="1800" dirty="0"/>
                <a:t> – Universitas </a:t>
              </a:r>
              <a:r>
                <a:rPr lang="en-US" sz="1800" dirty="0" err="1"/>
                <a:t>Pamulang</a:t>
              </a:r>
              <a:endParaRPr lang="en-US" sz="1800" dirty="0"/>
            </a:p>
            <a:p>
              <a:pPr>
                <a:spcAft>
                  <a:spcPts val="1200"/>
                </a:spcAft>
                <a:buNone/>
              </a:pPr>
              <a:r>
                <a:rPr lang="en-US" sz="1800" dirty="0"/>
                <a:t>NIDN	: 0421108703</a:t>
              </a:r>
            </a:p>
            <a:p>
              <a:pPr>
                <a:spcAft>
                  <a:spcPts val="1200"/>
                </a:spcAft>
                <a:buNone/>
              </a:pPr>
              <a:r>
                <a:rPr lang="en-US" sz="1800" dirty="0"/>
                <a:t>Email	: </a:t>
              </a:r>
              <a:r>
                <a:rPr lang="en-US" sz="1800" dirty="0">
                  <a:hlinkClick r:id="rId4"/>
                </a:rPr>
                <a:t>dosen02832@unpam.ac.id</a:t>
              </a:r>
              <a:r>
                <a:rPr lang="en-US" sz="1800" dirty="0"/>
                <a:t> </a:t>
              </a:r>
            </a:p>
          </p:txBody>
        </p:sp>
      </p:grpSp>
      <p:grpSp>
        <p:nvGrpSpPr>
          <p:cNvPr id="14" name="Group 13">
            <a:extLst>
              <a:ext uri="{FF2B5EF4-FFF2-40B4-BE49-F238E27FC236}">
                <a16:creationId xmlns:a16="http://schemas.microsoft.com/office/drawing/2014/main" id="{CB40ACBA-8D8C-566F-7F4F-61A007F0D3EE}"/>
              </a:ext>
            </a:extLst>
          </p:cNvPr>
          <p:cNvGrpSpPr/>
          <p:nvPr/>
        </p:nvGrpSpPr>
        <p:grpSpPr>
          <a:xfrm>
            <a:off x="2565014" y="159613"/>
            <a:ext cx="4539248" cy="959979"/>
            <a:chOff x="2881580" y="22161"/>
            <a:chExt cx="4539248" cy="959979"/>
          </a:xfrm>
        </p:grpSpPr>
        <p:pic>
          <p:nvPicPr>
            <p:cNvPr id="15" name="Picture 2">
              <a:extLst>
                <a:ext uri="{FF2B5EF4-FFF2-40B4-BE49-F238E27FC236}">
                  <a16:creationId xmlns:a16="http://schemas.microsoft.com/office/drawing/2014/main" id="{C22E36EF-6392-D089-64AC-0EA89E9297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1580" y="22161"/>
              <a:ext cx="959979" cy="9599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EE2E0F8B-965F-1A37-2780-7CF735E540F9}"/>
                </a:ext>
              </a:extLst>
            </p:cNvPr>
            <p:cNvSpPr txBox="1"/>
            <p:nvPr/>
          </p:nvSpPr>
          <p:spPr>
            <a:xfrm>
              <a:off x="3969471" y="85590"/>
              <a:ext cx="3428872" cy="707886"/>
            </a:xfrm>
            <a:prstGeom prst="rect">
              <a:avLst/>
            </a:prstGeom>
            <a:noFill/>
          </p:spPr>
          <p:txBody>
            <a:bodyPr wrap="square" rtlCol="0">
              <a:spAutoFit/>
            </a:bodyPr>
            <a:lstStyle/>
            <a:p>
              <a:pPr algn="ctr"/>
              <a:r>
                <a:rPr lang="en-US" sz="2000" dirty="0"/>
                <a:t>Universitas </a:t>
              </a:r>
              <a:r>
                <a:rPr lang="en-US" sz="2000" dirty="0" err="1"/>
                <a:t>Pamulang</a:t>
              </a:r>
              <a:endParaRPr lang="en-US" sz="2000" dirty="0"/>
            </a:p>
            <a:p>
              <a:pPr algn="ctr"/>
              <a:r>
                <a:rPr lang="en-US" sz="2000" dirty="0"/>
                <a:t>Prodi Teknik </a:t>
              </a:r>
              <a:r>
                <a:rPr lang="en-US" sz="2000" dirty="0" err="1"/>
                <a:t>Informatika</a:t>
              </a:r>
              <a:r>
                <a:rPr lang="en-US" sz="2000" dirty="0"/>
                <a:t> S-2</a:t>
              </a:r>
              <a:endParaRPr lang="id-ID" sz="2000" dirty="0"/>
            </a:p>
          </p:txBody>
        </p:sp>
        <p:cxnSp>
          <p:nvCxnSpPr>
            <p:cNvPr id="17" name="Straight Connector 16">
              <a:extLst>
                <a:ext uri="{FF2B5EF4-FFF2-40B4-BE49-F238E27FC236}">
                  <a16:creationId xmlns:a16="http://schemas.microsoft.com/office/drawing/2014/main" id="{4DAD29BC-83B4-75E9-A529-4F2DB031753B}"/>
                </a:ext>
              </a:extLst>
            </p:cNvPr>
            <p:cNvCxnSpPr>
              <a:cxnSpLocks/>
            </p:cNvCxnSpPr>
            <p:nvPr/>
          </p:nvCxnSpPr>
          <p:spPr>
            <a:xfrm>
              <a:off x="3991957" y="844276"/>
              <a:ext cx="3428871" cy="0"/>
            </a:xfrm>
            <a:prstGeom prst="line">
              <a:avLst/>
            </a:prstGeom>
            <a:ln w="38100"/>
          </p:spPr>
          <p:style>
            <a:lnRef idx="1">
              <a:schemeClr val="accent6"/>
            </a:lnRef>
            <a:fillRef idx="0">
              <a:schemeClr val="accent6"/>
            </a:fillRef>
            <a:effectRef idx="0">
              <a:schemeClr val="accent6"/>
            </a:effectRef>
            <a:fontRef idx="minor">
              <a:schemeClr val="tx1"/>
            </a:fontRef>
          </p:style>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6">
          <a:extLst>
            <a:ext uri="{FF2B5EF4-FFF2-40B4-BE49-F238E27FC236}">
              <a16:creationId xmlns:a16="http://schemas.microsoft.com/office/drawing/2014/main" id="{60FD35E0-4585-279A-2F08-F13271285431}"/>
            </a:ext>
          </a:extLst>
        </p:cNvPr>
        <p:cNvGrpSpPr/>
        <p:nvPr/>
      </p:nvGrpSpPr>
      <p:grpSpPr>
        <a:xfrm>
          <a:off x="0" y="0"/>
          <a:ext cx="0" cy="0"/>
          <a:chOff x="0" y="0"/>
          <a:chExt cx="0" cy="0"/>
        </a:xfrm>
      </p:grpSpPr>
      <p:sp>
        <p:nvSpPr>
          <p:cNvPr id="219" name="Google Shape;219;p18">
            <a:extLst>
              <a:ext uri="{FF2B5EF4-FFF2-40B4-BE49-F238E27FC236}">
                <a16:creationId xmlns:a16="http://schemas.microsoft.com/office/drawing/2014/main" id="{8D3CDED1-4422-37E6-9B42-88ED2EFA1ACA}"/>
              </a:ext>
            </a:extLst>
          </p:cNvPr>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solidFill>
                  <a:schemeClr val="dk1"/>
                </a:solidFill>
                <a:latin typeface="Calibri" panose="020F0502020204030204" pitchFamily="34" charset="0"/>
                <a:ea typeface="Calibri" panose="020F0502020204030204" pitchFamily="34" charset="0"/>
                <a:cs typeface="Calibri" panose="020F0502020204030204" pitchFamily="34" charset="0"/>
              </a:rPr>
              <a:t>GloVe</a:t>
            </a:r>
            <a:endParaRPr dirty="0">
              <a:solidFill>
                <a:schemeClr val="dk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007E0A03-DDEF-7CDF-3D5C-4A07D934A82A}"/>
              </a:ext>
            </a:extLst>
          </p:cNvPr>
          <p:cNvSpPr txBox="1"/>
          <p:nvPr/>
        </p:nvSpPr>
        <p:spPr>
          <a:xfrm>
            <a:off x="553064" y="773872"/>
            <a:ext cx="8037871" cy="3785652"/>
          </a:xfrm>
          <a:prstGeom prst="rect">
            <a:avLst/>
          </a:prstGeom>
          <a:noFill/>
        </p:spPr>
        <p:txBody>
          <a:bodyPr wrap="square">
            <a:spAutoFit/>
          </a:bodyPr>
          <a:lstStyle/>
          <a:p>
            <a:pPr algn="just"/>
            <a:r>
              <a:rPr lang="en-GB" sz="2000" b="0" i="0" dirty="0">
                <a:solidFill>
                  <a:srgbClr val="242424"/>
                </a:solidFill>
                <a:effectLst/>
                <a:latin typeface="source-serif-pro"/>
              </a:rPr>
              <a:t>Glove is based on </a:t>
            </a:r>
            <a:r>
              <a:rPr lang="en-GB" sz="2000" b="1" i="0" dirty="0">
                <a:solidFill>
                  <a:srgbClr val="242424"/>
                </a:solidFill>
                <a:effectLst/>
                <a:latin typeface="source-serif-pro"/>
              </a:rPr>
              <a:t>matrix factorization technique on word context matrix</a:t>
            </a:r>
            <a:r>
              <a:rPr lang="en-GB" sz="2000" b="0" i="0" dirty="0">
                <a:solidFill>
                  <a:srgbClr val="242424"/>
                </a:solidFill>
                <a:effectLst/>
                <a:latin typeface="source-serif-pro"/>
              </a:rPr>
              <a:t>. It first </a:t>
            </a:r>
            <a:r>
              <a:rPr lang="en-GB" sz="2000" b="1" i="0" dirty="0">
                <a:solidFill>
                  <a:srgbClr val="242424"/>
                </a:solidFill>
                <a:effectLst/>
                <a:latin typeface="source-serif-pro"/>
              </a:rPr>
              <a:t>constructs</a:t>
            </a:r>
            <a:r>
              <a:rPr lang="en-GB" sz="2000" b="0" i="0" dirty="0">
                <a:solidFill>
                  <a:srgbClr val="242424"/>
                </a:solidFill>
                <a:effectLst/>
                <a:latin typeface="source-serif-pro"/>
              </a:rPr>
              <a:t> a </a:t>
            </a:r>
            <a:r>
              <a:rPr lang="en-GB" sz="2000" b="1" i="0" dirty="0">
                <a:solidFill>
                  <a:srgbClr val="242424"/>
                </a:solidFill>
                <a:effectLst/>
                <a:latin typeface="source-serif-pro"/>
              </a:rPr>
              <a:t>large matrix</a:t>
            </a:r>
            <a:r>
              <a:rPr lang="en-GB" sz="2000" b="0" i="0" dirty="0">
                <a:solidFill>
                  <a:srgbClr val="242424"/>
                </a:solidFill>
                <a:effectLst/>
                <a:latin typeface="source-serif-pro"/>
              </a:rPr>
              <a:t> of (words x context) co-occurrence information </a:t>
            </a:r>
            <a:r>
              <a:rPr lang="en-GB" sz="2000" b="0" i="0" dirty="0" err="1">
                <a:solidFill>
                  <a:srgbClr val="242424"/>
                </a:solidFill>
                <a:effectLst/>
                <a:latin typeface="source-serif-pro"/>
              </a:rPr>
              <a:t>ie</a:t>
            </a:r>
            <a:r>
              <a:rPr lang="en-GB" sz="2000" b="0" i="0" dirty="0">
                <a:solidFill>
                  <a:srgbClr val="242424"/>
                </a:solidFill>
                <a:effectLst/>
                <a:latin typeface="source-serif-pro"/>
              </a:rPr>
              <a:t>. for each word, you count how frequently we see those word in some context in a large corpus.</a:t>
            </a:r>
          </a:p>
          <a:p>
            <a:pPr algn="just"/>
            <a:endParaRPr lang="en-GB" sz="2000" dirty="0">
              <a:solidFill>
                <a:srgbClr val="242424"/>
              </a:solidFill>
              <a:latin typeface="source-serif-pro"/>
            </a:endParaRPr>
          </a:p>
          <a:p>
            <a:pPr algn="just"/>
            <a:r>
              <a:rPr lang="en-GB" sz="2000" b="1" i="1" dirty="0">
                <a:solidFill>
                  <a:srgbClr val="242424"/>
                </a:solidFill>
                <a:effectLst/>
                <a:latin typeface="source-serif-pro"/>
              </a:rPr>
              <a:t>Glove is a word vector representation method where training is performed on aggregated global word-word co-occurrence statistics from the corpus</a:t>
            </a:r>
            <a:r>
              <a:rPr lang="en-GB" sz="2000" b="0" i="0" dirty="0">
                <a:solidFill>
                  <a:srgbClr val="242424"/>
                </a:solidFill>
                <a:effectLst/>
                <a:latin typeface="source-serif-pro"/>
              </a:rPr>
              <a:t>. This means that like word2vec it uses context to understand and create the word representations. The research paper describing the method is called </a:t>
            </a:r>
            <a:r>
              <a:rPr lang="en-GB" sz="2000" b="0" i="1" dirty="0" err="1">
                <a:solidFill>
                  <a:srgbClr val="242424"/>
                </a:solidFill>
                <a:effectLst/>
                <a:latin typeface="source-serif-pro"/>
              </a:rPr>
              <a:t>GloVe</a:t>
            </a:r>
            <a:r>
              <a:rPr lang="en-GB" sz="2000" b="0" i="1" dirty="0">
                <a:solidFill>
                  <a:srgbClr val="242424"/>
                </a:solidFill>
                <a:effectLst/>
                <a:latin typeface="source-serif-pro"/>
              </a:rPr>
              <a:t>: </a:t>
            </a:r>
            <a:r>
              <a:rPr lang="en-GB" sz="2000" b="0" i="1" u="sng" dirty="0">
                <a:effectLst/>
                <a:latin typeface="source-serif-pro"/>
                <a:hlinkClick r:id="rId3"/>
              </a:rPr>
              <a:t>Global Vectors for Word Representation</a:t>
            </a:r>
            <a:r>
              <a:rPr lang="en-GB" sz="2000" b="0" i="0" dirty="0">
                <a:solidFill>
                  <a:srgbClr val="242424"/>
                </a:solidFill>
                <a:effectLst/>
                <a:latin typeface="source-serif-pro"/>
              </a:rPr>
              <a:t> and is well worth a read as it describes some of the drawbacks of LSA and Word2Vec before describing their own method.</a:t>
            </a:r>
            <a:endParaRPr lang="en-US" sz="1600" dirty="0">
              <a:solidFill>
                <a:srgbClr val="242021"/>
              </a:solidFill>
              <a:latin typeface="+mj-lt"/>
            </a:endParaRPr>
          </a:p>
        </p:txBody>
      </p:sp>
      <p:sp>
        <p:nvSpPr>
          <p:cNvPr id="3" name="TextBox 2">
            <a:extLst>
              <a:ext uri="{FF2B5EF4-FFF2-40B4-BE49-F238E27FC236}">
                <a16:creationId xmlns:a16="http://schemas.microsoft.com/office/drawing/2014/main" id="{05FED2DF-990A-A25F-009B-BEC22307FFFE}"/>
              </a:ext>
            </a:extLst>
          </p:cNvPr>
          <p:cNvSpPr txBox="1"/>
          <p:nvPr/>
        </p:nvSpPr>
        <p:spPr>
          <a:xfrm>
            <a:off x="1934153" y="4578136"/>
            <a:ext cx="5275691" cy="415498"/>
          </a:xfrm>
          <a:prstGeom prst="rect">
            <a:avLst/>
          </a:prstGeom>
          <a:noFill/>
        </p:spPr>
        <p:txBody>
          <a:bodyPr wrap="square">
            <a:spAutoFit/>
          </a:bodyPr>
          <a:lstStyle/>
          <a:p>
            <a:pPr algn="ctr"/>
            <a:r>
              <a:rPr lang="en-US" sz="1050" dirty="0">
                <a:solidFill>
                  <a:srgbClr val="242021"/>
                </a:solidFill>
                <a:latin typeface="+mj-lt"/>
              </a:rPr>
              <a:t>https://medium.com/@mervebdurna/advanced-word-embeddings-word2vec-glove-and-fasttext-26e546ffedbd</a:t>
            </a:r>
          </a:p>
        </p:txBody>
      </p:sp>
    </p:spTree>
    <p:extLst>
      <p:ext uri="{BB962C8B-B14F-4D97-AF65-F5344CB8AC3E}">
        <p14:creationId xmlns:p14="http://schemas.microsoft.com/office/powerpoint/2010/main" val="2771369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6">
          <a:extLst>
            <a:ext uri="{FF2B5EF4-FFF2-40B4-BE49-F238E27FC236}">
              <a16:creationId xmlns:a16="http://schemas.microsoft.com/office/drawing/2014/main" id="{4B958680-E8ED-B32D-0FF5-7AD7D5BDB67B}"/>
            </a:ext>
          </a:extLst>
        </p:cNvPr>
        <p:cNvGrpSpPr/>
        <p:nvPr/>
      </p:nvGrpSpPr>
      <p:grpSpPr>
        <a:xfrm>
          <a:off x="0" y="0"/>
          <a:ext cx="0" cy="0"/>
          <a:chOff x="0" y="0"/>
          <a:chExt cx="0" cy="0"/>
        </a:xfrm>
      </p:grpSpPr>
      <p:sp>
        <p:nvSpPr>
          <p:cNvPr id="219" name="Google Shape;219;p18">
            <a:extLst>
              <a:ext uri="{FF2B5EF4-FFF2-40B4-BE49-F238E27FC236}">
                <a16:creationId xmlns:a16="http://schemas.microsoft.com/office/drawing/2014/main" id="{B2801AED-F4B8-C4FC-4AB4-496D5FAE0D90}"/>
              </a:ext>
            </a:extLst>
          </p:cNvPr>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solidFill>
                  <a:schemeClr val="dk1"/>
                </a:solidFill>
                <a:latin typeface="Calibri" panose="020F0502020204030204" pitchFamily="34" charset="0"/>
                <a:ea typeface="Calibri" panose="020F0502020204030204" pitchFamily="34" charset="0"/>
                <a:cs typeface="Calibri" panose="020F0502020204030204" pitchFamily="34" charset="0"/>
              </a:rPr>
              <a:t>GloVe</a:t>
            </a:r>
            <a:endParaRPr dirty="0">
              <a:solidFill>
                <a:schemeClr val="dk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E4DE6934-5984-A9EB-878E-80A5402B8353}"/>
              </a:ext>
            </a:extLst>
          </p:cNvPr>
          <p:cNvSpPr txBox="1"/>
          <p:nvPr/>
        </p:nvSpPr>
        <p:spPr>
          <a:xfrm>
            <a:off x="1934153" y="4578136"/>
            <a:ext cx="5275691" cy="253916"/>
          </a:xfrm>
          <a:prstGeom prst="rect">
            <a:avLst/>
          </a:prstGeom>
          <a:noFill/>
        </p:spPr>
        <p:txBody>
          <a:bodyPr wrap="square">
            <a:spAutoFit/>
          </a:bodyPr>
          <a:lstStyle/>
          <a:p>
            <a:pPr algn="ctr"/>
            <a:r>
              <a:rPr lang="en-US" sz="1050" dirty="0">
                <a:solidFill>
                  <a:srgbClr val="242021"/>
                </a:solidFill>
                <a:latin typeface="+mj-lt"/>
              </a:rPr>
              <a:t>https://nlp.stanford.edu/pubs/glove.pdf</a:t>
            </a:r>
          </a:p>
        </p:txBody>
      </p:sp>
      <p:pic>
        <p:nvPicPr>
          <p:cNvPr id="4" name="Picture 3">
            <a:extLst>
              <a:ext uri="{FF2B5EF4-FFF2-40B4-BE49-F238E27FC236}">
                <a16:creationId xmlns:a16="http://schemas.microsoft.com/office/drawing/2014/main" id="{BA7FCB8B-0D71-F6F0-265B-93074268131E}"/>
              </a:ext>
            </a:extLst>
          </p:cNvPr>
          <p:cNvPicPr>
            <a:picLocks noChangeAspect="1"/>
          </p:cNvPicPr>
          <p:nvPr/>
        </p:nvPicPr>
        <p:blipFill>
          <a:blip r:embed="rId3"/>
          <a:stretch>
            <a:fillRect/>
          </a:stretch>
        </p:blipFill>
        <p:spPr>
          <a:xfrm>
            <a:off x="1377379" y="1173982"/>
            <a:ext cx="6389237" cy="3394285"/>
          </a:xfrm>
          <a:prstGeom prst="rect">
            <a:avLst/>
          </a:prstGeom>
        </p:spPr>
      </p:pic>
      <p:sp>
        <p:nvSpPr>
          <p:cNvPr id="5" name="TextBox 4">
            <a:extLst>
              <a:ext uri="{FF2B5EF4-FFF2-40B4-BE49-F238E27FC236}">
                <a16:creationId xmlns:a16="http://schemas.microsoft.com/office/drawing/2014/main" id="{717BFAF8-6E5A-BC2E-3A25-06BE9C1C9D69}"/>
              </a:ext>
            </a:extLst>
          </p:cNvPr>
          <p:cNvSpPr txBox="1"/>
          <p:nvPr/>
        </p:nvSpPr>
        <p:spPr>
          <a:xfrm>
            <a:off x="553064" y="773872"/>
            <a:ext cx="8037871" cy="400110"/>
          </a:xfrm>
          <a:prstGeom prst="rect">
            <a:avLst/>
          </a:prstGeom>
          <a:noFill/>
        </p:spPr>
        <p:txBody>
          <a:bodyPr wrap="square">
            <a:spAutoFit/>
          </a:bodyPr>
          <a:lstStyle/>
          <a:p>
            <a:pPr algn="just"/>
            <a:r>
              <a:rPr lang="en-GB" sz="2000" b="0" i="0" dirty="0">
                <a:solidFill>
                  <a:srgbClr val="242424"/>
                </a:solidFill>
                <a:effectLst/>
                <a:latin typeface="source-serif-pro"/>
              </a:rPr>
              <a:t>https://nlp.stanford.edu/projects/glove/</a:t>
            </a:r>
            <a:endParaRPr lang="en-US" sz="1600" dirty="0">
              <a:solidFill>
                <a:srgbClr val="242021"/>
              </a:solidFill>
              <a:latin typeface="+mj-lt"/>
            </a:endParaRPr>
          </a:p>
        </p:txBody>
      </p:sp>
    </p:spTree>
    <p:extLst>
      <p:ext uri="{BB962C8B-B14F-4D97-AF65-F5344CB8AC3E}">
        <p14:creationId xmlns:p14="http://schemas.microsoft.com/office/powerpoint/2010/main" val="1318447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6">
          <a:extLst>
            <a:ext uri="{FF2B5EF4-FFF2-40B4-BE49-F238E27FC236}">
              <a16:creationId xmlns:a16="http://schemas.microsoft.com/office/drawing/2014/main" id="{F0265FC4-02B4-4703-1F75-641402E4C51D}"/>
            </a:ext>
          </a:extLst>
        </p:cNvPr>
        <p:cNvGrpSpPr/>
        <p:nvPr/>
      </p:nvGrpSpPr>
      <p:grpSpPr>
        <a:xfrm>
          <a:off x="0" y="0"/>
          <a:ext cx="0" cy="0"/>
          <a:chOff x="0" y="0"/>
          <a:chExt cx="0" cy="0"/>
        </a:xfrm>
      </p:grpSpPr>
      <p:sp>
        <p:nvSpPr>
          <p:cNvPr id="219" name="Google Shape;219;p18">
            <a:extLst>
              <a:ext uri="{FF2B5EF4-FFF2-40B4-BE49-F238E27FC236}">
                <a16:creationId xmlns:a16="http://schemas.microsoft.com/office/drawing/2014/main" id="{2975FB89-4769-32E9-F14A-A18C3B2220C9}"/>
              </a:ext>
            </a:extLst>
          </p:cNvPr>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solidFill>
                  <a:schemeClr val="dk1"/>
                </a:solidFill>
                <a:latin typeface="Calibri" panose="020F0502020204030204" pitchFamily="34" charset="0"/>
                <a:ea typeface="Calibri" panose="020F0502020204030204" pitchFamily="34" charset="0"/>
                <a:cs typeface="Calibri" panose="020F0502020204030204" pitchFamily="34" charset="0"/>
              </a:rPr>
              <a:t>GloVe</a:t>
            </a:r>
            <a:endParaRPr dirty="0">
              <a:solidFill>
                <a:schemeClr val="dk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C8C77FF2-E9FE-F275-F4F7-776EB9EFB6E7}"/>
              </a:ext>
            </a:extLst>
          </p:cNvPr>
          <p:cNvSpPr txBox="1"/>
          <p:nvPr/>
        </p:nvSpPr>
        <p:spPr>
          <a:xfrm>
            <a:off x="553062" y="892975"/>
            <a:ext cx="8037871" cy="2862322"/>
          </a:xfrm>
          <a:prstGeom prst="rect">
            <a:avLst/>
          </a:prstGeom>
          <a:noFill/>
        </p:spPr>
        <p:txBody>
          <a:bodyPr wrap="square">
            <a:spAutoFit/>
          </a:bodyPr>
          <a:lstStyle/>
          <a:p>
            <a:pPr algn="l"/>
            <a:r>
              <a:rPr lang="en-GB" sz="2000" b="0" i="0" dirty="0">
                <a:solidFill>
                  <a:srgbClr val="242424"/>
                </a:solidFill>
                <a:effectLst/>
                <a:latin typeface="source-serif-pro"/>
              </a:rPr>
              <a:t>The key to </a:t>
            </a:r>
            <a:r>
              <a:rPr lang="en-GB" sz="2000" b="0" i="0" dirty="0" err="1">
                <a:solidFill>
                  <a:srgbClr val="242424"/>
                </a:solidFill>
                <a:effectLst/>
                <a:latin typeface="source-serif-pro"/>
              </a:rPr>
              <a:t>GloVe’s</a:t>
            </a:r>
            <a:r>
              <a:rPr lang="en-GB" sz="2000" b="0" i="0" dirty="0">
                <a:solidFill>
                  <a:srgbClr val="242424"/>
                </a:solidFill>
                <a:effectLst/>
                <a:latin typeface="source-serif-pro"/>
              </a:rPr>
              <a:t> effectiveness lies in the construction of a word-context matrix and the subsequent factorization process.</a:t>
            </a:r>
          </a:p>
          <a:p>
            <a:pPr algn="l"/>
            <a:endParaRPr lang="en-GB" sz="2000" b="0" i="0" dirty="0">
              <a:solidFill>
                <a:srgbClr val="242424"/>
              </a:solidFill>
              <a:effectLst/>
              <a:latin typeface="source-serif-pro"/>
            </a:endParaRPr>
          </a:p>
          <a:p>
            <a:pPr algn="l"/>
            <a:r>
              <a:rPr lang="en-GB" sz="2000" b="1" i="0" dirty="0">
                <a:solidFill>
                  <a:srgbClr val="242424"/>
                </a:solidFill>
                <a:effectLst/>
                <a:latin typeface="sohne"/>
              </a:rPr>
              <a:t>1. Word-Context Matrix Formation:</a:t>
            </a:r>
          </a:p>
          <a:p>
            <a:pPr algn="l"/>
            <a:r>
              <a:rPr lang="en-GB" sz="2000" b="0" i="0" dirty="0">
                <a:solidFill>
                  <a:srgbClr val="242424"/>
                </a:solidFill>
                <a:effectLst/>
                <a:latin typeface="source-serif-pro"/>
              </a:rPr>
              <a:t>The first step in </a:t>
            </a:r>
            <a:r>
              <a:rPr lang="en-GB" sz="2000" b="0" i="0" dirty="0" err="1">
                <a:solidFill>
                  <a:srgbClr val="242424"/>
                </a:solidFill>
                <a:effectLst/>
                <a:latin typeface="source-serif-pro"/>
              </a:rPr>
              <a:t>GloVe’s</a:t>
            </a:r>
            <a:r>
              <a:rPr lang="en-GB" sz="2000" b="0" i="0" dirty="0">
                <a:solidFill>
                  <a:srgbClr val="242424"/>
                </a:solidFill>
                <a:effectLst/>
                <a:latin typeface="source-serif-pro"/>
              </a:rPr>
              <a:t> mechanics involves creating a word-context matrix. This matrix is designed to represent the likelihood of a given word appearing near another across the entire corpus. Each cell in the matrix holds the co-occurrence count of how often words appear together in a certain context window.</a:t>
            </a:r>
          </a:p>
        </p:txBody>
      </p:sp>
      <p:sp>
        <p:nvSpPr>
          <p:cNvPr id="3" name="TextBox 2">
            <a:extLst>
              <a:ext uri="{FF2B5EF4-FFF2-40B4-BE49-F238E27FC236}">
                <a16:creationId xmlns:a16="http://schemas.microsoft.com/office/drawing/2014/main" id="{7B57B0D8-70F4-8542-8F35-0801E75EF8E8}"/>
              </a:ext>
            </a:extLst>
          </p:cNvPr>
          <p:cNvSpPr txBox="1"/>
          <p:nvPr/>
        </p:nvSpPr>
        <p:spPr>
          <a:xfrm>
            <a:off x="1934153" y="4578136"/>
            <a:ext cx="5275691" cy="415498"/>
          </a:xfrm>
          <a:prstGeom prst="rect">
            <a:avLst/>
          </a:prstGeom>
          <a:noFill/>
        </p:spPr>
        <p:txBody>
          <a:bodyPr wrap="square">
            <a:spAutoFit/>
          </a:bodyPr>
          <a:lstStyle/>
          <a:p>
            <a:pPr algn="ctr"/>
            <a:r>
              <a:rPr lang="en-US" sz="1050" dirty="0">
                <a:solidFill>
                  <a:srgbClr val="242021"/>
                </a:solidFill>
                <a:latin typeface="+mj-lt"/>
              </a:rPr>
              <a:t>https://medium.com/@mervebdurna/advanced-word-embeddings-word2vec-glove-and-fasttext-26e546ffedbd</a:t>
            </a:r>
          </a:p>
        </p:txBody>
      </p:sp>
    </p:spTree>
    <p:extLst>
      <p:ext uri="{BB962C8B-B14F-4D97-AF65-F5344CB8AC3E}">
        <p14:creationId xmlns:p14="http://schemas.microsoft.com/office/powerpoint/2010/main" val="2848452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6">
          <a:extLst>
            <a:ext uri="{FF2B5EF4-FFF2-40B4-BE49-F238E27FC236}">
              <a16:creationId xmlns:a16="http://schemas.microsoft.com/office/drawing/2014/main" id="{EA91FDD0-AB2C-F57E-A309-556F811444FD}"/>
            </a:ext>
          </a:extLst>
        </p:cNvPr>
        <p:cNvGrpSpPr/>
        <p:nvPr/>
      </p:nvGrpSpPr>
      <p:grpSpPr>
        <a:xfrm>
          <a:off x="0" y="0"/>
          <a:ext cx="0" cy="0"/>
          <a:chOff x="0" y="0"/>
          <a:chExt cx="0" cy="0"/>
        </a:xfrm>
      </p:grpSpPr>
      <p:sp>
        <p:nvSpPr>
          <p:cNvPr id="219" name="Google Shape;219;p18">
            <a:extLst>
              <a:ext uri="{FF2B5EF4-FFF2-40B4-BE49-F238E27FC236}">
                <a16:creationId xmlns:a16="http://schemas.microsoft.com/office/drawing/2014/main" id="{80298081-46C1-FB65-EDD9-E726FEC5CD2E}"/>
              </a:ext>
            </a:extLst>
          </p:cNvPr>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solidFill>
                  <a:schemeClr val="dk1"/>
                </a:solidFill>
                <a:latin typeface="Calibri" panose="020F0502020204030204" pitchFamily="34" charset="0"/>
                <a:ea typeface="Calibri" panose="020F0502020204030204" pitchFamily="34" charset="0"/>
                <a:cs typeface="Calibri" panose="020F0502020204030204" pitchFamily="34" charset="0"/>
              </a:rPr>
              <a:t>GloVe</a:t>
            </a:r>
            <a:endParaRPr dirty="0">
              <a:solidFill>
                <a:schemeClr val="dk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75A709B8-3974-1067-0D30-6FCD94556BD9}"/>
              </a:ext>
            </a:extLst>
          </p:cNvPr>
          <p:cNvSpPr txBox="1"/>
          <p:nvPr/>
        </p:nvSpPr>
        <p:spPr>
          <a:xfrm>
            <a:off x="553062" y="892975"/>
            <a:ext cx="8037871" cy="3785652"/>
          </a:xfrm>
          <a:prstGeom prst="rect">
            <a:avLst/>
          </a:prstGeom>
          <a:noFill/>
        </p:spPr>
        <p:txBody>
          <a:bodyPr wrap="square">
            <a:spAutoFit/>
          </a:bodyPr>
          <a:lstStyle/>
          <a:p>
            <a:pPr algn="just"/>
            <a:r>
              <a:rPr lang="en-GB" sz="2000" b="1" i="0" dirty="0">
                <a:solidFill>
                  <a:srgbClr val="242424"/>
                </a:solidFill>
                <a:effectLst/>
                <a:latin typeface="sohne"/>
              </a:rPr>
              <a:t>2. Factorization for Word Vectors:</a:t>
            </a:r>
          </a:p>
          <a:p>
            <a:pPr algn="just"/>
            <a:r>
              <a:rPr lang="en-GB" sz="2000" b="0" i="0" dirty="0">
                <a:solidFill>
                  <a:srgbClr val="242424"/>
                </a:solidFill>
                <a:effectLst/>
                <a:latin typeface="source-serif-pro"/>
              </a:rPr>
              <a:t>With the word-context matrix in place, </a:t>
            </a:r>
            <a:r>
              <a:rPr lang="en-GB" sz="2000" b="0" i="0" dirty="0" err="1">
                <a:solidFill>
                  <a:srgbClr val="242424"/>
                </a:solidFill>
                <a:effectLst/>
                <a:latin typeface="source-serif-pro"/>
              </a:rPr>
              <a:t>GloVe</a:t>
            </a:r>
            <a:r>
              <a:rPr lang="en-GB" sz="2000" b="0" i="0" dirty="0">
                <a:solidFill>
                  <a:srgbClr val="242424"/>
                </a:solidFill>
                <a:effectLst/>
                <a:latin typeface="source-serif-pro"/>
              </a:rPr>
              <a:t> turns to matrix factorization. The objective here is to decompose this high-dimensional matrix into two smaller matrices — one representing words and the other contexts. Let’s denote these as </a:t>
            </a:r>
            <a:r>
              <a:rPr lang="en-GB" sz="2000" b="0" i="1" dirty="0">
                <a:solidFill>
                  <a:srgbClr val="242424"/>
                </a:solidFill>
                <a:effectLst/>
                <a:latin typeface="source-serif-pro"/>
              </a:rPr>
              <a:t>W</a:t>
            </a:r>
            <a:r>
              <a:rPr lang="en-GB" sz="2000" b="0" i="0" dirty="0">
                <a:solidFill>
                  <a:srgbClr val="242424"/>
                </a:solidFill>
                <a:effectLst/>
                <a:latin typeface="source-serif-pro"/>
              </a:rPr>
              <a:t> for words and </a:t>
            </a:r>
            <a:r>
              <a:rPr lang="en-GB" sz="2000" b="0" i="1" dirty="0">
                <a:solidFill>
                  <a:srgbClr val="242424"/>
                </a:solidFill>
                <a:effectLst/>
                <a:latin typeface="source-serif-pro"/>
              </a:rPr>
              <a:t>C</a:t>
            </a:r>
            <a:r>
              <a:rPr lang="en-GB" sz="2000" b="0" i="0" dirty="0">
                <a:solidFill>
                  <a:srgbClr val="242424"/>
                </a:solidFill>
                <a:effectLst/>
                <a:latin typeface="source-serif-pro"/>
              </a:rPr>
              <a:t> for contexts. The ideal scenario is when the dot product of </a:t>
            </a:r>
            <a:r>
              <a:rPr lang="en-GB" sz="2000" b="0" i="1" dirty="0">
                <a:solidFill>
                  <a:srgbClr val="242424"/>
                </a:solidFill>
                <a:effectLst/>
                <a:latin typeface="source-serif-pro"/>
              </a:rPr>
              <a:t>W</a:t>
            </a:r>
            <a:r>
              <a:rPr lang="en-GB" sz="2000" b="0" i="0" dirty="0">
                <a:solidFill>
                  <a:srgbClr val="242424"/>
                </a:solidFill>
                <a:effectLst/>
                <a:latin typeface="source-serif-pro"/>
              </a:rPr>
              <a:t> and </a:t>
            </a:r>
            <a:r>
              <a:rPr lang="en-GB" sz="2000" b="0" i="1" dirty="0">
                <a:solidFill>
                  <a:srgbClr val="242424"/>
                </a:solidFill>
                <a:effectLst/>
                <a:latin typeface="source-serif-pro"/>
              </a:rPr>
              <a:t>CT</a:t>
            </a:r>
            <a:r>
              <a:rPr lang="en-GB" sz="2000" b="0" i="0" dirty="0">
                <a:solidFill>
                  <a:srgbClr val="242424"/>
                </a:solidFill>
                <a:effectLst/>
                <a:latin typeface="source-serif-pro"/>
              </a:rPr>
              <a:t> (transpose of </a:t>
            </a:r>
            <a:r>
              <a:rPr lang="en-GB" sz="2000" b="0" i="1" dirty="0">
                <a:solidFill>
                  <a:srgbClr val="242424"/>
                </a:solidFill>
                <a:effectLst/>
                <a:latin typeface="source-serif-pro"/>
              </a:rPr>
              <a:t>C</a:t>
            </a:r>
            <a:r>
              <a:rPr lang="en-GB" sz="2000" b="0" i="0" dirty="0">
                <a:solidFill>
                  <a:srgbClr val="242424"/>
                </a:solidFill>
                <a:effectLst/>
                <a:latin typeface="source-serif-pro"/>
              </a:rPr>
              <a:t>) approximates the original matrix:</a:t>
            </a:r>
          </a:p>
          <a:p>
            <a:pPr algn="just"/>
            <a:r>
              <a:rPr lang="en-GB" sz="2000" b="0" i="0" dirty="0">
                <a:solidFill>
                  <a:srgbClr val="242424"/>
                </a:solidFill>
                <a:effectLst/>
                <a:latin typeface="source-serif-pro"/>
              </a:rPr>
              <a:t>X≈</a:t>
            </a:r>
            <a:r>
              <a:rPr lang="en-GB" sz="2000" b="0" i="1" dirty="0">
                <a:solidFill>
                  <a:srgbClr val="242424"/>
                </a:solidFill>
                <a:effectLst/>
                <a:latin typeface="source-serif-pro"/>
              </a:rPr>
              <a:t>W</a:t>
            </a:r>
            <a:r>
              <a:rPr lang="en-GB" sz="2000" b="0" i="0" dirty="0">
                <a:solidFill>
                  <a:srgbClr val="242424"/>
                </a:solidFill>
                <a:effectLst/>
                <a:latin typeface="source-serif-pro"/>
              </a:rPr>
              <a:t>⋅</a:t>
            </a:r>
            <a:r>
              <a:rPr lang="en-GB" sz="2000" b="0" i="1" dirty="0">
                <a:solidFill>
                  <a:srgbClr val="242424"/>
                </a:solidFill>
                <a:effectLst/>
                <a:latin typeface="source-serif-pro"/>
              </a:rPr>
              <a:t>CT</a:t>
            </a:r>
            <a:endParaRPr lang="en-GB" sz="2000" b="0" i="0" dirty="0">
              <a:solidFill>
                <a:srgbClr val="242424"/>
              </a:solidFill>
              <a:effectLst/>
              <a:latin typeface="source-serif-pro"/>
            </a:endParaRPr>
          </a:p>
          <a:p>
            <a:pPr algn="just"/>
            <a:r>
              <a:rPr lang="en-GB" sz="2000" b="0" i="0" dirty="0">
                <a:solidFill>
                  <a:srgbClr val="242424"/>
                </a:solidFill>
                <a:effectLst/>
                <a:latin typeface="source-serif-pro"/>
              </a:rPr>
              <a:t>Through iterative optimization, </a:t>
            </a:r>
            <a:r>
              <a:rPr lang="en-GB" sz="2000" b="0" i="0" dirty="0" err="1">
                <a:solidFill>
                  <a:srgbClr val="242424"/>
                </a:solidFill>
                <a:effectLst/>
                <a:latin typeface="source-serif-pro"/>
              </a:rPr>
              <a:t>GloVe</a:t>
            </a:r>
            <a:r>
              <a:rPr lang="en-GB" sz="2000" b="0" i="0" dirty="0">
                <a:solidFill>
                  <a:srgbClr val="242424"/>
                </a:solidFill>
                <a:effectLst/>
                <a:latin typeface="source-serif-pro"/>
              </a:rPr>
              <a:t> adjusts </a:t>
            </a:r>
            <a:r>
              <a:rPr lang="en-GB" sz="2000" b="0" i="1" dirty="0">
                <a:solidFill>
                  <a:srgbClr val="242424"/>
                </a:solidFill>
                <a:effectLst/>
                <a:latin typeface="source-serif-pro"/>
              </a:rPr>
              <a:t>W</a:t>
            </a:r>
            <a:r>
              <a:rPr lang="en-GB" sz="2000" b="0" i="0" dirty="0">
                <a:solidFill>
                  <a:srgbClr val="242424"/>
                </a:solidFill>
                <a:effectLst/>
                <a:latin typeface="source-serif-pro"/>
              </a:rPr>
              <a:t> and </a:t>
            </a:r>
            <a:r>
              <a:rPr lang="en-GB" sz="2000" b="0" i="1" dirty="0">
                <a:solidFill>
                  <a:srgbClr val="242424"/>
                </a:solidFill>
                <a:effectLst/>
                <a:latin typeface="source-serif-pro"/>
              </a:rPr>
              <a:t>C</a:t>
            </a:r>
            <a:r>
              <a:rPr lang="en-GB" sz="2000" b="0" i="0" dirty="0">
                <a:solidFill>
                  <a:srgbClr val="242424"/>
                </a:solidFill>
                <a:effectLst/>
                <a:latin typeface="source-serif-pro"/>
              </a:rPr>
              <a:t> to minimize the difference between </a:t>
            </a:r>
            <a:r>
              <a:rPr lang="en-GB" sz="2000" b="0" i="1" dirty="0">
                <a:solidFill>
                  <a:srgbClr val="242424"/>
                </a:solidFill>
                <a:effectLst/>
                <a:latin typeface="source-serif-pro"/>
              </a:rPr>
              <a:t>X</a:t>
            </a:r>
            <a:r>
              <a:rPr lang="en-GB" sz="2000" b="0" i="0" dirty="0">
                <a:solidFill>
                  <a:srgbClr val="242424"/>
                </a:solidFill>
                <a:effectLst/>
                <a:latin typeface="source-serif-pro"/>
              </a:rPr>
              <a:t> and </a:t>
            </a:r>
            <a:r>
              <a:rPr lang="en-GB" sz="2000" b="0" i="1" dirty="0">
                <a:solidFill>
                  <a:srgbClr val="242424"/>
                </a:solidFill>
                <a:effectLst/>
                <a:latin typeface="source-serif-pro"/>
              </a:rPr>
              <a:t>W</a:t>
            </a:r>
            <a:r>
              <a:rPr lang="en-GB" sz="2000" b="0" i="0" dirty="0">
                <a:solidFill>
                  <a:srgbClr val="242424"/>
                </a:solidFill>
                <a:effectLst/>
                <a:latin typeface="source-serif-pro"/>
              </a:rPr>
              <a:t>⋅</a:t>
            </a:r>
            <a:r>
              <a:rPr lang="en-GB" sz="2000" b="0" i="1" dirty="0">
                <a:solidFill>
                  <a:srgbClr val="242424"/>
                </a:solidFill>
                <a:effectLst/>
                <a:latin typeface="source-serif-pro"/>
              </a:rPr>
              <a:t>CT</a:t>
            </a:r>
            <a:r>
              <a:rPr lang="en-GB" sz="2000" b="0" i="0" dirty="0">
                <a:solidFill>
                  <a:srgbClr val="242424"/>
                </a:solidFill>
                <a:effectLst/>
                <a:latin typeface="source-serif-pro"/>
              </a:rPr>
              <a:t>. This process yields refined vector representations for each word, capturing the nuances of their co-occurrence patterns.</a:t>
            </a:r>
          </a:p>
        </p:txBody>
      </p:sp>
      <p:sp>
        <p:nvSpPr>
          <p:cNvPr id="3" name="TextBox 2">
            <a:extLst>
              <a:ext uri="{FF2B5EF4-FFF2-40B4-BE49-F238E27FC236}">
                <a16:creationId xmlns:a16="http://schemas.microsoft.com/office/drawing/2014/main" id="{B9D7FBA2-76FB-EC98-3B45-9A1E14666876}"/>
              </a:ext>
            </a:extLst>
          </p:cNvPr>
          <p:cNvSpPr txBox="1"/>
          <p:nvPr/>
        </p:nvSpPr>
        <p:spPr>
          <a:xfrm>
            <a:off x="1934151" y="4678627"/>
            <a:ext cx="5275691" cy="415498"/>
          </a:xfrm>
          <a:prstGeom prst="rect">
            <a:avLst/>
          </a:prstGeom>
          <a:noFill/>
        </p:spPr>
        <p:txBody>
          <a:bodyPr wrap="square">
            <a:spAutoFit/>
          </a:bodyPr>
          <a:lstStyle/>
          <a:p>
            <a:pPr algn="ctr"/>
            <a:r>
              <a:rPr lang="en-US" sz="1050" dirty="0">
                <a:solidFill>
                  <a:srgbClr val="242021"/>
                </a:solidFill>
                <a:latin typeface="+mj-lt"/>
              </a:rPr>
              <a:t>https://medium.com/@mervebdurna/advanced-word-embeddings-word2vec-glove-and-fasttext-26e546ffedbd</a:t>
            </a:r>
          </a:p>
        </p:txBody>
      </p:sp>
    </p:spTree>
    <p:extLst>
      <p:ext uri="{BB962C8B-B14F-4D97-AF65-F5344CB8AC3E}">
        <p14:creationId xmlns:p14="http://schemas.microsoft.com/office/powerpoint/2010/main" val="2648216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6">
          <a:extLst>
            <a:ext uri="{FF2B5EF4-FFF2-40B4-BE49-F238E27FC236}">
              <a16:creationId xmlns:a16="http://schemas.microsoft.com/office/drawing/2014/main" id="{20FE1AA5-60E0-5382-F3F4-5013854A1594}"/>
            </a:ext>
          </a:extLst>
        </p:cNvPr>
        <p:cNvGrpSpPr/>
        <p:nvPr/>
      </p:nvGrpSpPr>
      <p:grpSpPr>
        <a:xfrm>
          <a:off x="0" y="0"/>
          <a:ext cx="0" cy="0"/>
          <a:chOff x="0" y="0"/>
          <a:chExt cx="0" cy="0"/>
        </a:xfrm>
      </p:grpSpPr>
      <p:sp>
        <p:nvSpPr>
          <p:cNvPr id="219" name="Google Shape;219;p18">
            <a:extLst>
              <a:ext uri="{FF2B5EF4-FFF2-40B4-BE49-F238E27FC236}">
                <a16:creationId xmlns:a16="http://schemas.microsoft.com/office/drawing/2014/main" id="{85CDEAD0-23DA-747D-10B3-424949FAFBA3}"/>
              </a:ext>
            </a:extLst>
          </p:cNvPr>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solidFill>
                  <a:schemeClr val="dk1"/>
                </a:solidFill>
                <a:latin typeface="Calibri" panose="020F0502020204030204" pitchFamily="34" charset="0"/>
                <a:ea typeface="Calibri" panose="020F0502020204030204" pitchFamily="34" charset="0"/>
                <a:cs typeface="Calibri" panose="020F0502020204030204" pitchFamily="34" charset="0"/>
              </a:rPr>
              <a:t>GloVe</a:t>
            </a:r>
            <a:endParaRPr dirty="0">
              <a:solidFill>
                <a:schemeClr val="dk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F701F7A6-41AE-F3C3-255C-F96A976A008F}"/>
              </a:ext>
            </a:extLst>
          </p:cNvPr>
          <p:cNvSpPr txBox="1"/>
          <p:nvPr/>
        </p:nvSpPr>
        <p:spPr>
          <a:xfrm>
            <a:off x="553062" y="892975"/>
            <a:ext cx="8037871" cy="1631216"/>
          </a:xfrm>
          <a:prstGeom prst="rect">
            <a:avLst/>
          </a:prstGeom>
          <a:noFill/>
        </p:spPr>
        <p:txBody>
          <a:bodyPr wrap="square">
            <a:spAutoFit/>
          </a:bodyPr>
          <a:lstStyle/>
          <a:p>
            <a:pPr algn="l"/>
            <a:r>
              <a:rPr lang="en-GB" sz="2000" b="1" i="0" dirty="0">
                <a:solidFill>
                  <a:srgbClr val="242424"/>
                </a:solidFill>
                <a:effectLst/>
                <a:latin typeface="sohne"/>
              </a:rPr>
              <a:t>3. Vector Representations:</a:t>
            </a:r>
          </a:p>
          <a:p>
            <a:pPr algn="l"/>
            <a:r>
              <a:rPr lang="en-GB" sz="2000" b="0" i="0" dirty="0">
                <a:solidFill>
                  <a:srgbClr val="242424"/>
                </a:solidFill>
                <a:effectLst/>
                <a:latin typeface="source-serif-pro"/>
              </a:rPr>
              <a:t>Once trained, </a:t>
            </a:r>
            <a:r>
              <a:rPr lang="en-GB" sz="2000" b="0" i="0" dirty="0" err="1">
                <a:solidFill>
                  <a:srgbClr val="242424"/>
                </a:solidFill>
                <a:effectLst/>
                <a:latin typeface="source-serif-pro"/>
              </a:rPr>
              <a:t>GloVe</a:t>
            </a:r>
            <a:r>
              <a:rPr lang="en-GB" sz="2000" b="0" i="0" dirty="0">
                <a:solidFill>
                  <a:srgbClr val="242424"/>
                </a:solidFill>
                <a:effectLst/>
                <a:latin typeface="source-serif-pro"/>
              </a:rPr>
              <a:t> provides each word with a dense vector that captures not just local context but global word usage patterns. These vectors encode semantic and syntactic information, revealing similarities and differences between words based on their overall usage in the corpus.</a:t>
            </a:r>
          </a:p>
        </p:txBody>
      </p:sp>
      <p:sp>
        <p:nvSpPr>
          <p:cNvPr id="3" name="TextBox 2">
            <a:extLst>
              <a:ext uri="{FF2B5EF4-FFF2-40B4-BE49-F238E27FC236}">
                <a16:creationId xmlns:a16="http://schemas.microsoft.com/office/drawing/2014/main" id="{A9726787-D337-BA77-4410-92E011D1C54B}"/>
              </a:ext>
            </a:extLst>
          </p:cNvPr>
          <p:cNvSpPr txBox="1"/>
          <p:nvPr/>
        </p:nvSpPr>
        <p:spPr>
          <a:xfrm>
            <a:off x="1934151" y="4678627"/>
            <a:ext cx="5275691" cy="415498"/>
          </a:xfrm>
          <a:prstGeom prst="rect">
            <a:avLst/>
          </a:prstGeom>
          <a:noFill/>
        </p:spPr>
        <p:txBody>
          <a:bodyPr wrap="square">
            <a:spAutoFit/>
          </a:bodyPr>
          <a:lstStyle/>
          <a:p>
            <a:pPr algn="ctr"/>
            <a:r>
              <a:rPr lang="en-US" sz="1050" dirty="0">
                <a:solidFill>
                  <a:srgbClr val="242021"/>
                </a:solidFill>
                <a:latin typeface="+mj-lt"/>
              </a:rPr>
              <a:t>https://medium.com/@mervebdurna/advanced-word-embeddings-word2vec-glove-and-fasttext-26e546ffedbd</a:t>
            </a:r>
          </a:p>
        </p:txBody>
      </p:sp>
    </p:spTree>
    <p:extLst>
      <p:ext uri="{BB962C8B-B14F-4D97-AF65-F5344CB8AC3E}">
        <p14:creationId xmlns:p14="http://schemas.microsoft.com/office/powerpoint/2010/main" val="864758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6">
          <a:extLst>
            <a:ext uri="{FF2B5EF4-FFF2-40B4-BE49-F238E27FC236}">
              <a16:creationId xmlns:a16="http://schemas.microsoft.com/office/drawing/2014/main" id="{BF6C811C-BFCC-1759-DE7E-6BF1136CCD31}"/>
            </a:ext>
          </a:extLst>
        </p:cNvPr>
        <p:cNvGrpSpPr/>
        <p:nvPr/>
      </p:nvGrpSpPr>
      <p:grpSpPr>
        <a:xfrm>
          <a:off x="0" y="0"/>
          <a:ext cx="0" cy="0"/>
          <a:chOff x="0" y="0"/>
          <a:chExt cx="0" cy="0"/>
        </a:xfrm>
      </p:grpSpPr>
      <p:sp>
        <p:nvSpPr>
          <p:cNvPr id="219" name="Google Shape;219;p18">
            <a:extLst>
              <a:ext uri="{FF2B5EF4-FFF2-40B4-BE49-F238E27FC236}">
                <a16:creationId xmlns:a16="http://schemas.microsoft.com/office/drawing/2014/main" id="{AC61B4A3-346C-9B7E-E932-861AE849C61A}"/>
              </a:ext>
            </a:extLst>
          </p:cNvPr>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solidFill>
                  <a:schemeClr val="dk1"/>
                </a:solidFill>
                <a:latin typeface="Calibri" panose="020F0502020204030204" pitchFamily="34" charset="0"/>
                <a:ea typeface="Calibri" panose="020F0502020204030204" pitchFamily="34" charset="0"/>
                <a:cs typeface="Calibri" panose="020F0502020204030204" pitchFamily="34" charset="0"/>
              </a:rPr>
              <a:t>GloVe</a:t>
            </a:r>
            <a:endParaRPr dirty="0">
              <a:solidFill>
                <a:schemeClr val="dk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B1357E0D-B319-E598-DB14-16B41D3894BF}"/>
              </a:ext>
            </a:extLst>
          </p:cNvPr>
          <p:cNvSpPr txBox="1"/>
          <p:nvPr/>
        </p:nvSpPr>
        <p:spPr>
          <a:xfrm>
            <a:off x="1934151" y="4356987"/>
            <a:ext cx="5275691" cy="461665"/>
          </a:xfrm>
          <a:prstGeom prst="rect">
            <a:avLst/>
          </a:prstGeom>
          <a:noFill/>
        </p:spPr>
        <p:txBody>
          <a:bodyPr wrap="square">
            <a:spAutoFit/>
          </a:bodyPr>
          <a:lstStyle/>
          <a:p>
            <a:pPr algn="ctr"/>
            <a:r>
              <a:rPr lang="en-GB" sz="1200" b="1" i="0" dirty="0">
                <a:solidFill>
                  <a:srgbClr val="6B6B6B"/>
                </a:solidFill>
                <a:effectLst/>
                <a:latin typeface="sohne"/>
              </a:rPr>
              <a:t>Table 2</a:t>
            </a:r>
            <a:r>
              <a:rPr lang="en-GB" sz="1200" b="0" i="0" dirty="0">
                <a:solidFill>
                  <a:srgbClr val="6B6B6B"/>
                </a:solidFill>
                <a:effectLst/>
                <a:latin typeface="sohne"/>
              </a:rPr>
              <a:t>: Semantic, Syntactic and Total model accuracy on word analogy task (Source- </a:t>
            </a:r>
            <a:r>
              <a:rPr lang="en-GB" sz="1200" b="0" i="0" dirty="0" err="1">
                <a:solidFill>
                  <a:srgbClr val="6B6B6B"/>
                </a:solidFill>
                <a:effectLst/>
                <a:latin typeface="sohne"/>
              </a:rPr>
              <a:t>GloVe</a:t>
            </a:r>
            <a:r>
              <a:rPr lang="en-GB" sz="1200" b="0" i="0" dirty="0">
                <a:solidFill>
                  <a:srgbClr val="6B6B6B"/>
                </a:solidFill>
                <a:effectLst/>
                <a:latin typeface="sohne"/>
              </a:rPr>
              <a:t> research paper)</a:t>
            </a:r>
            <a:endParaRPr lang="en-US" sz="1050" dirty="0">
              <a:solidFill>
                <a:srgbClr val="242021"/>
              </a:solidFill>
              <a:latin typeface="+mj-lt"/>
            </a:endParaRPr>
          </a:p>
        </p:txBody>
      </p:sp>
      <p:pic>
        <p:nvPicPr>
          <p:cNvPr id="2" name="Picture 1">
            <a:extLst>
              <a:ext uri="{FF2B5EF4-FFF2-40B4-BE49-F238E27FC236}">
                <a16:creationId xmlns:a16="http://schemas.microsoft.com/office/drawing/2014/main" id="{65FB0241-54E7-6BCA-2556-18A9293BE22F}"/>
              </a:ext>
            </a:extLst>
          </p:cNvPr>
          <p:cNvPicPr>
            <a:picLocks noChangeAspect="1"/>
          </p:cNvPicPr>
          <p:nvPr/>
        </p:nvPicPr>
        <p:blipFill>
          <a:blip r:embed="rId3"/>
          <a:stretch>
            <a:fillRect/>
          </a:stretch>
        </p:blipFill>
        <p:spPr>
          <a:xfrm>
            <a:off x="849083" y="892975"/>
            <a:ext cx="7445829" cy="3420427"/>
          </a:xfrm>
          <a:prstGeom prst="rect">
            <a:avLst/>
          </a:prstGeom>
        </p:spPr>
      </p:pic>
      <p:sp>
        <p:nvSpPr>
          <p:cNvPr id="6" name="TextBox 5">
            <a:extLst>
              <a:ext uri="{FF2B5EF4-FFF2-40B4-BE49-F238E27FC236}">
                <a16:creationId xmlns:a16="http://schemas.microsoft.com/office/drawing/2014/main" id="{FDB24CFF-FE5F-D4CC-FE26-438DDAA3C570}"/>
              </a:ext>
            </a:extLst>
          </p:cNvPr>
          <p:cNvSpPr txBox="1"/>
          <p:nvPr/>
        </p:nvSpPr>
        <p:spPr>
          <a:xfrm>
            <a:off x="1934151" y="4794902"/>
            <a:ext cx="5275691" cy="276999"/>
          </a:xfrm>
          <a:prstGeom prst="rect">
            <a:avLst/>
          </a:prstGeom>
          <a:noFill/>
        </p:spPr>
        <p:txBody>
          <a:bodyPr wrap="square">
            <a:spAutoFit/>
          </a:bodyPr>
          <a:lstStyle/>
          <a:p>
            <a:pPr algn="ctr"/>
            <a:r>
              <a:rPr lang="en-GB" sz="1200" b="1" i="0" dirty="0">
                <a:solidFill>
                  <a:srgbClr val="6B6B6B"/>
                </a:solidFill>
                <a:effectLst/>
                <a:latin typeface="sohne"/>
              </a:rPr>
              <a:t>https://towardsdatascience.com/glove-research-paper-explained-4f5b78b68f89</a:t>
            </a:r>
            <a:endParaRPr lang="en-US" sz="1050" dirty="0">
              <a:solidFill>
                <a:srgbClr val="242021"/>
              </a:solidFill>
              <a:latin typeface="+mj-lt"/>
            </a:endParaRPr>
          </a:p>
        </p:txBody>
      </p:sp>
    </p:spTree>
    <p:extLst>
      <p:ext uri="{BB962C8B-B14F-4D97-AF65-F5344CB8AC3E}">
        <p14:creationId xmlns:p14="http://schemas.microsoft.com/office/powerpoint/2010/main" val="549592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
          <a:extLst>
            <a:ext uri="{FF2B5EF4-FFF2-40B4-BE49-F238E27FC236}">
              <a16:creationId xmlns:a16="http://schemas.microsoft.com/office/drawing/2014/main" id="{2BD1E27A-563D-9F21-A287-00B76A8A3162}"/>
            </a:ext>
          </a:extLst>
        </p:cNvPr>
        <p:cNvGrpSpPr/>
        <p:nvPr/>
      </p:nvGrpSpPr>
      <p:grpSpPr>
        <a:xfrm>
          <a:off x="0" y="0"/>
          <a:ext cx="0" cy="0"/>
          <a:chOff x="0" y="0"/>
          <a:chExt cx="0" cy="0"/>
        </a:xfrm>
      </p:grpSpPr>
      <p:sp>
        <p:nvSpPr>
          <p:cNvPr id="219" name="Google Shape;219;p18">
            <a:extLst>
              <a:ext uri="{FF2B5EF4-FFF2-40B4-BE49-F238E27FC236}">
                <a16:creationId xmlns:a16="http://schemas.microsoft.com/office/drawing/2014/main" id="{754259A5-52ED-DCD9-1AE0-B9F3AB73B903}"/>
              </a:ext>
            </a:extLst>
          </p:cNvPr>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solidFill>
                  <a:schemeClr val="dk1"/>
                </a:solidFill>
                <a:latin typeface="Calibri" panose="020F0502020204030204" pitchFamily="34" charset="0"/>
                <a:ea typeface="Calibri" panose="020F0502020204030204" pitchFamily="34" charset="0"/>
                <a:cs typeface="Calibri" panose="020F0502020204030204" pitchFamily="34" charset="0"/>
              </a:rPr>
              <a:t>GloVe</a:t>
            </a:r>
            <a:endParaRPr dirty="0">
              <a:solidFill>
                <a:schemeClr val="dk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BC9D4702-8680-6FB0-A889-617C44300018}"/>
              </a:ext>
            </a:extLst>
          </p:cNvPr>
          <p:cNvSpPr txBox="1"/>
          <p:nvPr/>
        </p:nvSpPr>
        <p:spPr>
          <a:xfrm>
            <a:off x="1934151" y="4794902"/>
            <a:ext cx="5275691" cy="276999"/>
          </a:xfrm>
          <a:prstGeom prst="rect">
            <a:avLst/>
          </a:prstGeom>
          <a:noFill/>
        </p:spPr>
        <p:txBody>
          <a:bodyPr wrap="square">
            <a:spAutoFit/>
          </a:bodyPr>
          <a:lstStyle/>
          <a:p>
            <a:pPr algn="ctr"/>
            <a:r>
              <a:rPr lang="en-GB" sz="1200" b="1" i="0" dirty="0">
                <a:solidFill>
                  <a:srgbClr val="6B6B6B"/>
                </a:solidFill>
                <a:effectLst/>
                <a:latin typeface="sohne"/>
              </a:rPr>
              <a:t>https://nlp.stanford.edu/projects/glove/</a:t>
            </a:r>
            <a:endParaRPr lang="en-US" sz="1050" dirty="0">
              <a:solidFill>
                <a:srgbClr val="242021"/>
              </a:solidFill>
              <a:latin typeface="+mj-lt"/>
            </a:endParaRPr>
          </a:p>
        </p:txBody>
      </p:sp>
      <p:pic>
        <p:nvPicPr>
          <p:cNvPr id="4" name="Picture 3">
            <a:extLst>
              <a:ext uri="{FF2B5EF4-FFF2-40B4-BE49-F238E27FC236}">
                <a16:creationId xmlns:a16="http://schemas.microsoft.com/office/drawing/2014/main" id="{9282DAA3-55D1-4D16-F333-C5D392920069}"/>
              </a:ext>
            </a:extLst>
          </p:cNvPr>
          <p:cNvPicPr>
            <a:picLocks noChangeAspect="1"/>
          </p:cNvPicPr>
          <p:nvPr/>
        </p:nvPicPr>
        <p:blipFill>
          <a:blip r:embed="rId3"/>
          <a:stretch>
            <a:fillRect/>
          </a:stretch>
        </p:blipFill>
        <p:spPr>
          <a:xfrm>
            <a:off x="457200" y="2924300"/>
            <a:ext cx="8188697" cy="1731324"/>
          </a:xfrm>
          <a:prstGeom prst="rect">
            <a:avLst/>
          </a:prstGeom>
        </p:spPr>
      </p:pic>
      <p:sp>
        <p:nvSpPr>
          <p:cNvPr id="5" name="TextBox 4">
            <a:extLst>
              <a:ext uri="{FF2B5EF4-FFF2-40B4-BE49-F238E27FC236}">
                <a16:creationId xmlns:a16="http://schemas.microsoft.com/office/drawing/2014/main" id="{C427E364-6990-9368-9FDD-71AC1AEC3260}"/>
              </a:ext>
            </a:extLst>
          </p:cNvPr>
          <p:cNvSpPr txBox="1"/>
          <p:nvPr/>
        </p:nvSpPr>
        <p:spPr>
          <a:xfrm>
            <a:off x="553062" y="892975"/>
            <a:ext cx="8037871" cy="2031325"/>
          </a:xfrm>
          <a:prstGeom prst="rect">
            <a:avLst/>
          </a:prstGeom>
          <a:noFill/>
        </p:spPr>
        <p:txBody>
          <a:bodyPr wrap="square">
            <a:spAutoFit/>
          </a:bodyPr>
          <a:lstStyle/>
          <a:p>
            <a:pPr algn="just"/>
            <a:r>
              <a:rPr lang="en-GB" sz="1800" b="1" i="0" dirty="0">
                <a:solidFill>
                  <a:srgbClr val="444444"/>
                </a:solidFill>
                <a:effectLst/>
                <a:latin typeface="Ashbury"/>
              </a:rPr>
              <a:t>Model Overview</a:t>
            </a:r>
          </a:p>
          <a:p>
            <a:pPr algn="just"/>
            <a:r>
              <a:rPr lang="en-GB" sz="1800" b="0" i="0" dirty="0" err="1">
                <a:solidFill>
                  <a:srgbClr val="444444"/>
                </a:solidFill>
                <a:effectLst/>
                <a:latin typeface="Ashbury"/>
              </a:rPr>
              <a:t>GloVe</a:t>
            </a:r>
            <a:r>
              <a:rPr lang="en-GB" sz="1800" b="0" i="0" dirty="0">
                <a:solidFill>
                  <a:srgbClr val="444444"/>
                </a:solidFill>
                <a:effectLst/>
                <a:latin typeface="Ashbury"/>
              </a:rPr>
              <a:t> is essentially a log-bilinear model with a weighted least-squares objective. The main intuition underlying the model is the simple observation that ratios of word-word co-occurrence probabilities have the potential for encoding some form of meaning. For example, consider the co-occurrence probabilities for target words </a:t>
            </a:r>
            <a:r>
              <a:rPr lang="en-GB" sz="1800" b="0" i="1" dirty="0">
                <a:solidFill>
                  <a:srgbClr val="444444"/>
                </a:solidFill>
                <a:effectLst/>
                <a:latin typeface="Ashbury"/>
              </a:rPr>
              <a:t>ice</a:t>
            </a:r>
            <a:r>
              <a:rPr lang="en-GB" sz="1800" b="0" i="0" dirty="0">
                <a:solidFill>
                  <a:srgbClr val="444444"/>
                </a:solidFill>
                <a:effectLst/>
                <a:latin typeface="Ashbury"/>
              </a:rPr>
              <a:t> and </a:t>
            </a:r>
            <a:r>
              <a:rPr lang="en-GB" sz="1800" b="0" i="1" dirty="0">
                <a:solidFill>
                  <a:srgbClr val="444444"/>
                </a:solidFill>
                <a:effectLst/>
                <a:latin typeface="Ashbury"/>
              </a:rPr>
              <a:t>steam</a:t>
            </a:r>
            <a:r>
              <a:rPr lang="en-GB" sz="1800" b="0" i="0" dirty="0">
                <a:solidFill>
                  <a:srgbClr val="444444"/>
                </a:solidFill>
                <a:effectLst/>
                <a:latin typeface="Ashbury"/>
              </a:rPr>
              <a:t> with various probe words from the vocabulary. Here are some actual probabilities from a 6 billion word corpus:</a:t>
            </a:r>
          </a:p>
        </p:txBody>
      </p:sp>
    </p:spTree>
    <p:extLst>
      <p:ext uri="{BB962C8B-B14F-4D97-AF65-F5344CB8AC3E}">
        <p14:creationId xmlns:p14="http://schemas.microsoft.com/office/powerpoint/2010/main" val="2960105608"/>
      </p:ext>
    </p:extLst>
  </p:cSld>
  <p:clrMapOvr>
    <a:masterClrMapping/>
  </p:clrMapOvr>
</p:sld>
</file>

<file path=ppt/theme/theme1.xml><?xml version="1.0" encoding="utf-8"?>
<a:theme xmlns:a="http://schemas.openxmlformats.org/drawingml/2006/main" name="Big Data Infographics by Slidesgo">
  <a:themeElements>
    <a:clrScheme name="Simple Light">
      <a:dk1>
        <a:srgbClr val="000000"/>
      </a:dk1>
      <a:lt1>
        <a:srgbClr val="FFFFFF"/>
      </a:lt1>
      <a:dk2>
        <a:srgbClr val="595959"/>
      </a:dk2>
      <a:lt2>
        <a:srgbClr val="EEEEEE"/>
      </a:lt2>
      <a:accent1>
        <a:srgbClr val="FFC64E"/>
      </a:accent1>
      <a:accent2>
        <a:srgbClr val="FF8001"/>
      </a:accent2>
      <a:accent3>
        <a:srgbClr val="5FD0DB"/>
      </a:accent3>
      <a:accent4>
        <a:srgbClr val="32AAD9"/>
      </a:accent4>
      <a:accent5>
        <a:srgbClr val="1A569C"/>
      </a:accent5>
      <a:accent6>
        <a:srgbClr val="D558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17455</TotalTime>
  <Words>1977</Words>
  <Application>Microsoft Office PowerPoint</Application>
  <PresentationFormat>On-screen Show (16:9)</PresentationFormat>
  <Paragraphs>178</Paragraphs>
  <Slides>28</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sohne</vt:lpstr>
      <vt:lpstr>Calibri</vt:lpstr>
      <vt:lpstr>Ashbury</vt:lpstr>
      <vt:lpstr>Courier New</vt:lpstr>
      <vt:lpstr>source-serif-pro</vt:lpstr>
      <vt:lpstr>Fira Sans Extra Condensed SemiBold</vt:lpstr>
      <vt:lpstr>Fira Sans Extra Condensed</vt:lpstr>
      <vt:lpstr>Roboto</vt:lpstr>
      <vt:lpstr>Arial</vt:lpstr>
      <vt:lpstr>Big Data Infographics by Slidesgo</vt:lpstr>
      <vt:lpstr>Advanced NLP (Word Vector – Bag 2)</vt:lpstr>
      <vt:lpstr>NLP Pipeline</vt:lpstr>
      <vt:lpstr>GloVe</vt:lpstr>
      <vt:lpstr>GloVe</vt:lpstr>
      <vt:lpstr>GloVe</vt:lpstr>
      <vt:lpstr>GloVe</vt:lpstr>
      <vt:lpstr>GloVe</vt:lpstr>
      <vt:lpstr>GloVe</vt:lpstr>
      <vt:lpstr>GloVe</vt:lpstr>
      <vt:lpstr>Visualisasi antara Word2vec - GloVe</vt:lpstr>
      <vt:lpstr>Gensim Library for GloVe</vt:lpstr>
      <vt:lpstr>1. Import Library dan data yang akan digunakan</vt:lpstr>
      <vt:lpstr>2. Membuat Model GloVe </vt:lpstr>
      <vt:lpstr>2. Membuat Model Word2Vec </vt:lpstr>
      <vt:lpstr>Ref Tambahan </vt:lpstr>
      <vt:lpstr>FastText</vt:lpstr>
      <vt:lpstr>FastText</vt:lpstr>
      <vt:lpstr>FastText</vt:lpstr>
      <vt:lpstr>FastText</vt:lpstr>
      <vt:lpstr>FastText</vt:lpstr>
      <vt:lpstr>GloVe</vt:lpstr>
      <vt:lpstr>Gensim Library for FastText</vt:lpstr>
      <vt:lpstr>1. Import Library dan data yang akan digunakan</vt:lpstr>
      <vt:lpstr>2. Membuat Model FastText </vt:lpstr>
      <vt:lpstr>2. Membuat Model FastText </vt:lpstr>
      <vt:lpstr>3. Implementasi FastText </vt:lpstr>
      <vt:lpstr>Tugas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Audit dan  Tata Kelola IT</dc:title>
  <dc:creator>User</dc:creator>
  <cp:lastModifiedBy>LAB-AI-01</cp:lastModifiedBy>
  <cp:revision>151</cp:revision>
  <dcterms:modified xsi:type="dcterms:W3CDTF">2025-02-19T12:47:56Z</dcterms:modified>
</cp:coreProperties>
</file>