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452" r:id="rId3"/>
    <p:sldId id="458" r:id="rId4"/>
    <p:sldId id="460" r:id="rId5"/>
    <p:sldId id="476" r:id="rId6"/>
    <p:sldId id="491" r:id="rId7"/>
    <p:sldId id="475" r:id="rId8"/>
    <p:sldId id="493" r:id="rId9"/>
    <p:sldId id="494" r:id="rId10"/>
    <p:sldId id="495" r:id="rId11"/>
    <p:sldId id="502" r:id="rId12"/>
    <p:sldId id="499" r:id="rId13"/>
    <p:sldId id="497" r:id="rId14"/>
    <p:sldId id="500" r:id="rId15"/>
    <p:sldId id="501" r:id="rId16"/>
    <p:sldId id="486" r:id="rId17"/>
    <p:sldId id="488" r:id="rId18"/>
    <p:sldId id="396" r:id="rId19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IBM Plex Sans" panose="020B0503050203000203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arwo Anggai" initials="SA" lastIdx="1" clrIdx="0">
    <p:extLst>
      <p:ext uri="{19B8F6BF-5375-455C-9EA6-DF929625EA0E}">
        <p15:presenceInfo xmlns:p15="http://schemas.microsoft.com/office/powerpoint/2012/main" userId="4e29d8884fff91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1DE2D-3F87-47DE-BCEE-B4F3763BD6D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2D29B952-F8A6-47FB-96AE-54AB65474D02}">
      <dgm:prSet custT="1"/>
      <dgm:spPr/>
      <dgm:t>
        <a:bodyPr/>
        <a:lstStyle/>
        <a:p>
          <a:r>
            <a:rPr lang="id-ID" sz="1400" b="0" i="0"/>
            <a:t>Text Preprocessing</a:t>
          </a:r>
          <a:endParaRPr lang="id-ID" sz="1400"/>
        </a:p>
      </dgm:t>
    </dgm:pt>
    <dgm:pt modelId="{E158ACC5-50A6-47B4-BC54-63D4C1B0CE9D}" type="parTrans" cxnId="{F17AE2AE-31F5-460C-A521-CE3CD18A4839}">
      <dgm:prSet/>
      <dgm:spPr/>
      <dgm:t>
        <a:bodyPr/>
        <a:lstStyle/>
        <a:p>
          <a:endParaRPr lang="id-ID" sz="1400"/>
        </a:p>
      </dgm:t>
    </dgm:pt>
    <dgm:pt modelId="{E19113BD-C933-4838-8B44-E74CECB70062}" type="sibTrans" cxnId="{F17AE2AE-31F5-460C-A521-CE3CD18A4839}">
      <dgm:prSet custT="1"/>
      <dgm:spPr/>
      <dgm:t>
        <a:bodyPr/>
        <a:lstStyle/>
        <a:p>
          <a:endParaRPr lang="id-ID" sz="1400"/>
        </a:p>
      </dgm:t>
    </dgm:pt>
    <dgm:pt modelId="{D6D5EFF3-4B3D-4111-9843-2310499F8813}">
      <dgm:prSet custT="1"/>
      <dgm:spPr/>
      <dgm:t>
        <a:bodyPr/>
        <a:lstStyle/>
        <a:p>
          <a:r>
            <a:rPr lang="id-ID" sz="1400" b="0" i="0"/>
            <a:t>Feature Extraction</a:t>
          </a:r>
          <a:endParaRPr lang="id-ID" sz="1400"/>
        </a:p>
      </dgm:t>
    </dgm:pt>
    <dgm:pt modelId="{F3D3B283-A944-4CE7-8562-64771B15E4DD}" type="parTrans" cxnId="{C2451E0D-E04E-4929-92FC-8C939C7E5710}">
      <dgm:prSet/>
      <dgm:spPr/>
      <dgm:t>
        <a:bodyPr/>
        <a:lstStyle/>
        <a:p>
          <a:endParaRPr lang="id-ID" sz="1400"/>
        </a:p>
      </dgm:t>
    </dgm:pt>
    <dgm:pt modelId="{9C1824A3-2ECC-49CA-9016-DCC124CF1373}" type="sibTrans" cxnId="{C2451E0D-E04E-4929-92FC-8C939C7E5710}">
      <dgm:prSet custT="1"/>
      <dgm:spPr/>
      <dgm:t>
        <a:bodyPr/>
        <a:lstStyle/>
        <a:p>
          <a:endParaRPr lang="id-ID" sz="1400"/>
        </a:p>
      </dgm:t>
    </dgm:pt>
    <dgm:pt modelId="{39B0C329-4B03-4AB3-822A-E1C0115ACC96}">
      <dgm:prSet custT="1"/>
      <dgm:spPr/>
      <dgm:t>
        <a:bodyPr/>
        <a:lstStyle/>
        <a:p>
          <a:r>
            <a:rPr lang="id-ID" sz="1400" b="0" i="0"/>
            <a:t>Modeling </a:t>
          </a:r>
          <a:endParaRPr lang="id-ID" sz="1400"/>
        </a:p>
      </dgm:t>
    </dgm:pt>
    <dgm:pt modelId="{684068C9-2F75-42DC-8332-0089650AB5C7}" type="parTrans" cxnId="{4BA7D42E-290A-4A7B-B49F-49FA4FB84233}">
      <dgm:prSet/>
      <dgm:spPr/>
      <dgm:t>
        <a:bodyPr/>
        <a:lstStyle/>
        <a:p>
          <a:endParaRPr lang="id-ID" sz="1400"/>
        </a:p>
      </dgm:t>
    </dgm:pt>
    <dgm:pt modelId="{05D31EEB-762F-4174-A6AC-770531B48701}" type="sibTrans" cxnId="{4BA7D42E-290A-4A7B-B49F-49FA4FB84233}">
      <dgm:prSet custT="1"/>
      <dgm:spPr/>
      <dgm:t>
        <a:bodyPr/>
        <a:lstStyle/>
        <a:p>
          <a:endParaRPr lang="id-ID" sz="1400"/>
        </a:p>
      </dgm:t>
    </dgm:pt>
    <dgm:pt modelId="{326D70C5-BE07-41A0-954E-2F563E1AC3FF}">
      <dgm:prSet custT="1"/>
      <dgm:spPr/>
      <dgm:t>
        <a:bodyPr/>
        <a:lstStyle/>
        <a:p>
          <a:r>
            <a:rPr lang="id-ID" sz="1400" b="0" i="0"/>
            <a:t>Post-Processing</a:t>
          </a:r>
          <a:endParaRPr lang="id-ID" sz="1400"/>
        </a:p>
      </dgm:t>
    </dgm:pt>
    <dgm:pt modelId="{998CB260-2D4B-4CE9-BC16-53ABDA5A1FCB}" type="parTrans" cxnId="{ECD4528E-44B0-4398-9849-F239BA690E89}">
      <dgm:prSet/>
      <dgm:spPr/>
      <dgm:t>
        <a:bodyPr/>
        <a:lstStyle/>
        <a:p>
          <a:endParaRPr lang="id-ID" sz="1400"/>
        </a:p>
      </dgm:t>
    </dgm:pt>
    <dgm:pt modelId="{C4609887-A12C-42A1-836B-D5094BB8A176}" type="sibTrans" cxnId="{ECD4528E-44B0-4398-9849-F239BA690E89}">
      <dgm:prSet custT="1"/>
      <dgm:spPr/>
      <dgm:t>
        <a:bodyPr/>
        <a:lstStyle/>
        <a:p>
          <a:endParaRPr lang="id-ID" sz="1400"/>
        </a:p>
      </dgm:t>
    </dgm:pt>
    <dgm:pt modelId="{2245BA91-C5E7-43A8-98F8-605D7ACA4FC9}">
      <dgm:prSet custT="1"/>
      <dgm:spPr/>
      <dgm:t>
        <a:bodyPr/>
        <a:lstStyle/>
        <a:p>
          <a:r>
            <a:rPr lang="id-ID" sz="1400" b="0" i="0"/>
            <a:t>Deployment</a:t>
          </a:r>
          <a:endParaRPr lang="id-ID" sz="1400"/>
        </a:p>
      </dgm:t>
    </dgm:pt>
    <dgm:pt modelId="{8DDDB650-C3DA-4587-AF83-029BFF9D0E5C}" type="parTrans" cxnId="{5EC96A8A-54E6-4D9C-9CFC-A33CBEF22CF4}">
      <dgm:prSet/>
      <dgm:spPr/>
      <dgm:t>
        <a:bodyPr/>
        <a:lstStyle/>
        <a:p>
          <a:endParaRPr lang="id-ID" sz="1400"/>
        </a:p>
      </dgm:t>
    </dgm:pt>
    <dgm:pt modelId="{FBD375B6-E57C-453F-9878-14F886B71507}" type="sibTrans" cxnId="{5EC96A8A-54E6-4D9C-9CFC-A33CBEF22CF4}">
      <dgm:prSet/>
      <dgm:spPr/>
      <dgm:t>
        <a:bodyPr/>
        <a:lstStyle/>
        <a:p>
          <a:endParaRPr lang="id-ID" sz="1400"/>
        </a:p>
      </dgm:t>
    </dgm:pt>
    <dgm:pt modelId="{9BFFFEDB-5884-408B-BB36-3B8E9A039CB2}" type="pres">
      <dgm:prSet presAssocID="{CA21DE2D-3F87-47DE-BCEE-B4F3763BD6DC}" presName="Name0" presStyleCnt="0">
        <dgm:presLayoutVars>
          <dgm:dir/>
          <dgm:resizeHandles val="exact"/>
        </dgm:presLayoutVars>
      </dgm:prSet>
      <dgm:spPr/>
    </dgm:pt>
    <dgm:pt modelId="{13EFF42C-D956-4D0E-83AF-826E4D088443}" type="pres">
      <dgm:prSet presAssocID="{2D29B952-F8A6-47FB-96AE-54AB65474D02}" presName="node" presStyleLbl="node1" presStyleIdx="0" presStyleCnt="5">
        <dgm:presLayoutVars>
          <dgm:bulletEnabled val="1"/>
        </dgm:presLayoutVars>
      </dgm:prSet>
      <dgm:spPr/>
    </dgm:pt>
    <dgm:pt modelId="{52C1F015-568F-4AE9-883B-6D27CD0EFF84}" type="pres">
      <dgm:prSet presAssocID="{E19113BD-C933-4838-8B44-E74CECB70062}" presName="sibTrans" presStyleLbl="sibTrans2D1" presStyleIdx="0" presStyleCnt="4"/>
      <dgm:spPr/>
    </dgm:pt>
    <dgm:pt modelId="{09E55FEA-75D3-4D10-8F9E-0A524D2686EB}" type="pres">
      <dgm:prSet presAssocID="{E19113BD-C933-4838-8B44-E74CECB70062}" presName="connectorText" presStyleLbl="sibTrans2D1" presStyleIdx="0" presStyleCnt="4"/>
      <dgm:spPr/>
    </dgm:pt>
    <dgm:pt modelId="{4B0F12EA-2F55-493E-A4E8-E5E9454116CF}" type="pres">
      <dgm:prSet presAssocID="{D6D5EFF3-4B3D-4111-9843-2310499F8813}" presName="node" presStyleLbl="node1" presStyleIdx="1" presStyleCnt="5">
        <dgm:presLayoutVars>
          <dgm:bulletEnabled val="1"/>
        </dgm:presLayoutVars>
      </dgm:prSet>
      <dgm:spPr/>
    </dgm:pt>
    <dgm:pt modelId="{496F46E1-25F1-4416-A9AA-AB372508D760}" type="pres">
      <dgm:prSet presAssocID="{9C1824A3-2ECC-49CA-9016-DCC124CF1373}" presName="sibTrans" presStyleLbl="sibTrans2D1" presStyleIdx="1" presStyleCnt="4"/>
      <dgm:spPr/>
    </dgm:pt>
    <dgm:pt modelId="{1BE35538-7EB7-4F5F-91F7-44DE4A43DA00}" type="pres">
      <dgm:prSet presAssocID="{9C1824A3-2ECC-49CA-9016-DCC124CF1373}" presName="connectorText" presStyleLbl="sibTrans2D1" presStyleIdx="1" presStyleCnt="4"/>
      <dgm:spPr/>
    </dgm:pt>
    <dgm:pt modelId="{82F775E3-255B-415C-B705-09A00FD22F52}" type="pres">
      <dgm:prSet presAssocID="{39B0C329-4B03-4AB3-822A-E1C0115ACC96}" presName="node" presStyleLbl="node1" presStyleIdx="2" presStyleCnt="5">
        <dgm:presLayoutVars>
          <dgm:bulletEnabled val="1"/>
        </dgm:presLayoutVars>
      </dgm:prSet>
      <dgm:spPr/>
    </dgm:pt>
    <dgm:pt modelId="{4CAF6088-7561-4784-8A8E-58C1EC598CAC}" type="pres">
      <dgm:prSet presAssocID="{05D31EEB-762F-4174-A6AC-770531B48701}" presName="sibTrans" presStyleLbl="sibTrans2D1" presStyleIdx="2" presStyleCnt="4"/>
      <dgm:spPr/>
    </dgm:pt>
    <dgm:pt modelId="{B3D97ED5-FF25-478A-B95E-1C537A0ADF9A}" type="pres">
      <dgm:prSet presAssocID="{05D31EEB-762F-4174-A6AC-770531B48701}" presName="connectorText" presStyleLbl="sibTrans2D1" presStyleIdx="2" presStyleCnt="4"/>
      <dgm:spPr/>
    </dgm:pt>
    <dgm:pt modelId="{99AFDDFA-23CA-4491-B518-52369AC7BE84}" type="pres">
      <dgm:prSet presAssocID="{326D70C5-BE07-41A0-954E-2F563E1AC3FF}" presName="node" presStyleLbl="node1" presStyleIdx="3" presStyleCnt="5">
        <dgm:presLayoutVars>
          <dgm:bulletEnabled val="1"/>
        </dgm:presLayoutVars>
      </dgm:prSet>
      <dgm:spPr/>
    </dgm:pt>
    <dgm:pt modelId="{F266EB0A-B40A-4878-A316-CC93F6D79B97}" type="pres">
      <dgm:prSet presAssocID="{C4609887-A12C-42A1-836B-D5094BB8A176}" presName="sibTrans" presStyleLbl="sibTrans2D1" presStyleIdx="3" presStyleCnt="4"/>
      <dgm:spPr/>
    </dgm:pt>
    <dgm:pt modelId="{873D0BA5-BB19-4E4D-B2E2-E91289CF4ED2}" type="pres">
      <dgm:prSet presAssocID="{C4609887-A12C-42A1-836B-D5094BB8A176}" presName="connectorText" presStyleLbl="sibTrans2D1" presStyleIdx="3" presStyleCnt="4"/>
      <dgm:spPr/>
    </dgm:pt>
    <dgm:pt modelId="{3B1063E1-8DAB-4765-924C-6B34E82488C9}" type="pres">
      <dgm:prSet presAssocID="{2245BA91-C5E7-43A8-98F8-605D7ACA4FC9}" presName="node" presStyleLbl="node1" presStyleIdx="4" presStyleCnt="5">
        <dgm:presLayoutVars>
          <dgm:bulletEnabled val="1"/>
        </dgm:presLayoutVars>
      </dgm:prSet>
      <dgm:spPr/>
    </dgm:pt>
  </dgm:ptLst>
  <dgm:cxnLst>
    <dgm:cxn modelId="{03D9F50C-00CE-466A-BF6A-3BB98E96604C}" type="presOf" srcId="{9C1824A3-2ECC-49CA-9016-DCC124CF1373}" destId="{496F46E1-25F1-4416-A9AA-AB372508D760}" srcOrd="0" destOrd="0" presId="urn:microsoft.com/office/officeart/2005/8/layout/process1"/>
    <dgm:cxn modelId="{C2451E0D-E04E-4929-92FC-8C939C7E5710}" srcId="{CA21DE2D-3F87-47DE-BCEE-B4F3763BD6DC}" destId="{D6D5EFF3-4B3D-4111-9843-2310499F8813}" srcOrd="1" destOrd="0" parTransId="{F3D3B283-A944-4CE7-8562-64771B15E4DD}" sibTransId="{9C1824A3-2ECC-49CA-9016-DCC124CF1373}"/>
    <dgm:cxn modelId="{76129A17-41FF-4BF3-B248-DCE8008221D8}" type="presOf" srcId="{D6D5EFF3-4B3D-4111-9843-2310499F8813}" destId="{4B0F12EA-2F55-493E-A4E8-E5E9454116CF}" srcOrd="0" destOrd="0" presId="urn:microsoft.com/office/officeart/2005/8/layout/process1"/>
    <dgm:cxn modelId="{4BA7D42E-290A-4A7B-B49F-49FA4FB84233}" srcId="{CA21DE2D-3F87-47DE-BCEE-B4F3763BD6DC}" destId="{39B0C329-4B03-4AB3-822A-E1C0115ACC96}" srcOrd="2" destOrd="0" parTransId="{684068C9-2F75-42DC-8332-0089650AB5C7}" sibTransId="{05D31EEB-762F-4174-A6AC-770531B48701}"/>
    <dgm:cxn modelId="{F971A13D-9D28-4A70-891A-E4CA24C88C62}" type="presOf" srcId="{E19113BD-C933-4838-8B44-E74CECB70062}" destId="{52C1F015-568F-4AE9-883B-6D27CD0EFF84}" srcOrd="0" destOrd="0" presId="urn:microsoft.com/office/officeart/2005/8/layout/process1"/>
    <dgm:cxn modelId="{1082016E-CD0A-463C-B7CC-3736B5113C6C}" type="presOf" srcId="{2D29B952-F8A6-47FB-96AE-54AB65474D02}" destId="{13EFF42C-D956-4D0E-83AF-826E4D088443}" srcOrd="0" destOrd="0" presId="urn:microsoft.com/office/officeart/2005/8/layout/process1"/>
    <dgm:cxn modelId="{CB35D772-C374-4BB1-BC45-E65D748A16BC}" type="presOf" srcId="{C4609887-A12C-42A1-836B-D5094BB8A176}" destId="{873D0BA5-BB19-4E4D-B2E2-E91289CF4ED2}" srcOrd="1" destOrd="0" presId="urn:microsoft.com/office/officeart/2005/8/layout/process1"/>
    <dgm:cxn modelId="{9AE1E956-DB64-453B-93BE-78A10BD8B968}" type="presOf" srcId="{05D31EEB-762F-4174-A6AC-770531B48701}" destId="{4CAF6088-7561-4784-8A8E-58C1EC598CAC}" srcOrd="0" destOrd="0" presId="urn:microsoft.com/office/officeart/2005/8/layout/process1"/>
    <dgm:cxn modelId="{9607F385-498A-471B-B351-08079FB74D3D}" type="presOf" srcId="{E19113BD-C933-4838-8B44-E74CECB70062}" destId="{09E55FEA-75D3-4D10-8F9E-0A524D2686EB}" srcOrd="1" destOrd="0" presId="urn:microsoft.com/office/officeart/2005/8/layout/process1"/>
    <dgm:cxn modelId="{5EC96A8A-54E6-4D9C-9CFC-A33CBEF22CF4}" srcId="{CA21DE2D-3F87-47DE-BCEE-B4F3763BD6DC}" destId="{2245BA91-C5E7-43A8-98F8-605D7ACA4FC9}" srcOrd="4" destOrd="0" parTransId="{8DDDB650-C3DA-4587-AF83-029BFF9D0E5C}" sibTransId="{FBD375B6-E57C-453F-9878-14F886B71507}"/>
    <dgm:cxn modelId="{094CF28D-565B-44A1-AA4E-B752DE334BF9}" type="presOf" srcId="{CA21DE2D-3F87-47DE-BCEE-B4F3763BD6DC}" destId="{9BFFFEDB-5884-408B-BB36-3B8E9A039CB2}" srcOrd="0" destOrd="0" presId="urn:microsoft.com/office/officeart/2005/8/layout/process1"/>
    <dgm:cxn modelId="{ECD4528E-44B0-4398-9849-F239BA690E89}" srcId="{CA21DE2D-3F87-47DE-BCEE-B4F3763BD6DC}" destId="{326D70C5-BE07-41A0-954E-2F563E1AC3FF}" srcOrd="3" destOrd="0" parTransId="{998CB260-2D4B-4CE9-BC16-53ABDA5A1FCB}" sibTransId="{C4609887-A12C-42A1-836B-D5094BB8A176}"/>
    <dgm:cxn modelId="{F17AE2AE-31F5-460C-A521-CE3CD18A4839}" srcId="{CA21DE2D-3F87-47DE-BCEE-B4F3763BD6DC}" destId="{2D29B952-F8A6-47FB-96AE-54AB65474D02}" srcOrd="0" destOrd="0" parTransId="{E158ACC5-50A6-47B4-BC54-63D4C1B0CE9D}" sibTransId="{E19113BD-C933-4838-8B44-E74CECB70062}"/>
    <dgm:cxn modelId="{71A9A9B0-7727-4FFF-9DB3-11F770CE1F07}" type="presOf" srcId="{326D70C5-BE07-41A0-954E-2F563E1AC3FF}" destId="{99AFDDFA-23CA-4491-B518-52369AC7BE84}" srcOrd="0" destOrd="0" presId="urn:microsoft.com/office/officeart/2005/8/layout/process1"/>
    <dgm:cxn modelId="{93B285B1-4B4E-48BD-8016-45538D651D5E}" type="presOf" srcId="{05D31EEB-762F-4174-A6AC-770531B48701}" destId="{B3D97ED5-FF25-478A-B95E-1C537A0ADF9A}" srcOrd="1" destOrd="0" presId="urn:microsoft.com/office/officeart/2005/8/layout/process1"/>
    <dgm:cxn modelId="{F57236B7-BED3-44F4-8321-782CC7E2370A}" type="presOf" srcId="{C4609887-A12C-42A1-836B-D5094BB8A176}" destId="{F266EB0A-B40A-4878-A316-CC93F6D79B97}" srcOrd="0" destOrd="0" presId="urn:microsoft.com/office/officeart/2005/8/layout/process1"/>
    <dgm:cxn modelId="{167413BB-0231-4B63-B0C3-55F48B89C5CF}" type="presOf" srcId="{9C1824A3-2ECC-49CA-9016-DCC124CF1373}" destId="{1BE35538-7EB7-4F5F-91F7-44DE4A43DA00}" srcOrd="1" destOrd="0" presId="urn:microsoft.com/office/officeart/2005/8/layout/process1"/>
    <dgm:cxn modelId="{5E8CCAC8-4558-4519-BC5C-2FC5CF9DA114}" type="presOf" srcId="{39B0C329-4B03-4AB3-822A-E1C0115ACC96}" destId="{82F775E3-255B-415C-B705-09A00FD22F52}" srcOrd="0" destOrd="0" presId="urn:microsoft.com/office/officeart/2005/8/layout/process1"/>
    <dgm:cxn modelId="{6EA73BD3-EC7A-4467-85BC-A588934A29C0}" type="presOf" srcId="{2245BA91-C5E7-43A8-98F8-605D7ACA4FC9}" destId="{3B1063E1-8DAB-4765-924C-6B34E82488C9}" srcOrd="0" destOrd="0" presId="urn:microsoft.com/office/officeart/2005/8/layout/process1"/>
    <dgm:cxn modelId="{D6F63C41-7385-4EA6-B65E-1C8A277F9648}" type="presParOf" srcId="{9BFFFEDB-5884-408B-BB36-3B8E9A039CB2}" destId="{13EFF42C-D956-4D0E-83AF-826E4D088443}" srcOrd="0" destOrd="0" presId="urn:microsoft.com/office/officeart/2005/8/layout/process1"/>
    <dgm:cxn modelId="{418F13D0-4A30-4D77-A0F9-B2748D76D9E6}" type="presParOf" srcId="{9BFFFEDB-5884-408B-BB36-3B8E9A039CB2}" destId="{52C1F015-568F-4AE9-883B-6D27CD0EFF84}" srcOrd="1" destOrd="0" presId="urn:microsoft.com/office/officeart/2005/8/layout/process1"/>
    <dgm:cxn modelId="{E4777078-4709-4880-9C02-3E299BFAF51A}" type="presParOf" srcId="{52C1F015-568F-4AE9-883B-6D27CD0EFF84}" destId="{09E55FEA-75D3-4D10-8F9E-0A524D2686EB}" srcOrd="0" destOrd="0" presId="urn:microsoft.com/office/officeart/2005/8/layout/process1"/>
    <dgm:cxn modelId="{26DAD3E6-9B54-4969-B746-6B8634E2D91E}" type="presParOf" srcId="{9BFFFEDB-5884-408B-BB36-3B8E9A039CB2}" destId="{4B0F12EA-2F55-493E-A4E8-E5E9454116CF}" srcOrd="2" destOrd="0" presId="urn:microsoft.com/office/officeart/2005/8/layout/process1"/>
    <dgm:cxn modelId="{4E629411-38BB-4235-B465-B0D3EE4B3344}" type="presParOf" srcId="{9BFFFEDB-5884-408B-BB36-3B8E9A039CB2}" destId="{496F46E1-25F1-4416-A9AA-AB372508D760}" srcOrd="3" destOrd="0" presId="urn:microsoft.com/office/officeart/2005/8/layout/process1"/>
    <dgm:cxn modelId="{50EDB672-9561-4F0D-B57B-8D13D6955BCB}" type="presParOf" srcId="{496F46E1-25F1-4416-A9AA-AB372508D760}" destId="{1BE35538-7EB7-4F5F-91F7-44DE4A43DA00}" srcOrd="0" destOrd="0" presId="urn:microsoft.com/office/officeart/2005/8/layout/process1"/>
    <dgm:cxn modelId="{A4294601-AAC4-46A2-B35B-CB97AAB90FB2}" type="presParOf" srcId="{9BFFFEDB-5884-408B-BB36-3B8E9A039CB2}" destId="{82F775E3-255B-415C-B705-09A00FD22F52}" srcOrd="4" destOrd="0" presId="urn:microsoft.com/office/officeart/2005/8/layout/process1"/>
    <dgm:cxn modelId="{92776BBC-3BAA-436A-AB6D-D05349264112}" type="presParOf" srcId="{9BFFFEDB-5884-408B-BB36-3B8E9A039CB2}" destId="{4CAF6088-7561-4784-8A8E-58C1EC598CAC}" srcOrd="5" destOrd="0" presId="urn:microsoft.com/office/officeart/2005/8/layout/process1"/>
    <dgm:cxn modelId="{55BB9A8A-20DB-40B9-A259-1257761BB480}" type="presParOf" srcId="{4CAF6088-7561-4784-8A8E-58C1EC598CAC}" destId="{B3D97ED5-FF25-478A-B95E-1C537A0ADF9A}" srcOrd="0" destOrd="0" presId="urn:microsoft.com/office/officeart/2005/8/layout/process1"/>
    <dgm:cxn modelId="{223937EA-AD1B-409B-83CC-D050F4EC97F9}" type="presParOf" srcId="{9BFFFEDB-5884-408B-BB36-3B8E9A039CB2}" destId="{99AFDDFA-23CA-4491-B518-52369AC7BE84}" srcOrd="6" destOrd="0" presId="urn:microsoft.com/office/officeart/2005/8/layout/process1"/>
    <dgm:cxn modelId="{0B2B5226-8C61-45A4-8533-A5D65043E399}" type="presParOf" srcId="{9BFFFEDB-5884-408B-BB36-3B8E9A039CB2}" destId="{F266EB0A-B40A-4878-A316-CC93F6D79B97}" srcOrd="7" destOrd="0" presId="urn:microsoft.com/office/officeart/2005/8/layout/process1"/>
    <dgm:cxn modelId="{B3461958-A985-4184-B9B7-F8F783938383}" type="presParOf" srcId="{F266EB0A-B40A-4878-A316-CC93F6D79B97}" destId="{873D0BA5-BB19-4E4D-B2E2-E91289CF4ED2}" srcOrd="0" destOrd="0" presId="urn:microsoft.com/office/officeart/2005/8/layout/process1"/>
    <dgm:cxn modelId="{4B20A317-B4F3-4D13-9CC5-FB9F44BD286B}" type="presParOf" srcId="{9BFFFEDB-5884-408B-BB36-3B8E9A039CB2}" destId="{3B1063E1-8DAB-4765-924C-6B34E82488C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FF42C-D956-4D0E-83AF-826E4D088443}">
      <dsp:nvSpPr>
        <dsp:cNvPr id="0" name=""/>
        <dsp:cNvSpPr/>
      </dsp:nvSpPr>
      <dsp:spPr>
        <a:xfrm>
          <a:off x="4197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Text Preprocessing</a:t>
          </a:r>
          <a:endParaRPr lang="id-ID" sz="1400" kern="1200"/>
        </a:p>
      </dsp:txBody>
      <dsp:txXfrm>
        <a:off x="27065" y="509330"/>
        <a:ext cx="1255546" cy="735033"/>
      </dsp:txXfrm>
    </dsp:sp>
    <dsp:sp modelId="{52C1F015-568F-4AE9-883B-6D27CD0EFF84}">
      <dsp:nvSpPr>
        <dsp:cNvPr id="0" name=""/>
        <dsp:cNvSpPr/>
      </dsp:nvSpPr>
      <dsp:spPr>
        <a:xfrm>
          <a:off x="143560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1435608" y="780032"/>
        <a:ext cx="193110" cy="193630"/>
      </dsp:txXfrm>
    </dsp:sp>
    <dsp:sp modelId="{4B0F12EA-2F55-493E-A4E8-E5E9454116CF}">
      <dsp:nvSpPr>
        <dsp:cNvPr id="0" name=""/>
        <dsp:cNvSpPr/>
      </dsp:nvSpPr>
      <dsp:spPr>
        <a:xfrm>
          <a:off x="182599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2812777"/>
            <a:satOff val="7143"/>
            <a:lumOff val="1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Feature Extraction</a:t>
          </a:r>
          <a:endParaRPr lang="id-ID" sz="1400" kern="1200"/>
        </a:p>
      </dsp:txBody>
      <dsp:txXfrm>
        <a:off x="1848861" y="509330"/>
        <a:ext cx="1255546" cy="735033"/>
      </dsp:txXfrm>
    </dsp:sp>
    <dsp:sp modelId="{496F46E1-25F1-4416-A9AA-AB372508D760}">
      <dsp:nvSpPr>
        <dsp:cNvPr id="0" name=""/>
        <dsp:cNvSpPr/>
      </dsp:nvSpPr>
      <dsp:spPr>
        <a:xfrm>
          <a:off x="3257403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750369"/>
            <a:satOff val="9524"/>
            <a:lumOff val="2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3257403" y="780032"/>
        <a:ext cx="193110" cy="193630"/>
      </dsp:txXfrm>
    </dsp:sp>
    <dsp:sp modelId="{82F775E3-255B-415C-B705-09A00FD22F52}">
      <dsp:nvSpPr>
        <dsp:cNvPr id="0" name=""/>
        <dsp:cNvSpPr/>
      </dsp:nvSpPr>
      <dsp:spPr>
        <a:xfrm>
          <a:off x="364778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5625554"/>
            <a:satOff val="14286"/>
            <a:lumOff val="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Modeling </a:t>
          </a:r>
          <a:endParaRPr lang="id-ID" sz="1400" kern="1200"/>
        </a:p>
      </dsp:txBody>
      <dsp:txXfrm>
        <a:off x="3670656" y="509330"/>
        <a:ext cx="1255546" cy="735033"/>
      </dsp:txXfrm>
    </dsp:sp>
    <dsp:sp modelId="{4CAF6088-7561-4784-8A8E-58C1EC598CAC}">
      <dsp:nvSpPr>
        <dsp:cNvPr id="0" name=""/>
        <dsp:cNvSpPr/>
      </dsp:nvSpPr>
      <dsp:spPr>
        <a:xfrm>
          <a:off x="507919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500739"/>
            <a:satOff val="19048"/>
            <a:lumOff val="40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5079198" y="780032"/>
        <a:ext cx="193110" cy="193630"/>
      </dsp:txXfrm>
    </dsp:sp>
    <dsp:sp modelId="{99AFDDFA-23CA-4491-B518-52369AC7BE84}">
      <dsp:nvSpPr>
        <dsp:cNvPr id="0" name=""/>
        <dsp:cNvSpPr/>
      </dsp:nvSpPr>
      <dsp:spPr>
        <a:xfrm>
          <a:off x="546958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8438331"/>
            <a:satOff val="21429"/>
            <a:lumOff val="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Post-Processing</a:t>
          </a:r>
          <a:endParaRPr lang="id-ID" sz="1400" kern="1200"/>
        </a:p>
      </dsp:txBody>
      <dsp:txXfrm>
        <a:off x="5492451" y="509330"/>
        <a:ext cx="1255546" cy="735033"/>
      </dsp:txXfrm>
    </dsp:sp>
    <dsp:sp modelId="{F266EB0A-B40A-4878-A316-CC93F6D79B97}">
      <dsp:nvSpPr>
        <dsp:cNvPr id="0" name=""/>
        <dsp:cNvSpPr/>
      </dsp:nvSpPr>
      <dsp:spPr>
        <a:xfrm>
          <a:off x="6900994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6900994" y="780032"/>
        <a:ext cx="193110" cy="193630"/>
      </dsp:txXfrm>
    </dsp:sp>
    <dsp:sp modelId="{3B1063E1-8DAB-4765-924C-6B34E82488C9}">
      <dsp:nvSpPr>
        <dsp:cNvPr id="0" name=""/>
        <dsp:cNvSpPr/>
      </dsp:nvSpPr>
      <dsp:spPr>
        <a:xfrm>
          <a:off x="729137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Deployment</a:t>
          </a:r>
          <a:endParaRPr lang="id-ID" sz="1400" kern="1200"/>
        </a:p>
      </dsp:txBody>
      <dsp:txXfrm>
        <a:off x="7314246" y="509330"/>
        <a:ext cx="1255546" cy="73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553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2/05/a-complete-guide-on-feature-extraction-techniques/" TargetMode="External"/><Relationship Id="rId2" Type="http://schemas.openxmlformats.org/officeDocument/2006/relationships/hyperlink" Target="https://medium.com/@hckecommerce/essential-nlp-feature-extraction-methods-1ff7cb4dc9f1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edium.com/@eskandar.sahel/exploring-feature-extraction-techniques-for-natural-language-processing-46052ee6514" TargetMode="External"/><Relationship Id="rId4" Type="http://schemas.openxmlformats.org/officeDocument/2006/relationships/hyperlink" Target="https://www.geeksforgeeks.org/feature-extraction-techniques-nl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ural_Language_Toolk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NLP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57;p15">
            <a:extLst>
              <a:ext uri="{FF2B5EF4-FFF2-40B4-BE49-F238E27FC236}">
                <a16:creationId xmlns:a16="http://schemas.microsoft.com/office/drawing/2014/main" id="{8C84FDB3-0F3B-BA8B-476E-D3AAE29ADA3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7082" y="1629550"/>
            <a:ext cx="4110308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NLP</a:t>
            </a:r>
            <a:br>
              <a:rPr lang="en" dirty="0"/>
            </a:br>
            <a:r>
              <a:rPr lang="en" sz="2800" dirty="0"/>
              <a:t>(Fature Extraction)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TF-IDF (Output)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48416-601E-BA33-ED4B-B0CD9D5E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78" y="2571749"/>
            <a:ext cx="3606397" cy="23675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728B6D-9E60-1D26-018E-5EFE1ACF5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14" y="997791"/>
            <a:ext cx="7812971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Vocabulary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['algoritma'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analisi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'aplikasi' 'bahasa' 'belajar' 'buatan' 'cabang' 'data' 'hasil' 'kecerdasan' 'keputusan'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kursu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machin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'membantu' 'memiliki' 'memprediksi' 'menarik' 'mengikuti'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onlin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'pemrograman' 'pengambilan'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scienc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'suka'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teknolog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'tertarik’] </a:t>
            </a:r>
            <a:endParaRPr kumimoji="0" lang="en-US" altLang="id-ID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id-ID" sz="11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Vector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vocabulary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{'suka': 25, 'belajar': 4, 'data': 7,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scienc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24,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23, 'bahasa': 3, 'pemrograman': 20,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22,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analisi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1, 'membantu': 14, 'pengambilan': 21, 'keputusan': 10,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machin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13,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12, 'cabang': 6, 'kecerdasan': 9, 'buatan': 5, 'algoritma': 0, 'memprediksi': 16, 'hasil': 8, 'tertarik': 27,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teknolog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26, 'memiliki': 15, 'aplikasi': 2, 'menarik': 17, 'mengikuti': 18,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kursu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11,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onlin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': 19} </a:t>
            </a:r>
            <a:endParaRPr kumimoji="0" lang="id-ID" alt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1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TF-IDF (Output </a:t>
            </a:r>
            <a:r>
              <a:rPr lang="en-US" sz="3200" dirty="0" err="1"/>
              <a:t>dengan</a:t>
            </a:r>
            <a:r>
              <a:rPr lang="en-US" sz="3200" dirty="0"/>
              <a:t> Pandas)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42597-2F19-BC9F-81B4-34F8374AFB76}"/>
              </a:ext>
            </a:extLst>
          </p:cNvPr>
          <p:cNvSpPr txBox="1"/>
          <p:nvPr/>
        </p:nvSpPr>
        <p:spPr>
          <a:xfrm>
            <a:off x="344774" y="940534"/>
            <a:ext cx="8454452" cy="163121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id-ID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Convert</a:t>
            </a:r>
            <a:r>
              <a:rPr lang="id-ID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id-ID" sz="20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a </a:t>
            </a:r>
            <a:r>
              <a:rPr lang="id-ID" sz="20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id-ID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20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pandas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</a:t>
            </a:r>
            <a:endParaRPr lang="id-ID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tfidf_df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pd.DataFrame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X_tfidf.toarray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columns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tfidf_vectorizer.get_feature_names_out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tfidf_df</a:t>
            </a:r>
            <a:endParaRPr lang="id-ID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FB2E5-B17E-E8B1-C7B5-EF6CCC5D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74" y="2830920"/>
            <a:ext cx="8454134" cy="207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8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TF-IDF – Per Doc (Output)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B30A-C8B5-0230-209E-AED3AE4411F4}"/>
              </a:ext>
            </a:extLst>
          </p:cNvPr>
          <p:cNvSpPr txBox="1"/>
          <p:nvPr/>
        </p:nvSpPr>
        <p:spPr>
          <a:xfrm>
            <a:off x="344774" y="1602254"/>
            <a:ext cx="8454452" cy="7078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id-ID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nTF</a:t>
            </a:r>
            <a:r>
              <a:rPr lang="id-ID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-IDF:\n"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X_tfidf.toarray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id-ID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id-ID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nTF</a:t>
            </a:r>
            <a:r>
              <a:rPr lang="id-ID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-IDF Doc0:\n"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X_tfidf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d-ID" sz="20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id-ID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toarray</a:t>
            </a:r>
            <a:r>
              <a:rPr lang="id-ID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1D96F-6BE1-B167-8BAF-7B0494CF2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832" y="2761869"/>
            <a:ext cx="7022336" cy="14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52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Cosine Similarity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B30A-C8B5-0230-209E-AED3AE4411F4}"/>
              </a:ext>
            </a:extLst>
          </p:cNvPr>
          <p:cNvSpPr txBox="1"/>
          <p:nvPr/>
        </p:nvSpPr>
        <p:spPr>
          <a:xfrm>
            <a:off x="344774" y="1055113"/>
            <a:ext cx="8454452" cy="21236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"data"</a:t>
            </a:r>
            <a:endParaRPr lang="id-ID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query_vector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tfidf_vectorizer.transform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cosine_similarities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cosine_similarity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query_vector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X_tfidf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similarity_scores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cosine_similarities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d-ID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sorted_indices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np.argsort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similarity_scores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)[::</a:t>
            </a:r>
            <a:r>
              <a:rPr lang="id-ID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top_5_indices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sorted_indices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id-ID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id-ID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"Top 5 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sentences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similar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'data':"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top_5_indices: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id-ID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"Document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id-ID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Similarity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score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similarity_scores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)"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B28B8-72FA-C600-189E-70EEFF167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2" y="3601392"/>
            <a:ext cx="8465896" cy="11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9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Cosine Similarity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B30A-C8B5-0230-209E-AED3AE4411F4}"/>
              </a:ext>
            </a:extLst>
          </p:cNvPr>
          <p:cNvSpPr txBox="1"/>
          <p:nvPr/>
        </p:nvSpPr>
        <p:spPr>
          <a:xfrm>
            <a:off x="344774" y="1055113"/>
            <a:ext cx="8454452" cy="21544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cosine_similarities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cosine_similarity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query_vector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X_tfidf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).flatten()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Mengurutkan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dokumen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berdasarkan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cosine similarity score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secara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descending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related_docs_indices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cosine_similarities.argsort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()[::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Menampilkan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dokumen</a:t>
            </a:r>
            <a:r>
              <a:rPr 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dan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skornya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"Sentences similar to 'data':\n"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related_docs_indices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"Document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{sentences[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"Similarity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Skor: 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cosine_similarities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"-"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* </a:t>
            </a:r>
            <a:r>
              <a:rPr lang="en-US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92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Cosine Similarity 2 (Output)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9642C4-213A-8BC0-16D4-1C49FCD7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86" y="1041816"/>
            <a:ext cx="3798028" cy="38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539B-DFBD-1E00-2D3D-0D574A8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</a:t>
            </a:r>
            <a:r>
              <a:rPr lang="en-US" dirty="0" err="1"/>
              <a:t>Tambahan</a:t>
            </a:r>
            <a:br>
              <a:rPr lang="en-US" dirty="0"/>
            </a:br>
            <a:endParaRPr lang="id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DD06A-6B73-4A80-799B-47829FC1F64A}"/>
              </a:ext>
            </a:extLst>
          </p:cNvPr>
          <p:cNvSpPr txBox="1"/>
          <p:nvPr/>
        </p:nvSpPr>
        <p:spPr>
          <a:xfrm>
            <a:off x="689547" y="762586"/>
            <a:ext cx="785484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d-ID" sz="2000" dirty="0">
                <a:hlinkClick r:id="rId2"/>
              </a:rPr>
              <a:t>https://medium.com/@hckecommerce/essential-nlp-feature-extraction-methods-1ff7cb4dc9f1</a:t>
            </a:r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https://www.analyticsvidhya.com/blog/2022/05/a-complete-guide-on-feature-extraction-techniques/</a:t>
            </a:r>
            <a:r>
              <a:rPr lang="en-US" sz="20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https://www.geeksforgeeks.org/feature-extraction-techniques-nlp/</a:t>
            </a:r>
            <a:r>
              <a:rPr lang="en-US" sz="20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https://medium.com/@eskandar.sahel/exploring-feature-extraction-techniques-for-natural-language-processing-46052ee6514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6507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5F07-46CF-3A19-DB6F-43ADF6DB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B6D49-8C44-E743-E3E1-2A805D1EF715}"/>
              </a:ext>
            </a:extLst>
          </p:cNvPr>
          <p:cNvSpPr txBox="1"/>
          <p:nvPr/>
        </p:nvSpPr>
        <p:spPr>
          <a:xfrm>
            <a:off x="689547" y="1309727"/>
            <a:ext cx="77349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Feature Extraction di NLP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Buatlah</a:t>
            </a:r>
            <a:r>
              <a:rPr lang="en-US" sz="2000" dirty="0"/>
              <a:t> program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Feature Extraction pada corpus/dataset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92679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502718F-5841-492F-D177-50BFA1CD0C42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D04DC51-7035-D354-8C9A-2DB62C0A6529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" name="Google Shape;1547;p43">
              <a:extLst>
                <a:ext uri="{FF2B5EF4-FFF2-40B4-BE49-F238E27FC236}">
                  <a16:creationId xmlns:a16="http://schemas.microsoft.com/office/drawing/2014/main" id="{104ED25C-788C-CD21-CCA7-1BB13C3F0A24}"/>
                </a:ext>
              </a:extLst>
            </p:cNvPr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556;p43">
              <a:extLst>
                <a:ext uri="{FF2B5EF4-FFF2-40B4-BE49-F238E27FC236}">
                  <a16:creationId xmlns:a16="http://schemas.microsoft.com/office/drawing/2014/main" id="{8142CEFF-2DB2-B679-6E8C-87816174C14C}"/>
                </a:ext>
              </a:extLst>
            </p:cNvPr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D6ACBA-8C23-C430-2F68-CB643FD566DC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0ACBA-8D8C-566F-7F4F-61A007F0D3EE}"/>
              </a:ext>
            </a:extLst>
          </p:cNvPr>
          <p:cNvGrpSpPr/>
          <p:nvPr/>
        </p:nvGrpSpPr>
        <p:grpSpPr>
          <a:xfrm>
            <a:off x="2565014" y="159613"/>
            <a:ext cx="4539248" cy="959979"/>
            <a:chOff x="2881580" y="22161"/>
            <a:chExt cx="4539248" cy="95997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22E36EF-6392-D089-64AC-0EA89E929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2E0F8B-965F-1A37-2780-7CF735E540F9}"/>
                </a:ext>
              </a:extLst>
            </p:cNvPr>
            <p:cNvSpPr txBox="1"/>
            <p:nvPr/>
          </p:nvSpPr>
          <p:spPr>
            <a:xfrm>
              <a:off x="3969471" y="85590"/>
              <a:ext cx="34288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Prodi Teknik </a:t>
              </a:r>
              <a:r>
                <a:rPr lang="en-US" sz="2000" dirty="0" err="1"/>
                <a:t>Informatika</a:t>
              </a:r>
              <a:r>
                <a:rPr lang="en-US" sz="2000" dirty="0"/>
                <a:t> S-2</a:t>
              </a:r>
              <a:endParaRPr lang="id-ID" sz="2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AD29BC-83B4-75E9-A529-4F2DB031753B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57" y="844276"/>
              <a:ext cx="3428871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990D-F0BA-FC40-111C-AD3E2329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Pipeline</a:t>
            </a:r>
            <a:endParaRPr lang="id-ID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2C3471-7268-8F03-BEDD-7896BB5FDF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844052"/>
              </p:ext>
            </p:extLst>
          </p:nvPr>
        </p:nvGraphicFramePr>
        <p:xfrm>
          <a:off x="273570" y="731355"/>
          <a:ext cx="8596859" cy="175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6B5C68-731B-DC0E-7D99-6EB930B93F5F}"/>
              </a:ext>
            </a:extLst>
          </p:cNvPr>
          <p:cNvSpPr txBox="1"/>
          <p:nvPr/>
        </p:nvSpPr>
        <p:spPr>
          <a:xfrm>
            <a:off x="109303" y="2337482"/>
            <a:ext cx="1801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Segmentation/ </a:t>
            </a:r>
            <a:r>
              <a:rPr lang="id-ID" sz="1200" dirty="0" err="1"/>
              <a:t>Tokenization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Normalization/ </a:t>
            </a:r>
            <a:r>
              <a:rPr lang="id-ID" sz="1200" dirty="0" err="1"/>
              <a:t>Lowercasing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Stopword</a:t>
            </a:r>
            <a:r>
              <a:rPr lang="id-ID" sz="1200" dirty="0"/>
              <a:t> </a:t>
            </a:r>
            <a:r>
              <a:rPr lang="id-ID" sz="1200" dirty="0" err="1"/>
              <a:t>Removal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Punctuation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Stemming</a:t>
            </a:r>
            <a:r>
              <a:rPr lang="en-US" sz="1200" dirty="0"/>
              <a:t>/</a:t>
            </a:r>
            <a:r>
              <a:rPr lang="id-ID" sz="1200" dirty="0"/>
              <a:t> </a:t>
            </a:r>
            <a:r>
              <a:rPr lang="id-ID" sz="1200" dirty="0" err="1"/>
              <a:t>Lemmatization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Depedency</a:t>
            </a:r>
            <a:r>
              <a:rPr lang="en-US" sz="1200" dirty="0"/>
              <a:t> parsing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Part-of-Speech</a:t>
            </a:r>
            <a:r>
              <a:rPr lang="id-ID" sz="1200" dirty="0"/>
              <a:t> </a:t>
            </a:r>
            <a:r>
              <a:rPr lang="id-ID" sz="1200" dirty="0" err="1"/>
              <a:t>Tagging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7684F-38A6-8693-1DD9-F8DAF61B8B24}"/>
              </a:ext>
            </a:extLst>
          </p:cNvPr>
          <p:cNvSpPr txBox="1"/>
          <p:nvPr/>
        </p:nvSpPr>
        <p:spPr>
          <a:xfrm>
            <a:off x="1984947" y="2351535"/>
            <a:ext cx="1694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Bag</a:t>
            </a:r>
            <a:r>
              <a:rPr lang="id-ID" sz="1200" dirty="0"/>
              <a:t> </a:t>
            </a:r>
            <a:r>
              <a:rPr lang="id-ID" sz="1200" dirty="0" err="1"/>
              <a:t>of</a:t>
            </a:r>
            <a:r>
              <a:rPr lang="id-ID" sz="1200" dirty="0"/>
              <a:t> </a:t>
            </a:r>
            <a:r>
              <a:rPr lang="id-ID" sz="1200" dirty="0" err="1"/>
              <a:t>Words</a:t>
            </a:r>
            <a:r>
              <a:rPr lang="id-ID" sz="1200" dirty="0"/>
              <a:t> (</a:t>
            </a:r>
            <a:r>
              <a:rPr lang="id-ID" sz="1200" dirty="0" err="1"/>
              <a:t>BoW</a:t>
            </a:r>
            <a:r>
              <a:rPr lang="id-ID" sz="1200" dirty="0"/>
              <a:t>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TF-IDF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Word </a:t>
            </a:r>
            <a:r>
              <a:rPr lang="id-ID" sz="1200" dirty="0" err="1"/>
              <a:t>Embeddings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1D77E-11BA-D18F-5C14-9965D3D73460}"/>
              </a:ext>
            </a:extLst>
          </p:cNvPr>
          <p:cNvSpPr txBox="1"/>
          <p:nvPr/>
        </p:nvSpPr>
        <p:spPr>
          <a:xfrm>
            <a:off x="3843728" y="2340917"/>
            <a:ext cx="1694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Deep Learning</a:t>
            </a:r>
            <a:endParaRPr lang="id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69D43-6D24-5DE4-083A-8D51EA3709D3}"/>
              </a:ext>
            </a:extLst>
          </p:cNvPr>
          <p:cNvSpPr txBox="1"/>
          <p:nvPr/>
        </p:nvSpPr>
        <p:spPr>
          <a:xfrm>
            <a:off x="5702510" y="2337482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Evaluation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Fine-Tuning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D8D42-86C8-DF66-5051-A6B867A807BC}"/>
              </a:ext>
            </a:extLst>
          </p:cNvPr>
          <p:cNvSpPr txBox="1"/>
          <p:nvPr/>
        </p:nvSpPr>
        <p:spPr>
          <a:xfrm>
            <a:off x="7504451" y="2279156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Monitoring and Updating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2756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Natural Language Toolkit - NLTK</a:t>
            </a:r>
            <a:endParaRPr lang="id-ID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B6C7E-16B9-3A84-C356-AE0110CDAA5A}"/>
              </a:ext>
            </a:extLst>
          </p:cNvPr>
          <p:cNvSpPr txBox="1"/>
          <p:nvPr/>
        </p:nvSpPr>
        <p:spPr>
          <a:xfrm>
            <a:off x="1252095" y="4786348"/>
            <a:ext cx="70053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  <a:hlinkClick r:id="rId3"/>
              </a:rPr>
              <a:t>https://en.wikipedia.org/wiki/Natural_Language_Toolkit</a:t>
            </a:r>
            <a:r>
              <a:rPr lang="en-US" sz="800" b="0" i="0" dirty="0"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26AB42-DF21-8E47-7CDC-003838724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95" y="1181416"/>
            <a:ext cx="6648139" cy="326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Normalization/ </a:t>
            </a:r>
            <a:r>
              <a:rPr lang="id-ID" sz="3200" dirty="0" err="1"/>
              <a:t>Lowercasing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21760-E32A-7121-9FE5-A09F63903C90}"/>
              </a:ext>
            </a:extLst>
          </p:cNvPr>
          <p:cNvSpPr txBox="1"/>
          <p:nvPr/>
        </p:nvSpPr>
        <p:spPr>
          <a:xfrm>
            <a:off x="547142" y="1537190"/>
            <a:ext cx="8229600" cy="30469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sentences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"Saya suka belajar data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science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Python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adalah bahasa pemrograman yang populer."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"Saya menggunakan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Python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untuk analisis data."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"Analisis data membantu dalam pengambilan keputusan."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Machine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adalah cabang dari kecerdasan buatan."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"Algoritma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machine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bisa memprediksi hasil."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"Saya tertarik pada teknologi baru."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"Kecerdasan buatan memiliki banyak aplikasi."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"Belajar data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science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sangat menarik."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"Saya mengikuti kursus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online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tentang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machine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."</a:t>
            </a:r>
            <a:endParaRPr lang="id-ID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0607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539B-DFBD-1E00-2D3D-0D574A8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preprocess_text</a:t>
            </a:r>
            <a:r>
              <a:rPr lang="en-US" dirty="0"/>
              <a:t> function (</a:t>
            </a:r>
            <a:r>
              <a:rPr lang="en-US" dirty="0" err="1"/>
              <a:t>pertemuan</a:t>
            </a:r>
            <a:r>
              <a:rPr lang="en-US" dirty="0"/>
              <a:t> 3)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1C59F-F60E-4ADA-D9B6-339AEF34F5C1}"/>
              </a:ext>
            </a:extLst>
          </p:cNvPr>
          <p:cNvSpPr txBox="1"/>
          <p:nvPr/>
        </p:nvSpPr>
        <p:spPr>
          <a:xfrm>
            <a:off x="712032" y="892975"/>
            <a:ext cx="7719935" cy="413190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05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preprocess_text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text.lower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text.translate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text.maketrans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string.punctuation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word_tokenize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stop_words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05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stopwords.words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english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stop_words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word.isalnum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()]</a:t>
            </a:r>
          </a:p>
          <a:p>
            <a:b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PorterStemmer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stemmed_tokens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ps.stem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lemmatizer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WordNetLemmatizer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lemmatized_tokens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lemmatizer.lemmatize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pos_tagged_tokens1 =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pos_tag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stemmed_tokens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pos_tagged_tokens2 =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pos_tag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lemmatized_tokens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05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original_text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tokens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filtered_tokens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stemmed_tokens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stemmed_tokens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lemmatized_tokens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id-ID" sz="105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lemmatized_tokens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"pos_tagged_tokens1"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pos_tagged_tokens1,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id-ID" sz="105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"pos_tagged_tokens2"</a:t>
            </a:r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pos_tagged_tokens2,        </a:t>
            </a:r>
          </a:p>
          <a:p>
            <a:r>
              <a:rPr lang="id-ID" sz="105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11003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539B-DFBD-1E00-2D3D-0D574A88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preprocess_text</a:t>
            </a:r>
            <a:r>
              <a:rPr lang="en-US" dirty="0"/>
              <a:t> function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1C59F-F60E-4ADA-D9B6-339AEF34F5C1}"/>
              </a:ext>
            </a:extLst>
          </p:cNvPr>
          <p:cNvSpPr txBox="1"/>
          <p:nvPr/>
        </p:nvSpPr>
        <p:spPr>
          <a:xfrm>
            <a:off x="712032" y="1417588"/>
            <a:ext cx="7719935" cy="230832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200" b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preprocess_text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text.lower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text.translate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text.maketrans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string.punctuation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re.sub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'\W'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word_tokenize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stop_words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stopwords.words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indonesian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stop_words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stemmer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PorterStemmer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stemmer.stem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id-ID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 '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id-ID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preprocessed_sentences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preprocess_text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id-ID" sz="12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sentences</a:t>
            </a:r>
            <a:r>
              <a:rPr lang="id-ID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0996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Vectorizer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B30A-C8B5-0230-209E-AED3AE4411F4}"/>
              </a:ext>
            </a:extLst>
          </p:cNvPr>
          <p:cNvSpPr txBox="1"/>
          <p:nvPr/>
        </p:nvSpPr>
        <p:spPr>
          <a:xfrm>
            <a:off x="474064" y="1387289"/>
            <a:ext cx="8195871" cy="175432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vectorizer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CountVectorizer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X_bow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vectorizer.fit_transform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preprocessed_sentences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Vocabulary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:\n"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vectorizer.get_feature_names_out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id-ID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</a:t>
            </a:r>
            <a:r>
              <a:rPr lang="id-ID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nVector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vocabulary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:\n'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vectorizer.vocabulary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  <a:p>
            <a:r>
              <a:rPr lang="id-ID" sz="1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id-ID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nBag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8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Words</a:t>
            </a:r>
            <a:r>
              <a:rPr lang="id-ID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:\n"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X_bow.toarray</a:t>
            </a:r>
            <a:r>
              <a:rPr lang="id-ID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54404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Vectorizer (Output)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33B22-E79B-3C3B-C50C-711A8C80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72" y="883968"/>
            <a:ext cx="7812971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Vocabulary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['algoritma'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analisi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'aplikasi' 'bahasa' 'belajar' 'buatan' 'cabang' 'data' 'hasil' 'kecerdasan' 'keputusan'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kursu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machin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'membantu' 'memiliki' 'memprediksi' 'menarik' 'mengikuti'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onlin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'pemrograman' 'pengambilan'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popul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scienc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'suka' '</a:t>
            </a:r>
            <a:r>
              <a:rPr kumimoji="0" lang="id-ID" altLang="id-ID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teknolog</a:t>
            </a:r>
            <a:r>
              <a:rPr kumimoji="0" lang="id-ID" altLang="id-ID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'tertarik’]</a:t>
            </a:r>
            <a:endParaRPr kumimoji="0" lang="en-US" altLang="id-ID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id-ID" sz="11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Vector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vocabulary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: {'suka': 25, 'belajar': 4, 'data': 7,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scienc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24,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python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23, 'bahasa': 3, 'pemrograman': 20,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popul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22,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analisi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1, 'membantu': 14, 'pengambilan': 21, 'keputusan': 10,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machin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13,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learn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12, 'cabang': 6, 'kecerdasan': 9, 'buatan': 5, 'algoritma': 0, 'memprediksi': 16, 'hasil': 8, 'tertarik': 27,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teknolog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26, 'memiliki': 15, 'aplikasi': 2, 'menarik': 17, 'mengikuti': 18,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kursu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11, '</a:t>
            </a:r>
            <a:r>
              <a:rPr lang="id-ID" altLang="id-ID" sz="1100" dirty="0" err="1">
                <a:solidFill>
                  <a:schemeClr val="tx1"/>
                </a:solidFill>
                <a:latin typeface="Arial Unicode MS"/>
              </a:rPr>
              <a:t>onlin</a:t>
            </a:r>
            <a:r>
              <a:rPr lang="id-ID" altLang="id-ID" sz="1100" dirty="0">
                <a:solidFill>
                  <a:schemeClr val="tx1"/>
                </a:solidFill>
                <a:latin typeface="Arial Unicode MS"/>
              </a:rPr>
              <a:t>': 19}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E2277-0215-F02A-B6C7-C10A3E28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448" y="2571750"/>
            <a:ext cx="4695017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Bag of Words: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[[0 0 0 0 1 0 0 1 0 0 0 0 0 0 0 0 0 0 0 0 0 0 0 0 1 1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0 0 1 0 0 0 0 0 0 0 0 0 0 0 0 0 0 0 0 1 0 1 1 0 0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1 0 0 0 0 0 1 0 0 0 0 0 0 0 0 0 0 0 0 0 0 0 1 0 0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1 0 0 0 0 0 1 0 0 1 0 0 0 1 0 0 0 0 0 0 1 0 0 0 0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0 0 0 0 1 1 0 0 1 0 0 1 1 0 0 0 0 0 0 0 0 0 0 0 0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[1 0 0 0 0 0 0 0 1 0 0 0 1 1 0 0 1 0 0 0 0 0 0 0 0 0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0 0 0 0 0 0 0 0 0 0 0 0 0 0 0 0 0 0 0 0 0 0 0 0 0 1 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0 1 0 0 1 0 0 0 1 0 0 0 0 0 1 0 0 0 0 0 0 0 0 0 0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0 0 0 1 0 0 1 0 0 0 0 0 0 0 0 0 1 0 0 0 0 0 0 1 0 0 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[0 0 0 0 0 0 0 0 0 0 0 1 1 1 0 0 0 0 1 1 0 0 0 0 0 0 0 0]]</a:t>
            </a:r>
            <a:endParaRPr kumimoji="0" lang="id-ID" alt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24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C16F-5D2A-AAC1-79CC-CB3C89A6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236" y="402468"/>
            <a:ext cx="7577528" cy="481500"/>
          </a:xfrm>
        </p:spPr>
        <p:txBody>
          <a:bodyPr/>
          <a:lstStyle/>
          <a:p>
            <a:r>
              <a:rPr lang="en-US" sz="3200" dirty="0"/>
              <a:t>TF-IDF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BBB30A-C8B5-0230-209E-AED3AE4411F4}"/>
              </a:ext>
            </a:extLst>
          </p:cNvPr>
          <p:cNvSpPr txBox="1"/>
          <p:nvPr/>
        </p:nvSpPr>
        <p:spPr>
          <a:xfrm>
            <a:off x="344774" y="1602254"/>
            <a:ext cx="8454452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tfidf_vectorizer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TfidfVectorizer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X_tfidf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tfidf_vectorizer.fit_transform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preprocessed_sentences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id-ID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Vocabulary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:\n"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tfidf_vectorizer.get_feature_names_out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r>
              <a:rPr lang="id-ID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'\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nVector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vocabulary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:\n'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tfidf_vectorizer.vocabulary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_)</a:t>
            </a:r>
          </a:p>
          <a:p>
            <a:r>
              <a:rPr lang="id-ID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id-ID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nTF</a:t>
            </a:r>
            <a:r>
              <a:rPr lang="id-ID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-IDF:\n"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id-ID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X_tfidf.toarray</a:t>
            </a:r>
            <a:r>
              <a:rPr lang="id-ID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045878430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16522</TotalTime>
  <Words>1771</Words>
  <Application>Microsoft Office PowerPoint</Application>
  <PresentationFormat>On-screen Show (16:9)</PresentationFormat>
  <Paragraphs>152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Fira Sans Extra Condensed</vt:lpstr>
      <vt:lpstr>Calibri</vt:lpstr>
      <vt:lpstr>IBM Plex Sans</vt:lpstr>
      <vt:lpstr>Fira Sans Extra Condensed SemiBold</vt:lpstr>
      <vt:lpstr>Roboto</vt:lpstr>
      <vt:lpstr>Arial</vt:lpstr>
      <vt:lpstr>Courier New</vt:lpstr>
      <vt:lpstr>Arial Unicode MS</vt:lpstr>
      <vt:lpstr>Big Data Infographics by Slidesgo</vt:lpstr>
      <vt:lpstr>Advanced NLP (Fature Extraction)</vt:lpstr>
      <vt:lpstr>NLP Pipeline</vt:lpstr>
      <vt:lpstr>Natural Language Toolkit - NLTK</vt:lpstr>
      <vt:lpstr>Normalization/ Lowercasing</vt:lpstr>
      <vt:lpstr>preprocess_text function (pertemuan 3) </vt:lpstr>
      <vt:lpstr>preprocess_text function </vt:lpstr>
      <vt:lpstr>Vectorizer</vt:lpstr>
      <vt:lpstr>Vectorizer (Output)</vt:lpstr>
      <vt:lpstr>TF-IDF</vt:lpstr>
      <vt:lpstr>TF-IDF (Output)</vt:lpstr>
      <vt:lpstr>TF-IDF (Output dengan Pandas)</vt:lpstr>
      <vt:lpstr>TF-IDF – Per Doc (Output)</vt:lpstr>
      <vt:lpstr>Cosine Similarity 1</vt:lpstr>
      <vt:lpstr>Cosine Similarity 2</vt:lpstr>
      <vt:lpstr>Cosine Similarity 2 (Output)</vt:lpstr>
      <vt:lpstr>Ref Tambahan 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cp:lastModifiedBy>Sajarwo Anggai</cp:lastModifiedBy>
  <cp:revision>139</cp:revision>
  <dcterms:modified xsi:type="dcterms:W3CDTF">2024-10-05T05:20:11Z</dcterms:modified>
</cp:coreProperties>
</file>