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  <p:sldId id="2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4" autoAdjust="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EE9-AF66-483C-961F-59B9F002993E}" type="datetime1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AFD5-7FA3-40FB-875B-457FB46B25A4}" type="datetime1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63E2-E931-4653-BB33-A910E07D11B2}" type="datetime1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1F43-559A-4B47-A959-EFB6142CA3A9}" type="datetime1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1AED-24AE-4AC7-940D-F7106D2788A3}" type="datetime1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5771-5E10-4A19-AB0E-909293152332}" type="datetime1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6FD5-B03F-45D5-A178-114C548C0032}" type="datetime1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12C0-B102-441D-AA86-2C80DFA84E68}" type="datetime1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0B12-F9DE-47EF-A076-CF602073F1B2}" type="datetime1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8B93266-8FB4-430B-8AE3-3A53F50E1A0B}" type="datetime1">
              <a:rPr lang="en-US" smtClean="0"/>
              <a:pPr/>
              <a:t>10/4/2024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perspektif</a:t>
            </a:r>
            <a:r>
              <a:rPr lang="en-US" dirty="0"/>
              <a:t> big data</a:t>
            </a: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B7AB-F277-F468-4669-5B1F5B913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24AE-FC54-2741-32AC-8DE5DFCE2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dirty="0" err="1"/>
              <a:t>Analisis</a:t>
            </a:r>
            <a:r>
              <a:rPr lang="en-ID" sz="2800" dirty="0"/>
              <a:t> data </a:t>
            </a:r>
            <a:r>
              <a:rPr lang="en-ID" sz="2800" dirty="0" err="1"/>
              <a:t>adalah</a:t>
            </a:r>
            <a:r>
              <a:rPr lang="en-ID" sz="2800" dirty="0"/>
              <a:t> proses </a:t>
            </a:r>
            <a:r>
              <a:rPr lang="en-ID" sz="2800" dirty="0" err="1"/>
              <a:t>sistematis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>
                <a:solidFill>
                  <a:srgbClr val="FF0000"/>
                </a:solidFill>
              </a:rPr>
              <a:t>mengubah</a:t>
            </a:r>
            <a:r>
              <a:rPr lang="en-ID" sz="2800" dirty="0">
                <a:solidFill>
                  <a:srgbClr val="FF0000"/>
                </a:solidFill>
              </a:rPr>
              <a:t> data </a:t>
            </a:r>
            <a:r>
              <a:rPr lang="en-ID" sz="2800" dirty="0" err="1">
                <a:solidFill>
                  <a:srgbClr val="FF0000"/>
                </a:solidFill>
              </a:rPr>
              <a:t>mentah</a:t>
            </a:r>
            <a:r>
              <a:rPr lang="en-ID" sz="2800" dirty="0"/>
              <a:t> </a:t>
            </a:r>
            <a:r>
              <a:rPr lang="en-ID" sz="2800" dirty="0" err="1"/>
              <a:t>menjadi</a:t>
            </a:r>
            <a:r>
              <a:rPr lang="en-ID" sz="2800" dirty="0"/>
              <a:t> </a:t>
            </a:r>
            <a:r>
              <a:rPr lang="en-ID" sz="2800" dirty="0" err="1">
                <a:solidFill>
                  <a:srgbClr val="FF0000"/>
                </a:solidFill>
              </a:rPr>
              <a:t>informasi</a:t>
            </a:r>
            <a:r>
              <a:rPr lang="en-ID" sz="2800" dirty="0"/>
              <a:t> yang </a:t>
            </a:r>
            <a:r>
              <a:rPr lang="en-ID" sz="2800" dirty="0" err="1"/>
              <a:t>berguna</a:t>
            </a:r>
            <a:r>
              <a:rPr lang="en-ID" sz="2800" dirty="0"/>
              <a:t> dan </a:t>
            </a:r>
            <a:r>
              <a:rPr lang="en-ID" sz="2800" dirty="0" err="1"/>
              <a:t>berarti</a:t>
            </a:r>
            <a:r>
              <a:rPr lang="en-ID" sz="2800" dirty="0"/>
              <a:t>, yang </a:t>
            </a:r>
            <a:r>
              <a:rPr lang="en-ID" sz="2800" dirty="0" err="1"/>
              <a:t>dapat</a:t>
            </a:r>
            <a:r>
              <a:rPr lang="en-ID" sz="2800" dirty="0"/>
              <a:t> </a:t>
            </a:r>
            <a:r>
              <a:rPr lang="en-ID" sz="2800" dirty="0" err="1"/>
              <a:t>digunakan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>
                <a:solidFill>
                  <a:srgbClr val="FF0000"/>
                </a:solidFill>
              </a:rPr>
              <a:t>pengambilan</a:t>
            </a:r>
            <a:r>
              <a:rPr lang="en-ID" sz="2800" dirty="0">
                <a:solidFill>
                  <a:srgbClr val="FF0000"/>
                </a:solidFill>
              </a:rPr>
              <a:t> </a:t>
            </a:r>
            <a:r>
              <a:rPr lang="en-ID" sz="2800" dirty="0" err="1">
                <a:solidFill>
                  <a:srgbClr val="FF0000"/>
                </a:solidFill>
              </a:rPr>
              <a:t>keputusan</a:t>
            </a:r>
            <a:r>
              <a:rPr lang="en-ID" sz="2800" dirty="0">
                <a:solidFill>
                  <a:srgbClr val="FF0000"/>
                </a:solidFill>
              </a:rPr>
              <a:t>. </a:t>
            </a:r>
          </a:p>
          <a:p>
            <a:r>
              <a:rPr lang="en-ID" sz="2800" dirty="0"/>
              <a:t>Proses </a:t>
            </a:r>
            <a:r>
              <a:rPr lang="en-ID" sz="2800" dirty="0" err="1"/>
              <a:t>ini</a:t>
            </a:r>
            <a:r>
              <a:rPr lang="en-ID" sz="2800" dirty="0"/>
              <a:t> </a:t>
            </a:r>
            <a:r>
              <a:rPr lang="en-ID" sz="2800" dirty="0" err="1"/>
              <a:t>melibatkan</a:t>
            </a:r>
            <a:r>
              <a:rPr lang="en-ID" sz="2800" dirty="0"/>
              <a:t> </a:t>
            </a:r>
            <a:r>
              <a:rPr lang="en-ID" sz="2800" dirty="0" err="1"/>
              <a:t>beberapa</a:t>
            </a:r>
            <a:r>
              <a:rPr lang="en-ID" sz="2800" dirty="0"/>
              <a:t> </a:t>
            </a:r>
            <a:r>
              <a:rPr lang="en-ID" sz="2800" dirty="0" err="1"/>
              <a:t>tahap</a:t>
            </a:r>
            <a:r>
              <a:rPr lang="en-ID" sz="2800" dirty="0"/>
              <a:t>, </a:t>
            </a:r>
            <a:r>
              <a:rPr lang="en-ID" sz="2800" dirty="0" err="1"/>
              <a:t>termasuk</a:t>
            </a:r>
            <a:r>
              <a:rPr lang="en-ID" sz="2800" dirty="0"/>
              <a:t> </a:t>
            </a:r>
            <a:r>
              <a:rPr lang="en-ID" sz="2800" dirty="0" err="1"/>
              <a:t>pengumpulan</a:t>
            </a:r>
            <a:r>
              <a:rPr lang="en-ID" sz="2800" dirty="0"/>
              <a:t> data, </a:t>
            </a:r>
            <a:r>
              <a:rPr lang="en-ID" sz="2800" dirty="0" err="1">
                <a:solidFill>
                  <a:srgbClr val="FF0000"/>
                </a:solidFill>
              </a:rPr>
              <a:t>pembersihan</a:t>
            </a:r>
            <a:r>
              <a:rPr lang="en-ID" sz="2800" dirty="0">
                <a:solidFill>
                  <a:srgbClr val="FF0000"/>
                </a:solidFill>
              </a:rPr>
              <a:t> data, </a:t>
            </a:r>
            <a:r>
              <a:rPr lang="en-ID" sz="2800" dirty="0" err="1"/>
              <a:t>eksplorasi</a:t>
            </a:r>
            <a:r>
              <a:rPr lang="en-ID" sz="2800" dirty="0"/>
              <a:t> data, </a:t>
            </a:r>
            <a:r>
              <a:rPr lang="en-ID" sz="2800" dirty="0" err="1"/>
              <a:t>analisis</a:t>
            </a:r>
            <a:r>
              <a:rPr lang="en-ID" sz="2800" dirty="0"/>
              <a:t>, dan </a:t>
            </a:r>
            <a:r>
              <a:rPr lang="en-ID" sz="2800" dirty="0" err="1"/>
              <a:t>interpretasi</a:t>
            </a:r>
            <a:r>
              <a:rPr lang="en-ID" sz="2800" dirty="0"/>
              <a:t> </a:t>
            </a:r>
            <a:r>
              <a:rPr lang="en-ID" sz="2800" dirty="0" err="1"/>
              <a:t>hasil</a:t>
            </a:r>
            <a:r>
              <a:rPr lang="en-ID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481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9230-54CA-F39B-F47B-1DC9494B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75" y="257175"/>
            <a:ext cx="9601200" cy="1143000"/>
          </a:xfrm>
        </p:spPr>
        <p:txBody>
          <a:bodyPr/>
          <a:lstStyle/>
          <a:p>
            <a:r>
              <a:rPr lang="en-ID" b="1" dirty="0" err="1"/>
              <a:t>Jenis</a:t>
            </a:r>
            <a:r>
              <a:rPr lang="en-ID" b="1" dirty="0"/>
              <a:t> Teknik </a:t>
            </a:r>
            <a:r>
              <a:rPr lang="en-ID" b="1" dirty="0" err="1"/>
              <a:t>Analisis</a:t>
            </a:r>
            <a:r>
              <a:rPr lang="en-ID" b="1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954B7-1C43-0FA8-57C0-B0AFA6209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D" b="1" dirty="0" err="1"/>
              <a:t>Deskriptif</a:t>
            </a:r>
            <a:r>
              <a:rPr lang="en-ID" dirty="0"/>
              <a:t> – </a:t>
            </a:r>
            <a:r>
              <a:rPr lang="en-ID" dirty="0" err="1"/>
              <a:t>Menggambarkan</a:t>
            </a:r>
            <a:r>
              <a:rPr lang="en-ID" dirty="0"/>
              <a:t> data.</a:t>
            </a:r>
          </a:p>
          <a:p>
            <a:pPr>
              <a:buFont typeface="+mj-lt"/>
              <a:buAutoNum type="arabicPeriod"/>
            </a:pPr>
            <a:r>
              <a:rPr lang="en-ID" b="1" dirty="0" err="1"/>
              <a:t>Inferensial</a:t>
            </a:r>
            <a:r>
              <a:rPr lang="en-ID" dirty="0"/>
              <a:t> – </a:t>
            </a:r>
            <a:r>
              <a:rPr lang="en-ID" dirty="0" err="1"/>
              <a:t>Mengambil</a:t>
            </a:r>
            <a:r>
              <a:rPr lang="en-ID" dirty="0"/>
              <a:t> </a:t>
            </a:r>
            <a:r>
              <a:rPr lang="en-ID" dirty="0" err="1"/>
              <a:t>kesimpulan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sampel</a:t>
            </a:r>
            <a:r>
              <a:rPr lang="en-ID" dirty="0"/>
              <a:t> data.</a:t>
            </a:r>
          </a:p>
          <a:p>
            <a:pPr>
              <a:buFont typeface="+mj-lt"/>
              <a:buAutoNum type="arabicPeriod"/>
            </a:pPr>
            <a:r>
              <a:rPr lang="en-ID" b="1" dirty="0" err="1"/>
              <a:t>Prediktif</a:t>
            </a:r>
            <a:r>
              <a:rPr lang="en-ID" dirty="0"/>
              <a:t> –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di masa </a:t>
            </a:r>
            <a:r>
              <a:rPr lang="en-ID" dirty="0" err="1"/>
              <a:t>depan</a:t>
            </a:r>
            <a:r>
              <a:rPr lang="en-ID" dirty="0"/>
              <a:t>.</a:t>
            </a:r>
          </a:p>
          <a:p>
            <a:pPr>
              <a:buFont typeface="+mj-lt"/>
              <a:buAutoNum type="arabicPeriod"/>
            </a:pPr>
            <a:r>
              <a:rPr lang="en-ID" b="1" dirty="0" err="1"/>
              <a:t>Preskriptif</a:t>
            </a:r>
            <a:r>
              <a:rPr lang="en-ID" dirty="0"/>
              <a:t> –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rekomendasi</a:t>
            </a:r>
            <a:r>
              <a:rPr lang="en-ID" dirty="0"/>
              <a:t> </a:t>
            </a:r>
            <a:r>
              <a:rPr lang="en-ID" dirty="0" err="1"/>
              <a:t>tindakan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data.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3128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799A-0005-943B-14F4-49178666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b="1" dirty="0"/>
              <a:t>Tools dan </a:t>
            </a:r>
            <a:r>
              <a:rPr lang="en-ID" b="1" dirty="0" err="1"/>
              <a:t>Teknologi</a:t>
            </a:r>
            <a:r>
              <a:rPr lang="en-ID" b="1" dirty="0"/>
              <a:t> </a:t>
            </a:r>
            <a:r>
              <a:rPr lang="en-ID" b="1" dirty="0" err="1"/>
              <a:t>dalam</a:t>
            </a:r>
            <a:r>
              <a:rPr lang="en-ID" b="1" dirty="0"/>
              <a:t> </a:t>
            </a:r>
            <a:r>
              <a:rPr lang="en-ID" b="1" dirty="0" err="1"/>
              <a:t>analisis</a:t>
            </a:r>
            <a:r>
              <a:rPr lang="en-ID" b="1" dirty="0"/>
              <a:t> Big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C66AE-DE5E-0C32-6CA9-86FB573A3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D" b="1" dirty="0"/>
              <a:t>Spark</a:t>
            </a:r>
            <a:r>
              <a:rPr lang="en-ID" dirty="0"/>
              <a:t> – </a:t>
            </a:r>
            <a:r>
              <a:rPr lang="en-ID" dirty="0" err="1"/>
              <a:t>Pemrosesan</a:t>
            </a:r>
            <a:r>
              <a:rPr lang="en-ID" dirty="0"/>
              <a:t> data </a:t>
            </a:r>
            <a:r>
              <a:rPr lang="en-ID" dirty="0" err="1"/>
              <a:t>secara</a:t>
            </a:r>
            <a:r>
              <a:rPr lang="en-ID" dirty="0"/>
              <a:t> real-time.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D" b="1" dirty="0"/>
              <a:t>Hadoop</a:t>
            </a:r>
            <a:r>
              <a:rPr lang="en-ID" dirty="0"/>
              <a:t> – Framework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memproses</a:t>
            </a:r>
            <a:r>
              <a:rPr lang="en-ID" dirty="0"/>
              <a:t> data </a:t>
            </a:r>
            <a:r>
              <a:rPr lang="en-ID" dirty="0" err="1"/>
              <a:t>besar</a:t>
            </a:r>
            <a:r>
              <a:rPr lang="en-ID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D" b="1" dirty="0"/>
              <a:t>NoSQL Databases</a:t>
            </a:r>
            <a:r>
              <a:rPr lang="en-ID" dirty="0"/>
              <a:t> – MongoDB, Cassandra.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D" b="1" dirty="0"/>
              <a:t>Bahasa </a:t>
            </a:r>
            <a:r>
              <a:rPr lang="en-ID" b="1" dirty="0" err="1"/>
              <a:t>Pemrograman</a:t>
            </a:r>
            <a:r>
              <a:rPr lang="en-ID" dirty="0"/>
              <a:t> – Python, R, SQL.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5883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64BE-6006-6C17-E249-F540B2284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Teknik Dasar: Data mining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C0C73-8083-C163-4FA4-1B6C26990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400" dirty="0"/>
              <a:t>Data mining </a:t>
            </a:r>
            <a:r>
              <a:rPr lang="en-ID" sz="2400" dirty="0" err="1"/>
              <a:t>adalah</a:t>
            </a:r>
            <a:r>
              <a:rPr lang="en-ID" sz="2400" dirty="0"/>
              <a:t> proses </a:t>
            </a:r>
            <a:r>
              <a:rPr lang="en-ID" sz="2400" dirty="0" err="1"/>
              <a:t>menemukan</a:t>
            </a:r>
            <a:r>
              <a:rPr lang="en-ID" sz="2400" dirty="0"/>
              <a:t> </a:t>
            </a:r>
            <a:r>
              <a:rPr lang="en-ID" sz="2400" dirty="0" err="1"/>
              <a:t>pola</a:t>
            </a:r>
            <a:r>
              <a:rPr lang="en-ID" sz="2400" dirty="0"/>
              <a:t>, </a:t>
            </a:r>
            <a:r>
              <a:rPr lang="en-ID" sz="2400" dirty="0" err="1"/>
              <a:t>tren</a:t>
            </a:r>
            <a:r>
              <a:rPr lang="en-ID" sz="2400" dirty="0"/>
              <a:t>, dan </a:t>
            </a:r>
            <a:r>
              <a:rPr lang="en-ID" sz="2400" dirty="0" err="1"/>
              <a:t>informasi</a:t>
            </a:r>
            <a:r>
              <a:rPr lang="en-ID" sz="2400" dirty="0"/>
              <a:t> </a:t>
            </a:r>
            <a:r>
              <a:rPr lang="en-ID" sz="2400" dirty="0" err="1"/>
              <a:t>berharga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kumpulan</a:t>
            </a:r>
            <a:r>
              <a:rPr lang="en-ID" sz="2400" dirty="0"/>
              <a:t> data yang </a:t>
            </a:r>
            <a:r>
              <a:rPr lang="en-ID" sz="2400" dirty="0" err="1"/>
              <a:t>besar</a:t>
            </a:r>
            <a:r>
              <a:rPr lang="en-ID" sz="2400" dirty="0"/>
              <a:t> dan </a:t>
            </a:r>
            <a:r>
              <a:rPr lang="en-ID" sz="2400" dirty="0" err="1"/>
              <a:t>kompleks</a:t>
            </a:r>
            <a:r>
              <a:rPr lang="en-ID" sz="2400" dirty="0"/>
              <a:t>. </a:t>
            </a:r>
          </a:p>
          <a:p>
            <a:r>
              <a:rPr lang="en-ID" sz="2400" dirty="0"/>
              <a:t>Proses </a:t>
            </a:r>
            <a:r>
              <a:rPr lang="en-ID" sz="2400" dirty="0" err="1"/>
              <a:t>mengekstrak</a:t>
            </a:r>
            <a:r>
              <a:rPr lang="en-ID" sz="2400" dirty="0"/>
              <a:t> </a:t>
            </a:r>
            <a:r>
              <a:rPr lang="en-ID" sz="2400" dirty="0" err="1"/>
              <a:t>informasi</a:t>
            </a:r>
            <a:r>
              <a:rPr lang="en-ID" sz="2400" dirty="0"/>
              <a:t> </a:t>
            </a:r>
            <a:r>
              <a:rPr lang="en-ID" sz="2400" dirty="0" err="1"/>
              <a:t>berguna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kumpulan</a:t>
            </a:r>
            <a:r>
              <a:rPr lang="en-ID" sz="2400" dirty="0"/>
              <a:t> data </a:t>
            </a:r>
            <a:r>
              <a:rPr lang="en-ID" sz="2400" dirty="0" err="1"/>
              <a:t>besar</a:t>
            </a:r>
            <a:r>
              <a:rPr lang="en-ID" sz="2400" dirty="0"/>
              <a:t>.</a:t>
            </a:r>
          </a:p>
          <a:p>
            <a:r>
              <a:rPr lang="en-ID" sz="2400" dirty="0"/>
              <a:t>Teknik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menggabungkan</a:t>
            </a:r>
            <a:r>
              <a:rPr lang="en-ID" sz="2400" dirty="0"/>
              <a:t> </a:t>
            </a:r>
            <a:r>
              <a:rPr lang="en-ID" sz="2400" dirty="0" err="1"/>
              <a:t>berbagai</a:t>
            </a:r>
            <a:r>
              <a:rPr lang="en-ID" sz="2400" dirty="0"/>
              <a:t> </a:t>
            </a:r>
            <a:r>
              <a:rPr lang="en-ID" sz="2400" dirty="0" err="1"/>
              <a:t>disiplin</a:t>
            </a:r>
            <a:r>
              <a:rPr lang="en-ID" sz="2400" dirty="0"/>
              <a:t> </a:t>
            </a:r>
            <a:r>
              <a:rPr lang="en-ID" sz="2400" dirty="0" err="1"/>
              <a:t>ilmu</a:t>
            </a:r>
            <a:r>
              <a:rPr lang="en-ID" sz="2400" dirty="0"/>
              <a:t>, </a:t>
            </a:r>
            <a:r>
              <a:rPr lang="en-ID" sz="2400" dirty="0" err="1"/>
              <a:t>termasuk</a:t>
            </a:r>
            <a:r>
              <a:rPr lang="en-ID" sz="2400" dirty="0"/>
              <a:t> </a:t>
            </a:r>
            <a:r>
              <a:rPr lang="en-ID" sz="2400" dirty="0" err="1"/>
              <a:t>statistik</a:t>
            </a:r>
            <a:r>
              <a:rPr lang="en-ID" sz="2400" dirty="0"/>
              <a:t>, </a:t>
            </a:r>
            <a:r>
              <a:rPr lang="en-ID" sz="2400" dirty="0" err="1"/>
              <a:t>pembelajaran</a:t>
            </a:r>
            <a:r>
              <a:rPr lang="en-ID" sz="2400" dirty="0"/>
              <a:t> </a:t>
            </a:r>
            <a:r>
              <a:rPr lang="en-ID" sz="2400" dirty="0" err="1"/>
              <a:t>mesin</a:t>
            </a:r>
            <a:r>
              <a:rPr lang="en-ID" sz="2400" dirty="0"/>
              <a:t>, dan basis data,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menganalisis</a:t>
            </a:r>
            <a:r>
              <a:rPr lang="en-ID" sz="2400" dirty="0"/>
              <a:t> data dan </a:t>
            </a:r>
            <a:r>
              <a:rPr lang="en-ID" sz="2400" dirty="0" err="1"/>
              <a:t>mengidentifikasi</a:t>
            </a:r>
            <a:r>
              <a:rPr lang="en-ID" sz="2400" dirty="0"/>
              <a:t> </a:t>
            </a:r>
            <a:r>
              <a:rPr lang="en-ID" sz="2400" dirty="0" err="1"/>
              <a:t>pola</a:t>
            </a:r>
            <a:r>
              <a:rPr lang="en-ID" sz="2400" dirty="0"/>
              <a:t> yang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terlihat</a:t>
            </a:r>
            <a:r>
              <a:rPr lang="en-ID" sz="2400" dirty="0"/>
              <a:t> </a:t>
            </a:r>
            <a:r>
              <a:rPr lang="en-ID" sz="2400" dirty="0" err="1"/>
              <a:t>sebelumnya</a:t>
            </a:r>
            <a:r>
              <a:rPr lang="en-ID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2400" dirty="0" err="1"/>
              <a:t>Metode</a:t>
            </a:r>
            <a:r>
              <a:rPr lang="en-ID" sz="2400" dirty="0"/>
              <a:t>: Clustering, Classification, Association Rule Learning, </a:t>
            </a:r>
            <a:r>
              <a:rPr lang="en-ID" sz="2400" dirty="0" err="1"/>
              <a:t>dll</a:t>
            </a:r>
            <a:r>
              <a:rPr lang="en-ID" sz="2400" dirty="0"/>
              <a:t>.</a:t>
            </a:r>
          </a:p>
          <a:p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9338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94C3-BC8B-88A3-A5E4-0D0EC271B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14325"/>
            <a:ext cx="9601200" cy="723900"/>
          </a:xfrm>
        </p:spPr>
        <p:txBody>
          <a:bodyPr/>
          <a:lstStyle/>
          <a:p>
            <a:r>
              <a:rPr lang="en-ID" b="1" dirty="0"/>
              <a:t>Teknik Dasar: Machine Learning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2C37F-482F-5AB3-BB04-34EAAD43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5" y="1276350"/>
            <a:ext cx="10391775" cy="466725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D" dirty="0"/>
              <a:t>Machine Learning (ML)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cabang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kecerdasan</a:t>
            </a:r>
            <a:r>
              <a:rPr lang="en-ID" dirty="0"/>
              <a:t> </a:t>
            </a:r>
            <a:r>
              <a:rPr lang="en-ID" dirty="0" err="1"/>
              <a:t>buatan</a:t>
            </a:r>
            <a:r>
              <a:rPr lang="en-ID" dirty="0"/>
              <a:t> (AI) yang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 dan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performanya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pengalaman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diprogram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eksplisit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data dan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.</a:t>
            </a:r>
          </a:p>
          <a:p>
            <a:pPr>
              <a:buFont typeface="+mj-lt"/>
              <a:buAutoNum type="arabicPeriod"/>
            </a:pPr>
            <a:r>
              <a:rPr lang="en-ID" b="1" dirty="0"/>
              <a:t>Supervised Learning</a:t>
            </a:r>
            <a:r>
              <a:rPr lang="en-ID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b="1" dirty="0" err="1"/>
              <a:t>Deskripsi</a:t>
            </a:r>
            <a:r>
              <a:rPr lang="en-ID" dirty="0"/>
              <a:t>: Model </a:t>
            </a:r>
            <a:r>
              <a:rPr lang="en-ID" dirty="0" err="1"/>
              <a:t>dilatih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data </a:t>
            </a:r>
            <a:r>
              <a:rPr lang="en-ID" dirty="0" err="1"/>
              <a:t>berlabel</a:t>
            </a:r>
            <a:r>
              <a:rPr lang="en-ID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b="1" dirty="0" err="1"/>
              <a:t>Contoh</a:t>
            </a:r>
            <a:r>
              <a:rPr lang="en-ID" dirty="0"/>
              <a:t>: </a:t>
            </a:r>
            <a:r>
              <a:rPr lang="en-ID" dirty="0" err="1"/>
              <a:t>Klasifikasi</a:t>
            </a:r>
            <a:r>
              <a:rPr lang="en-ID" dirty="0"/>
              <a:t> email </a:t>
            </a:r>
            <a:r>
              <a:rPr lang="en-ID" dirty="0" err="1"/>
              <a:t>sebagai</a:t>
            </a:r>
            <a:r>
              <a:rPr lang="en-ID" dirty="0"/>
              <a:t> spam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spam.</a:t>
            </a:r>
          </a:p>
          <a:p>
            <a:pPr>
              <a:buFont typeface="+mj-lt"/>
              <a:buAutoNum type="arabicPeriod"/>
            </a:pPr>
            <a:r>
              <a:rPr lang="en-ID" b="1" dirty="0"/>
              <a:t>Unsupervised Learning</a:t>
            </a:r>
            <a:r>
              <a:rPr lang="en-ID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b="1" dirty="0" err="1"/>
              <a:t>Deskripsi</a:t>
            </a:r>
            <a:r>
              <a:rPr lang="en-ID" dirty="0"/>
              <a:t>: Model </a:t>
            </a:r>
            <a:r>
              <a:rPr lang="en-ID" dirty="0" err="1"/>
              <a:t>dilatih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data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berlabel</a:t>
            </a:r>
            <a:r>
              <a:rPr lang="en-ID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b="1" dirty="0" err="1"/>
              <a:t>Contoh</a:t>
            </a:r>
            <a:r>
              <a:rPr lang="en-ID" dirty="0"/>
              <a:t>: </a:t>
            </a:r>
            <a:r>
              <a:rPr lang="en-ID" dirty="0" err="1"/>
              <a:t>Kluster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perilaku</a:t>
            </a:r>
            <a:r>
              <a:rPr lang="en-ID" dirty="0"/>
              <a:t> </a:t>
            </a:r>
            <a:r>
              <a:rPr lang="en-ID" dirty="0" err="1"/>
              <a:t>pembelian</a:t>
            </a:r>
            <a:r>
              <a:rPr lang="en-ID" dirty="0"/>
              <a:t>.</a:t>
            </a:r>
          </a:p>
          <a:p>
            <a:pPr>
              <a:buFont typeface="+mj-lt"/>
              <a:buAutoNum type="arabicPeriod"/>
            </a:pPr>
            <a:r>
              <a:rPr lang="en-ID" b="1" dirty="0"/>
              <a:t>Reinforcement Learning</a:t>
            </a:r>
            <a:r>
              <a:rPr lang="en-ID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b="1" dirty="0" err="1"/>
              <a:t>Deskripsi</a:t>
            </a:r>
            <a:r>
              <a:rPr lang="en-ID" dirty="0"/>
              <a:t>: Model </a:t>
            </a: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trial and error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mencapai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b="1" dirty="0" err="1"/>
              <a:t>Contoh</a:t>
            </a:r>
            <a:r>
              <a:rPr lang="en-ID" dirty="0"/>
              <a:t>: Robot </a:t>
            </a: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navigasi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lingkungan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7924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CAC2-9503-3DA9-25C8-AADCC535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647700"/>
          </a:xfrm>
        </p:spPr>
        <p:txBody>
          <a:bodyPr>
            <a:normAutofit/>
          </a:bodyPr>
          <a:lstStyle/>
          <a:p>
            <a:r>
              <a:rPr lang="en-US" sz="2400" dirty="0" err="1"/>
              <a:t>Tantangan</a:t>
            </a:r>
            <a:r>
              <a:rPr lang="en-US" sz="2400" dirty="0"/>
              <a:t> dan </a:t>
            </a:r>
            <a:r>
              <a:rPr lang="en-US" sz="2400" dirty="0" err="1"/>
              <a:t>hambatan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analisis</a:t>
            </a:r>
            <a:r>
              <a:rPr lang="en-US" sz="2400" dirty="0"/>
              <a:t> big data</a:t>
            </a:r>
            <a:endParaRPr lang="en-ID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50E9-D1C9-F590-1E4E-F51E1BF37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171575"/>
            <a:ext cx="10115550" cy="477202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Volume data yang sangat </a:t>
            </a:r>
            <a:r>
              <a:rPr lang="en-ID" dirty="0" err="1"/>
              <a:t>besar</a:t>
            </a:r>
            <a:r>
              <a:rPr lang="en-ID" dirty="0"/>
              <a:t>.</a:t>
            </a:r>
          </a:p>
          <a:p>
            <a:pPr lvl="1"/>
            <a:r>
              <a:rPr lang="en-ID" b="1" dirty="0"/>
              <a:t>Media Sosial</a:t>
            </a:r>
            <a:r>
              <a:rPr lang="en-ID" dirty="0"/>
              <a:t>: Platform </a:t>
            </a:r>
            <a:r>
              <a:rPr lang="en-ID" dirty="0" err="1"/>
              <a:t>seperti</a:t>
            </a:r>
            <a:r>
              <a:rPr lang="en-ID" dirty="0"/>
              <a:t> Facebook </a:t>
            </a:r>
            <a:r>
              <a:rPr lang="en-ID" dirty="0" err="1"/>
              <a:t>atau</a:t>
            </a:r>
            <a:r>
              <a:rPr lang="en-ID" dirty="0"/>
              <a:t> Twitter </a:t>
            </a:r>
            <a:r>
              <a:rPr lang="en-ID" dirty="0" err="1"/>
              <a:t>menghasilkan</a:t>
            </a:r>
            <a:r>
              <a:rPr lang="en-ID" dirty="0"/>
              <a:t> terabyte data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hari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postingan</a:t>
            </a:r>
            <a:r>
              <a:rPr lang="en-ID" dirty="0"/>
              <a:t>, </a:t>
            </a:r>
            <a:r>
              <a:rPr lang="en-ID" dirty="0" err="1"/>
              <a:t>komentar</a:t>
            </a:r>
            <a:r>
              <a:rPr lang="en-ID" dirty="0"/>
              <a:t>, dan </a:t>
            </a:r>
            <a:r>
              <a:rPr lang="en-ID" dirty="0" err="1"/>
              <a:t>interaksi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. </a:t>
            </a:r>
            <a:r>
              <a:rPr lang="en-ID" dirty="0" err="1"/>
              <a:t>Memproses</a:t>
            </a:r>
            <a:r>
              <a:rPr lang="en-ID" dirty="0"/>
              <a:t> dan </a:t>
            </a:r>
            <a:r>
              <a:rPr lang="en-ID" dirty="0" err="1"/>
              <a:t>menganalisis</a:t>
            </a:r>
            <a:r>
              <a:rPr lang="en-ID" dirty="0"/>
              <a:t> data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tren</a:t>
            </a:r>
            <a:r>
              <a:rPr lang="en-ID" dirty="0"/>
              <a:t> dan </a:t>
            </a:r>
            <a:r>
              <a:rPr lang="en-ID" dirty="0" err="1"/>
              <a:t>perilaku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tantangan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Kualitas</a:t>
            </a:r>
            <a:r>
              <a:rPr lang="en-ID" dirty="0"/>
              <a:t> data (noise, outliers).</a:t>
            </a:r>
          </a:p>
          <a:p>
            <a:pPr marL="617220" indent="-342900"/>
            <a:r>
              <a:rPr lang="en-ID" b="1" dirty="0" err="1"/>
              <a:t>Analisis</a:t>
            </a:r>
            <a:r>
              <a:rPr lang="en-ID" b="1" dirty="0"/>
              <a:t> </a:t>
            </a:r>
            <a:r>
              <a:rPr lang="en-ID" b="1" dirty="0" err="1"/>
              <a:t>Penjualan</a:t>
            </a:r>
            <a:r>
              <a:rPr lang="en-ID" dirty="0"/>
              <a:t>: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data </a:t>
            </a:r>
            <a:r>
              <a:rPr lang="en-ID" dirty="0" err="1"/>
              <a:t>penjualan</a:t>
            </a:r>
            <a:r>
              <a:rPr lang="en-ID" dirty="0"/>
              <a:t>,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input data (</a:t>
            </a:r>
            <a:r>
              <a:rPr lang="en-ID" dirty="0" err="1"/>
              <a:t>misalnya</a:t>
            </a:r>
            <a:r>
              <a:rPr lang="en-ID" dirty="0"/>
              <a:t>, </a:t>
            </a:r>
            <a:r>
              <a:rPr lang="en-ID" dirty="0" err="1"/>
              <a:t>penjualan</a:t>
            </a:r>
            <a:r>
              <a:rPr lang="en-ID" dirty="0"/>
              <a:t> 1.000.000 unit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yang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terjual</a:t>
            </a:r>
            <a:r>
              <a:rPr lang="en-ID" dirty="0"/>
              <a:t> 100 unit),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dianggap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outlier. Jika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ditangani</a:t>
            </a:r>
            <a:r>
              <a:rPr lang="en-ID" dirty="0"/>
              <a:t>,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tren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akurat</a:t>
            </a:r>
            <a:r>
              <a:rPr lang="en-ID" dirty="0"/>
              <a:t> dan </a:t>
            </a:r>
            <a:r>
              <a:rPr lang="en-ID" dirty="0" err="1"/>
              <a:t>mengarah</a:t>
            </a:r>
            <a:r>
              <a:rPr lang="en-ID" dirty="0"/>
              <a:t> pada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yang </a:t>
            </a:r>
            <a:r>
              <a:rPr lang="en-ID" dirty="0" err="1"/>
              <a:t>keliru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infrastruktur</a:t>
            </a:r>
            <a:r>
              <a:rPr lang="en-ID" dirty="0"/>
              <a:t> yang </a:t>
            </a:r>
            <a:r>
              <a:rPr lang="en-ID" dirty="0" err="1"/>
              <a:t>kuat</a:t>
            </a:r>
            <a:r>
              <a:rPr lang="en-ID" dirty="0"/>
              <a:t>.</a:t>
            </a:r>
          </a:p>
          <a:p>
            <a:pPr lvl="1"/>
            <a:r>
              <a:rPr lang="en-ID" b="1" dirty="0"/>
              <a:t>Perusahaan E-commerce</a:t>
            </a:r>
            <a:r>
              <a:rPr lang="en-ID" dirty="0"/>
              <a:t>: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e-commerce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jutaan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hari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infrastruktur</a:t>
            </a:r>
            <a:r>
              <a:rPr lang="en-ID" dirty="0"/>
              <a:t> cloud yang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mengelola</a:t>
            </a:r>
            <a:r>
              <a:rPr lang="en-ID" dirty="0"/>
              <a:t> dan </a:t>
            </a:r>
            <a:r>
              <a:rPr lang="en-ID" dirty="0" err="1"/>
              <a:t>menganalisis</a:t>
            </a:r>
            <a:r>
              <a:rPr lang="en-ID" dirty="0"/>
              <a:t> data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. Jika </a:t>
            </a:r>
            <a:r>
              <a:rPr lang="en-ID" dirty="0" err="1"/>
              <a:t>infrastruktur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kuat</a:t>
            </a:r>
            <a:r>
              <a:rPr lang="en-ID" dirty="0"/>
              <a:t>,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mengalami</a:t>
            </a:r>
            <a:r>
              <a:rPr lang="en-ID" dirty="0"/>
              <a:t> downtime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periode</a:t>
            </a:r>
            <a:r>
              <a:rPr lang="en-ID" dirty="0"/>
              <a:t> </a:t>
            </a:r>
            <a:r>
              <a:rPr lang="en-ID" dirty="0" err="1"/>
              <a:t>puncak</a:t>
            </a:r>
            <a:r>
              <a:rPr lang="en-ID" dirty="0"/>
              <a:t>, </a:t>
            </a:r>
            <a:r>
              <a:rPr lang="en-ID" dirty="0" err="1"/>
              <a:t>mengakibatkan</a:t>
            </a:r>
            <a:r>
              <a:rPr lang="en-ID" dirty="0"/>
              <a:t> </a:t>
            </a:r>
            <a:r>
              <a:rPr lang="en-ID" dirty="0" err="1"/>
              <a:t>kehilangan</a:t>
            </a:r>
            <a:r>
              <a:rPr lang="en-ID" dirty="0"/>
              <a:t> </a:t>
            </a:r>
            <a:r>
              <a:rPr lang="en-ID" dirty="0" err="1"/>
              <a:t>pendapatan</a:t>
            </a:r>
            <a:r>
              <a:rPr lang="en-ID" dirty="0"/>
              <a:t> dan </a:t>
            </a:r>
            <a:r>
              <a:rPr lang="en-ID" dirty="0" err="1"/>
              <a:t>pelanggan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6887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EF12-1488-6DDB-50A6-CF049FDFF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0" y="2533650"/>
            <a:ext cx="3429000" cy="1143000"/>
          </a:xfrm>
        </p:spPr>
        <p:txBody>
          <a:bodyPr/>
          <a:lstStyle/>
          <a:p>
            <a:r>
              <a:rPr lang="en-US" dirty="0"/>
              <a:t>Terima </a:t>
            </a:r>
            <a:r>
              <a:rPr lang="en-US" dirty="0" err="1"/>
              <a:t>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4216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red line presentation (widescreen).potx" id="{8018D45A-0B59-4186-B046-1FF8092889B6}" vid="{86C2525B-C90B-4FD6-8D61-5E85FA833A06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</Template>
  <TotalTime>113</TotalTime>
  <Words>472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Cambria</vt:lpstr>
      <vt:lpstr>Wingdings</vt:lpstr>
      <vt:lpstr>Red Line Business 16x9</vt:lpstr>
      <vt:lpstr>Analisis data dalam perspektif big data</vt:lpstr>
      <vt:lpstr>Konsep Analisis data</vt:lpstr>
      <vt:lpstr>Jenis Teknik Analisis Data</vt:lpstr>
      <vt:lpstr>Tools dan Teknologi dalam analisis Big Data</vt:lpstr>
      <vt:lpstr>Teknik Dasar: Data mining</vt:lpstr>
      <vt:lpstr>Teknik Dasar: Machine Learning</vt:lpstr>
      <vt:lpstr>Tantangan dan hambatan dalam analisis big data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Tukiyat Dimas</dc:creator>
  <cp:lastModifiedBy>Tukiyat Dimas</cp:lastModifiedBy>
  <cp:revision>3</cp:revision>
  <dcterms:created xsi:type="dcterms:W3CDTF">2024-09-30T21:32:30Z</dcterms:created>
  <dcterms:modified xsi:type="dcterms:W3CDTF">2024-10-03T23:47:17Z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