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452" r:id="rId3"/>
    <p:sldId id="458" r:id="rId4"/>
    <p:sldId id="503" r:id="rId5"/>
    <p:sldId id="460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486" r:id="rId16"/>
    <p:sldId id="488" r:id="rId17"/>
    <p:sldId id="396" r:id="rId18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20"/>
    </p:embeddedFon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Lucida Sans Typewriter" panose="020B0509030504030204" pitchFamily="49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arwo Anggai" initials="SA" lastIdx="1" clrIdx="0">
    <p:extLst>
      <p:ext uri="{19B8F6BF-5375-455C-9EA6-DF929625EA0E}">
        <p15:presenceInfo xmlns:p15="http://schemas.microsoft.com/office/powerpoint/2012/main" userId="4e29d8884fff91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9-41B9-8E73-8E84BD5C9CA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89-41B9-8E73-8E84BD5C9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14377320"/>
        <c:axId val="2114380728"/>
        <c:axId val="0"/>
      </c:bar3DChart>
      <c:catAx>
        <c:axId val="2114377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id-ID"/>
          </a:p>
        </c:txPr>
        <c:crossAx val="21143807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4380728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id-ID"/>
          </a:p>
        </c:txPr>
        <c:crossAx val="2114377320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6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9012345679012302E-2"/>
          <c:y val="3.5175879396984903E-2"/>
          <c:w val="0.69876543209876496"/>
          <c:h val="0.82914572864321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</c:v>
                </c:pt>
                <c:pt idx="1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0-412F-B43E-9D3AEC8DB76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10-412F-B43E-9D3AEC8DB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14462936"/>
        <c:axId val="2114466360"/>
        <c:axId val="0"/>
      </c:bar3DChart>
      <c:catAx>
        <c:axId val="2114462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id-ID"/>
          </a:p>
        </c:txPr>
        <c:crossAx val="21144663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4466360"/>
        <c:scaling>
          <c:orientation val="minMax"/>
          <c:max val="25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id-ID"/>
          </a:p>
        </c:txPr>
        <c:crossAx val="2114462936"/>
        <c:crosses val="autoZero"/>
        <c:crossBetween val="between"/>
        <c:majorUnit val="5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04"/>
          <c:y val="0.43216075554658201"/>
          <c:w val="0.192592558794389"/>
          <c:h val="0.13567848890683601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7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id-ID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1DE2D-3F87-47DE-BCEE-B4F3763BD6DC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d-ID"/>
        </a:p>
      </dgm:t>
    </dgm:pt>
    <dgm:pt modelId="{2D29B952-F8A6-47FB-96AE-54AB65474D02}">
      <dgm:prSet custT="1"/>
      <dgm:spPr/>
      <dgm:t>
        <a:bodyPr/>
        <a:lstStyle/>
        <a:p>
          <a:r>
            <a:rPr lang="id-ID" sz="1400" b="0" i="0"/>
            <a:t>Text Preprocessing</a:t>
          </a:r>
          <a:endParaRPr lang="id-ID" sz="1400"/>
        </a:p>
      </dgm:t>
    </dgm:pt>
    <dgm:pt modelId="{E158ACC5-50A6-47B4-BC54-63D4C1B0CE9D}" type="parTrans" cxnId="{F17AE2AE-31F5-460C-A521-CE3CD18A4839}">
      <dgm:prSet/>
      <dgm:spPr/>
      <dgm:t>
        <a:bodyPr/>
        <a:lstStyle/>
        <a:p>
          <a:endParaRPr lang="id-ID" sz="1400"/>
        </a:p>
      </dgm:t>
    </dgm:pt>
    <dgm:pt modelId="{E19113BD-C933-4838-8B44-E74CECB70062}" type="sibTrans" cxnId="{F17AE2AE-31F5-460C-A521-CE3CD18A4839}">
      <dgm:prSet custT="1"/>
      <dgm:spPr/>
      <dgm:t>
        <a:bodyPr/>
        <a:lstStyle/>
        <a:p>
          <a:endParaRPr lang="id-ID" sz="1400"/>
        </a:p>
      </dgm:t>
    </dgm:pt>
    <dgm:pt modelId="{D6D5EFF3-4B3D-4111-9843-2310499F8813}">
      <dgm:prSet custT="1"/>
      <dgm:spPr/>
      <dgm:t>
        <a:bodyPr/>
        <a:lstStyle/>
        <a:p>
          <a:r>
            <a:rPr lang="id-ID" sz="1400" b="0" i="0"/>
            <a:t>Feature Extraction</a:t>
          </a:r>
          <a:endParaRPr lang="id-ID" sz="1400"/>
        </a:p>
      </dgm:t>
    </dgm:pt>
    <dgm:pt modelId="{F3D3B283-A944-4CE7-8562-64771B15E4DD}" type="parTrans" cxnId="{C2451E0D-E04E-4929-92FC-8C939C7E5710}">
      <dgm:prSet/>
      <dgm:spPr/>
      <dgm:t>
        <a:bodyPr/>
        <a:lstStyle/>
        <a:p>
          <a:endParaRPr lang="id-ID" sz="1400"/>
        </a:p>
      </dgm:t>
    </dgm:pt>
    <dgm:pt modelId="{9C1824A3-2ECC-49CA-9016-DCC124CF1373}" type="sibTrans" cxnId="{C2451E0D-E04E-4929-92FC-8C939C7E5710}">
      <dgm:prSet custT="1"/>
      <dgm:spPr/>
      <dgm:t>
        <a:bodyPr/>
        <a:lstStyle/>
        <a:p>
          <a:endParaRPr lang="id-ID" sz="1400"/>
        </a:p>
      </dgm:t>
    </dgm:pt>
    <dgm:pt modelId="{39B0C329-4B03-4AB3-822A-E1C0115ACC96}">
      <dgm:prSet custT="1"/>
      <dgm:spPr/>
      <dgm:t>
        <a:bodyPr/>
        <a:lstStyle/>
        <a:p>
          <a:r>
            <a:rPr lang="id-ID" sz="1400" b="0" i="0"/>
            <a:t>Modeling </a:t>
          </a:r>
          <a:endParaRPr lang="id-ID" sz="1400"/>
        </a:p>
      </dgm:t>
    </dgm:pt>
    <dgm:pt modelId="{684068C9-2F75-42DC-8332-0089650AB5C7}" type="parTrans" cxnId="{4BA7D42E-290A-4A7B-B49F-49FA4FB84233}">
      <dgm:prSet/>
      <dgm:spPr/>
      <dgm:t>
        <a:bodyPr/>
        <a:lstStyle/>
        <a:p>
          <a:endParaRPr lang="id-ID" sz="1400"/>
        </a:p>
      </dgm:t>
    </dgm:pt>
    <dgm:pt modelId="{05D31EEB-762F-4174-A6AC-770531B48701}" type="sibTrans" cxnId="{4BA7D42E-290A-4A7B-B49F-49FA4FB84233}">
      <dgm:prSet custT="1"/>
      <dgm:spPr/>
      <dgm:t>
        <a:bodyPr/>
        <a:lstStyle/>
        <a:p>
          <a:endParaRPr lang="id-ID" sz="1400"/>
        </a:p>
      </dgm:t>
    </dgm:pt>
    <dgm:pt modelId="{326D70C5-BE07-41A0-954E-2F563E1AC3FF}">
      <dgm:prSet custT="1"/>
      <dgm:spPr/>
      <dgm:t>
        <a:bodyPr/>
        <a:lstStyle/>
        <a:p>
          <a:r>
            <a:rPr lang="id-ID" sz="1400" b="0" i="0"/>
            <a:t>Post-Processing</a:t>
          </a:r>
          <a:endParaRPr lang="id-ID" sz="1400"/>
        </a:p>
      </dgm:t>
    </dgm:pt>
    <dgm:pt modelId="{998CB260-2D4B-4CE9-BC16-53ABDA5A1FCB}" type="parTrans" cxnId="{ECD4528E-44B0-4398-9849-F239BA690E89}">
      <dgm:prSet/>
      <dgm:spPr/>
      <dgm:t>
        <a:bodyPr/>
        <a:lstStyle/>
        <a:p>
          <a:endParaRPr lang="id-ID" sz="1400"/>
        </a:p>
      </dgm:t>
    </dgm:pt>
    <dgm:pt modelId="{C4609887-A12C-42A1-836B-D5094BB8A176}" type="sibTrans" cxnId="{ECD4528E-44B0-4398-9849-F239BA690E89}">
      <dgm:prSet custT="1"/>
      <dgm:spPr/>
      <dgm:t>
        <a:bodyPr/>
        <a:lstStyle/>
        <a:p>
          <a:endParaRPr lang="id-ID" sz="1400"/>
        </a:p>
      </dgm:t>
    </dgm:pt>
    <dgm:pt modelId="{2245BA91-C5E7-43A8-98F8-605D7ACA4FC9}">
      <dgm:prSet custT="1"/>
      <dgm:spPr/>
      <dgm:t>
        <a:bodyPr/>
        <a:lstStyle/>
        <a:p>
          <a:r>
            <a:rPr lang="id-ID" sz="1400" b="0" i="0"/>
            <a:t>Deployment</a:t>
          </a:r>
          <a:endParaRPr lang="id-ID" sz="1400"/>
        </a:p>
      </dgm:t>
    </dgm:pt>
    <dgm:pt modelId="{8DDDB650-C3DA-4587-AF83-029BFF9D0E5C}" type="parTrans" cxnId="{5EC96A8A-54E6-4D9C-9CFC-A33CBEF22CF4}">
      <dgm:prSet/>
      <dgm:spPr/>
      <dgm:t>
        <a:bodyPr/>
        <a:lstStyle/>
        <a:p>
          <a:endParaRPr lang="id-ID" sz="1400"/>
        </a:p>
      </dgm:t>
    </dgm:pt>
    <dgm:pt modelId="{FBD375B6-E57C-453F-9878-14F886B71507}" type="sibTrans" cxnId="{5EC96A8A-54E6-4D9C-9CFC-A33CBEF22CF4}">
      <dgm:prSet/>
      <dgm:spPr/>
      <dgm:t>
        <a:bodyPr/>
        <a:lstStyle/>
        <a:p>
          <a:endParaRPr lang="id-ID" sz="1400"/>
        </a:p>
      </dgm:t>
    </dgm:pt>
    <dgm:pt modelId="{9BFFFEDB-5884-408B-BB36-3B8E9A039CB2}" type="pres">
      <dgm:prSet presAssocID="{CA21DE2D-3F87-47DE-BCEE-B4F3763BD6DC}" presName="Name0" presStyleCnt="0">
        <dgm:presLayoutVars>
          <dgm:dir/>
          <dgm:resizeHandles val="exact"/>
        </dgm:presLayoutVars>
      </dgm:prSet>
      <dgm:spPr/>
    </dgm:pt>
    <dgm:pt modelId="{13EFF42C-D956-4D0E-83AF-826E4D088443}" type="pres">
      <dgm:prSet presAssocID="{2D29B952-F8A6-47FB-96AE-54AB65474D02}" presName="node" presStyleLbl="node1" presStyleIdx="0" presStyleCnt="5">
        <dgm:presLayoutVars>
          <dgm:bulletEnabled val="1"/>
        </dgm:presLayoutVars>
      </dgm:prSet>
      <dgm:spPr/>
    </dgm:pt>
    <dgm:pt modelId="{52C1F015-568F-4AE9-883B-6D27CD0EFF84}" type="pres">
      <dgm:prSet presAssocID="{E19113BD-C933-4838-8B44-E74CECB70062}" presName="sibTrans" presStyleLbl="sibTrans2D1" presStyleIdx="0" presStyleCnt="4"/>
      <dgm:spPr/>
    </dgm:pt>
    <dgm:pt modelId="{09E55FEA-75D3-4D10-8F9E-0A524D2686EB}" type="pres">
      <dgm:prSet presAssocID="{E19113BD-C933-4838-8B44-E74CECB70062}" presName="connectorText" presStyleLbl="sibTrans2D1" presStyleIdx="0" presStyleCnt="4"/>
      <dgm:spPr/>
    </dgm:pt>
    <dgm:pt modelId="{4B0F12EA-2F55-493E-A4E8-E5E9454116CF}" type="pres">
      <dgm:prSet presAssocID="{D6D5EFF3-4B3D-4111-9843-2310499F8813}" presName="node" presStyleLbl="node1" presStyleIdx="1" presStyleCnt="5">
        <dgm:presLayoutVars>
          <dgm:bulletEnabled val="1"/>
        </dgm:presLayoutVars>
      </dgm:prSet>
      <dgm:spPr/>
    </dgm:pt>
    <dgm:pt modelId="{496F46E1-25F1-4416-A9AA-AB372508D760}" type="pres">
      <dgm:prSet presAssocID="{9C1824A3-2ECC-49CA-9016-DCC124CF1373}" presName="sibTrans" presStyleLbl="sibTrans2D1" presStyleIdx="1" presStyleCnt="4"/>
      <dgm:spPr/>
    </dgm:pt>
    <dgm:pt modelId="{1BE35538-7EB7-4F5F-91F7-44DE4A43DA00}" type="pres">
      <dgm:prSet presAssocID="{9C1824A3-2ECC-49CA-9016-DCC124CF1373}" presName="connectorText" presStyleLbl="sibTrans2D1" presStyleIdx="1" presStyleCnt="4"/>
      <dgm:spPr/>
    </dgm:pt>
    <dgm:pt modelId="{82F775E3-255B-415C-B705-09A00FD22F52}" type="pres">
      <dgm:prSet presAssocID="{39B0C329-4B03-4AB3-822A-E1C0115ACC96}" presName="node" presStyleLbl="node1" presStyleIdx="2" presStyleCnt="5">
        <dgm:presLayoutVars>
          <dgm:bulletEnabled val="1"/>
        </dgm:presLayoutVars>
      </dgm:prSet>
      <dgm:spPr/>
    </dgm:pt>
    <dgm:pt modelId="{4CAF6088-7561-4784-8A8E-58C1EC598CAC}" type="pres">
      <dgm:prSet presAssocID="{05D31EEB-762F-4174-A6AC-770531B48701}" presName="sibTrans" presStyleLbl="sibTrans2D1" presStyleIdx="2" presStyleCnt="4"/>
      <dgm:spPr/>
    </dgm:pt>
    <dgm:pt modelId="{B3D97ED5-FF25-478A-B95E-1C537A0ADF9A}" type="pres">
      <dgm:prSet presAssocID="{05D31EEB-762F-4174-A6AC-770531B48701}" presName="connectorText" presStyleLbl="sibTrans2D1" presStyleIdx="2" presStyleCnt="4"/>
      <dgm:spPr/>
    </dgm:pt>
    <dgm:pt modelId="{99AFDDFA-23CA-4491-B518-52369AC7BE84}" type="pres">
      <dgm:prSet presAssocID="{326D70C5-BE07-41A0-954E-2F563E1AC3FF}" presName="node" presStyleLbl="node1" presStyleIdx="3" presStyleCnt="5">
        <dgm:presLayoutVars>
          <dgm:bulletEnabled val="1"/>
        </dgm:presLayoutVars>
      </dgm:prSet>
      <dgm:spPr/>
    </dgm:pt>
    <dgm:pt modelId="{F266EB0A-B40A-4878-A316-CC93F6D79B97}" type="pres">
      <dgm:prSet presAssocID="{C4609887-A12C-42A1-836B-D5094BB8A176}" presName="sibTrans" presStyleLbl="sibTrans2D1" presStyleIdx="3" presStyleCnt="4"/>
      <dgm:spPr/>
    </dgm:pt>
    <dgm:pt modelId="{873D0BA5-BB19-4E4D-B2E2-E91289CF4ED2}" type="pres">
      <dgm:prSet presAssocID="{C4609887-A12C-42A1-836B-D5094BB8A176}" presName="connectorText" presStyleLbl="sibTrans2D1" presStyleIdx="3" presStyleCnt="4"/>
      <dgm:spPr/>
    </dgm:pt>
    <dgm:pt modelId="{3B1063E1-8DAB-4765-924C-6B34E82488C9}" type="pres">
      <dgm:prSet presAssocID="{2245BA91-C5E7-43A8-98F8-605D7ACA4FC9}" presName="node" presStyleLbl="node1" presStyleIdx="4" presStyleCnt="5">
        <dgm:presLayoutVars>
          <dgm:bulletEnabled val="1"/>
        </dgm:presLayoutVars>
      </dgm:prSet>
      <dgm:spPr/>
    </dgm:pt>
  </dgm:ptLst>
  <dgm:cxnLst>
    <dgm:cxn modelId="{03D9F50C-00CE-466A-BF6A-3BB98E96604C}" type="presOf" srcId="{9C1824A3-2ECC-49CA-9016-DCC124CF1373}" destId="{496F46E1-25F1-4416-A9AA-AB372508D760}" srcOrd="0" destOrd="0" presId="urn:microsoft.com/office/officeart/2005/8/layout/process1"/>
    <dgm:cxn modelId="{C2451E0D-E04E-4929-92FC-8C939C7E5710}" srcId="{CA21DE2D-3F87-47DE-BCEE-B4F3763BD6DC}" destId="{D6D5EFF3-4B3D-4111-9843-2310499F8813}" srcOrd="1" destOrd="0" parTransId="{F3D3B283-A944-4CE7-8562-64771B15E4DD}" sibTransId="{9C1824A3-2ECC-49CA-9016-DCC124CF1373}"/>
    <dgm:cxn modelId="{76129A17-41FF-4BF3-B248-DCE8008221D8}" type="presOf" srcId="{D6D5EFF3-4B3D-4111-9843-2310499F8813}" destId="{4B0F12EA-2F55-493E-A4E8-E5E9454116CF}" srcOrd="0" destOrd="0" presId="urn:microsoft.com/office/officeart/2005/8/layout/process1"/>
    <dgm:cxn modelId="{4BA7D42E-290A-4A7B-B49F-49FA4FB84233}" srcId="{CA21DE2D-3F87-47DE-BCEE-B4F3763BD6DC}" destId="{39B0C329-4B03-4AB3-822A-E1C0115ACC96}" srcOrd="2" destOrd="0" parTransId="{684068C9-2F75-42DC-8332-0089650AB5C7}" sibTransId="{05D31EEB-762F-4174-A6AC-770531B48701}"/>
    <dgm:cxn modelId="{F971A13D-9D28-4A70-891A-E4CA24C88C62}" type="presOf" srcId="{E19113BD-C933-4838-8B44-E74CECB70062}" destId="{52C1F015-568F-4AE9-883B-6D27CD0EFF84}" srcOrd="0" destOrd="0" presId="urn:microsoft.com/office/officeart/2005/8/layout/process1"/>
    <dgm:cxn modelId="{1082016E-CD0A-463C-B7CC-3736B5113C6C}" type="presOf" srcId="{2D29B952-F8A6-47FB-96AE-54AB65474D02}" destId="{13EFF42C-D956-4D0E-83AF-826E4D088443}" srcOrd="0" destOrd="0" presId="urn:microsoft.com/office/officeart/2005/8/layout/process1"/>
    <dgm:cxn modelId="{CB35D772-C374-4BB1-BC45-E65D748A16BC}" type="presOf" srcId="{C4609887-A12C-42A1-836B-D5094BB8A176}" destId="{873D0BA5-BB19-4E4D-B2E2-E91289CF4ED2}" srcOrd="1" destOrd="0" presId="urn:microsoft.com/office/officeart/2005/8/layout/process1"/>
    <dgm:cxn modelId="{9AE1E956-DB64-453B-93BE-78A10BD8B968}" type="presOf" srcId="{05D31EEB-762F-4174-A6AC-770531B48701}" destId="{4CAF6088-7561-4784-8A8E-58C1EC598CAC}" srcOrd="0" destOrd="0" presId="urn:microsoft.com/office/officeart/2005/8/layout/process1"/>
    <dgm:cxn modelId="{9607F385-498A-471B-B351-08079FB74D3D}" type="presOf" srcId="{E19113BD-C933-4838-8B44-E74CECB70062}" destId="{09E55FEA-75D3-4D10-8F9E-0A524D2686EB}" srcOrd="1" destOrd="0" presId="urn:microsoft.com/office/officeart/2005/8/layout/process1"/>
    <dgm:cxn modelId="{5EC96A8A-54E6-4D9C-9CFC-A33CBEF22CF4}" srcId="{CA21DE2D-3F87-47DE-BCEE-B4F3763BD6DC}" destId="{2245BA91-C5E7-43A8-98F8-605D7ACA4FC9}" srcOrd="4" destOrd="0" parTransId="{8DDDB650-C3DA-4587-AF83-029BFF9D0E5C}" sibTransId="{FBD375B6-E57C-453F-9878-14F886B71507}"/>
    <dgm:cxn modelId="{094CF28D-565B-44A1-AA4E-B752DE334BF9}" type="presOf" srcId="{CA21DE2D-3F87-47DE-BCEE-B4F3763BD6DC}" destId="{9BFFFEDB-5884-408B-BB36-3B8E9A039CB2}" srcOrd="0" destOrd="0" presId="urn:microsoft.com/office/officeart/2005/8/layout/process1"/>
    <dgm:cxn modelId="{ECD4528E-44B0-4398-9849-F239BA690E89}" srcId="{CA21DE2D-3F87-47DE-BCEE-B4F3763BD6DC}" destId="{326D70C5-BE07-41A0-954E-2F563E1AC3FF}" srcOrd="3" destOrd="0" parTransId="{998CB260-2D4B-4CE9-BC16-53ABDA5A1FCB}" sibTransId="{C4609887-A12C-42A1-836B-D5094BB8A176}"/>
    <dgm:cxn modelId="{F17AE2AE-31F5-460C-A521-CE3CD18A4839}" srcId="{CA21DE2D-3F87-47DE-BCEE-B4F3763BD6DC}" destId="{2D29B952-F8A6-47FB-96AE-54AB65474D02}" srcOrd="0" destOrd="0" parTransId="{E158ACC5-50A6-47B4-BC54-63D4C1B0CE9D}" sibTransId="{E19113BD-C933-4838-8B44-E74CECB70062}"/>
    <dgm:cxn modelId="{71A9A9B0-7727-4FFF-9DB3-11F770CE1F07}" type="presOf" srcId="{326D70C5-BE07-41A0-954E-2F563E1AC3FF}" destId="{99AFDDFA-23CA-4491-B518-52369AC7BE84}" srcOrd="0" destOrd="0" presId="urn:microsoft.com/office/officeart/2005/8/layout/process1"/>
    <dgm:cxn modelId="{93B285B1-4B4E-48BD-8016-45538D651D5E}" type="presOf" srcId="{05D31EEB-762F-4174-A6AC-770531B48701}" destId="{B3D97ED5-FF25-478A-B95E-1C537A0ADF9A}" srcOrd="1" destOrd="0" presId="urn:microsoft.com/office/officeart/2005/8/layout/process1"/>
    <dgm:cxn modelId="{F57236B7-BED3-44F4-8321-782CC7E2370A}" type="presOf" srcId="{C4609887-A12C-42A1-836B-D5094BB8A176}" destId="{F266EB0A-B40A-4878-A316-CC93F6D79B97}" srcOrd="0" destOrd="0" presId="urn:microsoft.com/office/officeart/2005/8/layout/process1"/>
    <dgm:cxn modelId="{167413BB-0231-4B63-B0C3-55F48B89C5CF}" type="presOf" srcId="{9C1824A3-2ECC-49CA-9016-DCC124CF1373}" destId="{1BE35538-7EB7-4F5F-91F7-44DE4A43DA00}" srcOrd="1" destOrd="0" presId="urn:microsoft.com/office/officeart/2005/8/layout/process1"/>
    <dgm:cxn modelId="{5E8CCAC8-4558-4519-BC5C-2FC5CF9DA114}" type="presOf" srcId="{39B0C329-4B03-4AB3-822A-E1C0115ACC96}" destId="{82F775E3-255B-415C-B705-09A00FD22F52}" srcOrd="0" destOrd="0" presId="urn:microsoft.com/office/officeart/2005/8/layout/process1"/>
    <dgm:cxn modelId="{6EA73BD3-EC7A-4467-85BC-A588934A29C0}" type="presOf" srcId="{2245BA91-C5E7-43A8-98F8-605D7ACA4FC9}" destId="{3B1063E1-8DAB-4765-924C-6B34E82488C9}" srcOrd="0" destOrd="0" presId="urn:microsoft.com/office/officeart/2005/8/layout/process1"/>
    <dgm:cxn modelId="{D6F63C41-7385-4EA6-B65E-1C8A277F9648}" type="presParOf" srcId="{9BFFFEDB-5884-408B-BB36-3B8E9A039CB2}" destId="{13EFF42C-D956-4D0E-83AF-826E4D088443}" srcOrd="0" destOrd="0" presId="urn:microsoft.com/office/officeart/2005/8/layout/process1"/>
    <dgm:cxn modelId="{418F13D0-4A30-4D77-A0F9-B2748D76D9E6}" type="presParOf" srcId="{9BFFFEDB-5884-408B-BB36-3B8E9A039CB2}" destId="{52C1F015-568F-4AE9-883B-6D27CD0EFF84}" srcOrd="1" destOrd="0" presId="urn:microsoft.com/office/officeart/2005/8/layout/process1"/>
    <dgm:cxn modelId="{E4777078-4709-4880-9C02-3E299BFAF51A}" type="presParOf" srcId="{52C1F015-568F-4AE9-883B-6D27CD0EFF84}" destId="{09E55FEA-75D3-4D10-8F9E-0A524D2686EB}" srcOrd="0" destOrd="0" presId="urn:microsoft.com/office/officeart/2005/8/layout/process1"/>
    <dgm:cxn modelId="{26DAD3E6-9B54-4969-B746-6B8634E2D91E}" type="presParOf" srcId="{9BFFFEDB-5884-408B-BB36-3B8E9A039CB2}" destId="{4B0F12EA-2F55-493E-A4E8-E5E9454116CF}" srcOrd="2" destOrd="0" presId="urn:microsoft.com/office/officeart/2005/8/layout/process1"/>
    <dgm:cxn modelId="{4E629411-38BB-4235-B465-B0D3EE4B3344}" type="presParOf" srcId="{9BFFFEDB-5884-408B-BB36-3B8E9A039CB2}" destId="{496F46E1-25F1-4416-A9AA-AB372508D760}" srcOrd="3" destOrd="0" presId="urn:microsoft.com/office/officeart/2005/8/layout/process1"/>
    <dgm:cxn modelId="{50EDB672-9561-4F0D-B57B-8D13D6955BCB}" type="presParOf" srcId="{496F46E1-25F1-4416-A9AA-AB372508D760}" destId="{1BE35538-7EB7-4F5F-91F7-44DE4A43DA00}" srcOrd="0" destOrd="0" presId="urn:microsoft.com/office/officeart/2005/8/layout/process1"/>
    <dgm:cxn modelId="{A4294601-AAC4-46A2-B35B-CB97AAB90FB2}" type="presParOf" srcId="{9BFFFEDB-5884-408B-BB36-3B8E9A039CB2}" destId="{82F775E3-255B-415C-B705-09A00FD22F52}" srcOrd="4" destOrd="0" presId="urn:microsoft.com/office/officeart/2005/8/layout/process1"/>
    <dgm:cxn modelId="{92776BBC-3BAA-436A-AB6D-D05349264112}" type="presParOf" srcId="{9BFFFEDB-5884-408B-BB36-3B8E9A039CB2}" destId="{4CAF6088-7561-4784-8A8E-58C1EC598CAC}" srcOrd="5" destOrd="0" presId="urn:microsoft.com/office/officeart/2005/8/layout/process1"/>
    <dgm:cxn modelId="{55BB9A8A-20DB-40B9-A259-1257761BB480}" type="presParOf" srcId="{4CAF6088-7561-4784-8A8E-58C1EC598CAC}" destId="{B3D97ED5-FF25-478A-B95E-1C537A0ADF9A}" srcOrd="0" destOrd="0" presId="urn:microsoft.com/office/officeart/2005/8/layout/process1"/>
    <dgm:cxn modelId="{223937EA-AD1B-409B-83CC-D050F4EC97F9}" type="presParOf" srcId="{9BFFFEDB-5884-408B-BB36-3B8E9A039CB2}" destId="{99AFDDFA-23CA-4491-B518-52369AC7BE84}" srcOrd="6" destOrd="0" presId="urn:microsoft.com/office/officeart/2005/8/layout/process1"/>
    <dgm:cxn modelId="{0B2B5226-8C61-45A4-8533-A5D65043E399}" type="presParOf" srcId="{9BFFFEDB-5884-408B-BB36-3B8E9A039CB2}" destId="{F266EB0A-B40A-4878-A316-CC93F6D79B97}" srcOrd="7" destOrd="0" presId="urn:microsoft.com/office/officeart/2005/8/layout/process1"/>
    <dgm:cxn modelId="{B3461958-A985-4184-B9B7-F8F783938383}" type="presParOf" srcId="{F266EB0A-B40A-4878-A316-CC93F6D79B97}" destId="{873D0BA5-BB19-4E4D-B2E2-E91289CF4ED2}" srcOrd="0" destOrd="0" presId="urn:microsoft.com/office/officeart/2005/8/layout/process1"/>
    <dgm:cxn modelId="{4B20A317-B4F3-4D13-9CC5-FB9F44BD286B}" type="presParOf" srcId="{9BFFFEDB-5884-408B-BB36-3B8E9A039CB2}" destId="{3B1063E1-8DAB-4765-924C-6B34E82488C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FF42C-D956-4D0E-83AF-826E4D088443}">
      <dsp:nvSpPr>
        <dsp:cNvPr id="0" name=""/>
        <dsp:cNvSpPr/>
      </dsp:nvSpPr>
      <dsp:spPr>
        <a:xfrm>
          <a:off x="4197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Text Preprocessing</a:t>
          </a:r>
          <a:endParaRPr lang="id-ID" sz="1400" kern="1200"/>
        </a:p>
      </dsp:txBody>
      <dsp:txXfrm>
        <a:off x="27065" y="509330"/>
        <a:ext cx="1255546" cy="735033"/>
      </dsp:txXfrm>
    </dsp:sp>
    <dsp:sp modelId="{52C1F015-568F-4AE9-883B-6D27CD0EFF84}">
      <dsp:nvSpPr>
        <dsp:cNvPr id="0" name=""/>
        <dsp:cNvSpPr/>
      </dsp:nvSpPr>
      <dsp:spPr>
        <a:xfrm>
          <a:off x="1435608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1435608" y="780032"/>
        <a:ext cx="193110" cy="193630"/>
      </dsp:txXfrm>
    </dsp:sp>
    <dsp:sp modelId="{4B0F12EA-2F55-493E-A4E8-E5E9454116CF}">
      <dsp:nvSpPr>
        <dsp:cNvPr id="0" name=""/>
        <dsp:cNvSpPr/>
      </dsp:nvSpPr>
      <dsp:spPr>
        <a:xfrm>
          <a:off x="1825993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2812777"/>
            <a:satOff val="7143"/>
            <a:lumOff val="15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Feature Extraction</a:t>
          </a:r>
          <a:endParaRPr lang="id-ID" sz="1400" kern="1200"/>
        </a:p>
      </dsp:txBody>
      <dsp:txXfrm>
        <a:off x="1848861" y="509330"/>
        <a:ext cx="1255546" cy="735033"/>
      </dsp:txXfrm>
    </dsp:sp>
    <dsp:sp modelId="{496F46E1-25F1-4416-A9AA-AB372508D760}">
      <dsp:nvSpPr>
        <dsp:cNvPr id="0" name=""/>
        <dsp:cNvSpPr/>
      </dsp:nvSpPr>
      <dsp:spPr>
        <a:xfrm>
          <a:off x="3257403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750369"/>
            <a:satOff val="9524"/>
            <a:lumOff val="20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3257403" y="780032"/>
        <a:ext cx="193110" cy="193630"/>
      </dsp:txXfrm>
    </dsp:sp>
    <dsp:sp modelId="{82F775E3-255B-415C-B705-09A00FD22F52}">
      <dsp:nvSpPr>
        <dsp:cNvPr id="0" name=""/>
        <dsp:cNvSpPr/>
      </dsp:nvSpPr>
      <dsp:spPr>
        <a:xfrm>
          <a:off x="3647788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5625554"/>
            <a:satOff val="14286"/>
            <a:lumOff val="3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Modeling </a:t>
          </a:r>
          <a:endParaRPr lang="id-ID" sz="1400" kern="1200"/>
        </a:p>
      </dsp:txBody>
      <dsp:txXfrm>
        <a:off x="3670656" y="509330"/>
        <a:ext cx="1255546" cy="735033"/>
      </dsp:txXfrm>
    </dsp:sp>
    <dsp:sp modelId="{4CAF6088-7561-4784-8A8E-58C1EC598CAC}">
      <dsp:nvSpPr>
        <dsp:cNvPr id="0" name=""/>
        <dsp:cNvSpPr/>
      </dsp:nvSpPr>
      <dsp:spPr>
        <a:xfrm>
          <a:off x="5079198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500739"/>
            <a:satOff val="19048"/>
            <a:lumOff val="40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5079198" y="780032"/>
        <a:ext cx="193110" cy="193630"/>
      </dsp:txXfrm>
    </dsp:sp>
    <dsp:sp modelId="{99AFDDFA-23CA-4491-B518-52369AC7BE84}">
      <dsp:nvSpPr>
        <dsp:cNvPr id="0" name=""/>
        <dsp:cNvSpPr/>
      </dsp:nvSpPr>
      <dsp:spPr>
        <a:xfrm>
          <a:off x="5469583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8438331"/>
            <a:satOff val="21429"/>
            <a:lumOff val="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Post-Processing</a:t>
          </a:r>
          <a:endParaRPr lang="id-ID" sz="1400" kern="1200"/>
        </a:p>
      </dsp:txBody>
      <dsp:txXfrm>
        <a:off x="5492451" y="509330"/>
        <a:ext cx="1255546" cy="735033"/>
      </dsp:txXfrm>
    </dsp:sp>
    <dsp:sp modelId="{F266EB0A-B40A-4878-A316-CC93F6D79B97}">
      <dsp:nvSpPr>
        <dsp:cNvPr id="0" name=""/>
        <dsp:cNvSpPr/>
      </dsp:nvSpPr>
      <dsp:spPr>
        <a:xfrm>
          <a:off x="6900994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1251108"/>
            <a:satOff val="28572"/>
            <a:lumOff val="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6900994" y="780032"/>
        <a:ext cx="193110" cy="193630"/>
      </dsp:txXfrm>
    </dsp:sp>
    <dsp:sp modelId="{3B1063E1-8DAB-4765-924C-6B34E82488C9}">
      <dsp:nvSpPr>
        <dsp:cNvPr id="0" name=""/>
        <dsp:cNvSpPr/>
      </dsp:nvSpPr>
      <dsp:spPr>
        <a:xfrm>
          <a:off x="7291378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11251108"/>
            <a:satOff val="28572"/>
            <a:lumOff val="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Deployment</a:t>
          </a:r>
          <a:endParaRPr lang="id-ID" sz="1400" kern="1200"/>
        </a:p>
      </dsp:txBody>
      <dsp:txXfrm>
        <a:off x="7314246" y="509330"/>
        <a:ext cx="1255546" cy="73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55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76/" TargetMode="External"/><Relationship Id="rId2" Type="http://schemas.openxmlformats.org/officeDocument/2006/relationships/hyperlink" Target="https://nlp.stanford.edu/IR-book/information-retrieval-book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urses.cs.washington.edu/courses/cse454/09sp/slid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NLP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57;p15">
            <a:extLst>
              <a:ext uri="{FF2B5EF4-FFF2-40B4-BE49-F238E27FC236}">
                <a16:creationId xmlns:a16="http://schemas.microsoft.com/office/drawing/2014/main" id="{8C84FDB3-0F3B-BA8B-476E-D3AAE29ADA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7082" y="1629550"/>
            <a:ext cx="4110308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NLP</a:t>
            </a:r>
            <a:br>
              <a:rPr lang="en" dirty="0"/>
            </a:br>
            <a:r>
              <a:rPr lang="en" sz="2800" dirty="0"/>
              <a:t>(Information Retrieval)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691D6-DCBB-8A1E-8E95-BA968B0E6BB0}"/>
              </a:ext>
            </a:extLst>
          </p:cNvPr>
          <p:cNvSpPr txBox="1"/>
          <p:nvPr/>
        </p:nvSpPr>
        <p:spPr>
          <a:xfrm>
            <a:off x="644576" y="1120378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sz="2000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000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sz="2000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sz="2000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sz="2000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101111 = </a:t>
            </a:r>
          </a:p>
          <a:p>
            <a:pPr lvl="1" eaLnBrk="1" hangingPunct="1"/>
            <a:r>
              <a:rPr lang="en-US" sz="2000" b="1" dirty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</a:p>
        </p:txBody>
      </p:sp>
      <p:graphicFrame>
        <p:nvGraphicFramePr>
          <p:cNvPr id="5" name="Object 1028">
            <a:extLst>
              <a:ext uri="{FF2B5EF4-FFF2-40B4-BE49-F238E27FC236}">
                <a16:creationId xmlns:a16="http://schemas.microsoft.com/office/drawing/2014/main" id="{069C3D6F-8363-A790-5416-1886E53C1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254394"/>
              </p:ext>
            </p:extLst>
          </p:nvPr>
        </p:nvGraphicFramePr>
        <p:xfrm>
          <a:off x="2590576" y="2849051"/>
          <a:ext cx="6096224" cy="1882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96600" imgH="3365500" progId="Excel.Sheet.8">
                  <p:embed/>
                </p:oleObj>
              </mc:Choice>
              <mc:Fallback>
                <p:oleObj name="Worksheet" r:id="rId2" imgW="10896600" imgH="3365500" progId="Excel.Sheet.8">
                  <p:embed/>
                  <p:pic>
                    <p:nvPicPr>
                      <p:cNvPr id="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576" y="2849051"/>
                        <a:ext cx="6096224" cy="1882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88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D7BE4-CEA7-C5D1-4EB9-A88F3502CF6E}"/>
              </a:ext>
            </a:extLst>
          </p:cNvPr>
          <p:cNvSpPr txBox="1"/>
          <p:nvPr/>
        </p:nvSpPr>
        <p:spPr>
          <a:xfrm>
            <a:off x="457200" y="1483867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Avg 6 bytes/word including spaces/punctuation </a:t>
            </a:r>
          </a:p>
          <a:p>
            <a:pPr lvl="3"/>
            <a:r>
              <a:rPr lang="en-US" sz="2400" dirty="0">
                <a:latin typeface="Calibri" charset="0"/>
                <a:ea typeface="ＭＳ Ｐゴシック" charset="0"/>
              </a:rPr>
              <a:t>	6GB of data in the documents.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sz="2400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</p:spTree>
    <p:extLst>
      <p:ext uri="{BB962C8B-B14F-4D97-AF65-F5344CB8AC3E}">
        <p14:creationId xmlns:p14="http://schemas.microsoft.com/office/powerpoint/2010/main" val="283690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  <a:t>Can’t build the matrix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D7BE4-CEA7-C5D1-4EB9-A88F3502CF6E}"/>
              </a:ext>
            </a:extLst>
          </p:cNvPr>
          <p:cNvSpPr txBox="1"/>
          <p:nvPr/>
        </p:nvSpPr>
        <p:spPr>
          <a:xfrm>
            <a:off x="457200" y="1483867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0’s and 1’s.</a:t>
            </a:r>
          </a:p>
          <a:p>
            <a:pPr eaLnBrk="1" hangingPunct="1"/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1’s.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matrix is extremely sparse.</a:t>
            </a:r>
          </a:p>
          <a:p>
            <a:pPr eaLnBrk="1" hangingPunct="1"/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What’s a better representation?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We only record the 1 positions.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9F19852-3FC1-382A-8DB8-976C99C4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26695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5946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  <a:t>Can’t build the matrix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D7BE4-CEA7-C5D1-4EB9-A88F3502CF6E}"/>
              </a:ext>
            </a:extLst>
          </p:cNvPr>
          <p:cNvSpPr txBox="1"/>
          <p:nvPr/>
        </p:nvSpPr>
        <p:spPr>
          <a:xfrm>
            <a:off x="457200" y="1483867"/>
            <a:ext cx="8229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- Identify each doc by a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a document serial number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used fixed-size arrays for this?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DEC61-3E6F-67C2-7092-6D51A35BD699}"/>
              </a:ext>
            </a:extLst>
          </p:cNvPr>
          <p:cNvGrpSpPr/>
          <p:nvPr/>
        </p:nvGrpSpPr>
        <p:grpSpPr>
          <a:xfrm>
            <a:off x="583367" y="2354705"/>
            <a:ext cx="7854950" cy="1528763"/>
            <a:chOff x="381000" y="3733800"/>
            <a:chExt cx="7854950" cy="1528763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A950CD70-63E8-2129-A6BF-57F694386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57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7D6BE1A6-2DED-41D6-E69C-E872A2A35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2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59D392E8-F6E2-71CD-0AFD-D7B42278D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C33AAE34-A2D6-E16C-5135-990C8386B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0BA1F245-F665-8037-D560-A323E7286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" name="Group 26">
              <a:extLst>
                <a:ext uri="{FF2B5EF4-FFF2-40B4-BE49-F238E27FC236}">
                  <a16:creationId xmlns:a16="http://schemas.microsoft.com/office/drawing/2014/main" id="{F5D72C69-1C42-8291-6A41-8C508F023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48" name="Rectangle 27">
                <a:extLst>
                  <a:ext uri="{FF2B5EF4-FFF2-40B4-BE49-F238E27FC236}">
                    <a16:creationId xmlns:a16="http://schemas.microsoft.com/office/drawing/2014/main" id="{C626D9E3-BAE6-9273-2241-53EE3548D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Rectangle 28">
                <a:extLst>
                  <a:ext uri="{FF2B5EF4-FFF2-40B4-BE49-F238E27FC236}">
                    <a16:creationId xmlns:a16="http://schemas.microsoft.com/office/drawing/2014/main" id="{7D87B9BE-155B-AC5C-479E-FF8D43303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Rectangle 29">
                <a:extLst>
                  <a:ext uri="{FF2B5EF4-FFF2-40B4-BE49-F238E27FC236}">
                    <a16:creationId xmlns:a16="http://schemas.microsoft.com/office/drawing/2014/main" id="{D18A4678-2868-EFEC-4456-C93B8DCF2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Rectangle 30">
                <a:extLst>
                  <a:ext uri="{FF2B5EF4-FFF2-40B4-BE49-F238E27FC236}">
                    <a16:creationId xmlns:a16="http://schemas.microsoft.com/office/drawing/2014/main" id="{BF23993E-DB22-FC82-70E4-F5A10B9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31">
                <a:extLst>
                  <a:ext uri="{FF2B5EF4-FFF2-40B4-BE49-F238E27FC236}">
                    <a16:creationId xmlns:a16="http://schemas.microsoft.com/office/drawing/2014/main" id="{2E5D1E3C-FA6D-D6D7-3BDA-A8A0EC1B7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51">
              <a:extLst>
                <a:ext uri="{FF2B5EF4-FFF2-40B4-BE49-F238E27FC236}">
                  <a16:creationId xmlns:a16="http://schemas.microsoft.com/office/drawing/2014/main" id="{8546EBE3-FF77-DDF0-3642-8C63FE112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34" name="Group 20">
                <a:extLst>
                  <a:ext uri="{FF2B5EF4-FFF2-40B4-BE49-F238E27FC236}">
                    <a16:creationId xmlns:a16="http://schemas.microsoft.com/office/drawing/2014/main" id="{B98B94C6-8521-A9CD-A3A1-36E0A02168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43" name="Rectangle 21">
                  <a:extLst>
                    <a:ext uri="{FF2B5EF4-FFF2-40B4-BE49-F238E27FC236}">
                      <a16:creationId xmlns:a16="http://schemas.microsoft.com/office/drawing/2014/main" id="{88DB79D6-E250-1C79-6CE9-4EFBF36D8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22">
                  <a:extLst>
                    <a:ext uri="{FF2B5EF4-FFF2-40B4-BE49-F238E27FC236}">
                      <a16:creationId xmlns:a16="http://schemas.microsoft.com/office/drawing/2014/main" id="{CC440F67-A4BE-89C9-5FED-20EB2A10C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297F6771-4C47-8082-9246-F585630360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24">
                  <a:extLst>
                    <a:ext uri="{FF2B5EF4-FFF2-40B4-BE49-F238E27FC236}">
                      <a16:creationId xmlns:a16="http://schemas.microsoft.com/office/drawing/2014/main" id="{FB326162-358D-C25D-F57E-6CFF91C91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25">
                  <a:extLst>
                    <a:ext uri="{FF2B5EF4-FFF2-40B4-BE49-F238E27FC236}">
                      <a16:creationId xmlns:a16="http://schemas.microsoft.com/office/drawing/2014/main" id="{56288D99-8CCA-8E38-697A-243E663C5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5" name="Text Box 32">
                <a:extLst>
                  <a:ext uri="{FF2B5EF4-FFF2-40B4-BE49-F238E27FC236}">
                    <a16:creationId xmlns:a16="http://schemas.microsoft.com/office/drawing/2014/main" id="{A8118934-DD36-E1CA-DB0F-041D450EB7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" name="Text Box 33">
                <a:extLst>
                  <a:ext uri="{FF2B5EF4-FFF2-40B4-BE49-F238E27FC236}">
                    <a16:creationId xmlns:a16="http://schemas.microsoft.com/office/drawing/2014/main" id="{617E5BD8-DDC6-5139-DDA1-AB170C241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7" name="Text Box 34">
                <a:extLst>
                  <a:ext uri="{FF2B5EF4-FFF2-40B4-BE49-F238E27FC236}">
                    <a16:creationId xmlns:a16="http://schemas.microsoft.com/office/drawing/2014/main" id="{009AA7B2-C158-4B92-8C5C-A669462AD2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8" name="Text Box 35">
                <a:extLst>
                  <a:ext uri="{FF2B5EF4-FFF2-40B4-BE49-F238E27FC236}">
                    <a16:creationId xmlns:a16="http://schemas.microsoft.com/office/drawing/2014/main" id="{A65D999E-DEEC-8780-D62F-56FDDF460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9" name="Text Box 36">
                <a:extLst>
                  <a:ext uri="{FF2B5EF4-FFF2-40B4-BE49-F238E27FC236}">
                    <a16:creationId xmlns:a16="http://schemas.microsoft.com/office/drawing/2014/main" id="{951C1009-12F2-9DDA-E6F7-A8DB916E4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40" name="Text Box 37">
                <a:extLst>
                  <a:ext uri="{FF2B5EF4-FFF2-40B4-BE49-F238E27FC236}">
                    <a16:creationId xmlns:a16="http://schemas.microsoft.com/office/drawing/2014/main" id="{3BB53968-CD31-A8FB-862B-87CD0721C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41" name="Text Box 38">
                <a:extLst>
                  <a:ext uri="{FF2B5EF4-FFF2-40B4-BE49-F238E27FC236}">
                    <a16:creationId xmlns:a16="http://schemas.microsoft.com/office/drawing/2014/main" id="{640746EB-0660-D605-0C85-49DCC3EAC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57</a:t>
                </a:r>
              </a:p>
            </p:txBody>
          </p:sp>
          <p:sp>
            <p:nvSpPr>
              <p:cNvPr id="42" name="Text Box 39">
                <a:extLst>
                  <a:ext uri="{FF2B5EF4-FFF2-40B4-BE49-F238E27FC236}">
                    <a16:creationId xmlns:a16="http://schemas.microsoft.com/office/drawing/2014/main" id="{869E09F2-AE6D-DD5C-C3D6-E1F01FB60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132</a:t>
                </a:r>
              </a:p>
            </p:txBody>
          </p:sp>
        </p:grpSp>
        <p:grpSp>
          <p:nvGrpSpPr>
            <p:cNvPr id="13" name="Group 52">
              <a:extLst>
                <a:ext uri="{FF2B5EF4-FFF2-40B4-BE49-F238E27FC236}">
                  <a16:creationId xmlns:a16="http://schemas.microsoft.com/office/drawing/2014/main" id="{88665A5B-2749-F584-19E8-0FD1FB7B2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8FD31A4-6DCB-F61B-615E-59FEA5CAF8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29" name="Rectangle 11">
                  <a:extLst>
                    <a:ext uri="{FF2B5EF4-FFF2-40B4-BE49-F238E27FC236}">
                      <a16:creationId xmlns:a16="http://schemas.microsoft.com/office/drawing/2014/main" id="{A4F943BE-040A-F935-CD6C-276B0BD148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13">
                  <a:extLst>
                    <a:ext uri="{FF2B5EF4-FFF2-40B4-BE49-F238E27FC236}">
                      <a16:creationId xmlns:a16="http://schemas.microsoft.com/office/drawing/2014/main" id="{882EBA62-EAFB-3741-6747-EF0CC664A7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15">
                  <a:extLst>
                    <a:ext uri="{FF2B5EF4-FFF2-40B4-BE49-F238E27FC236}">
                      <a16:creationId xmlns:a16="http://schemas.microsoft.com/office/drawing/2014/main" id="{1AC84FB5-CC2A-B209-C337-5BCD570022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16">
                  <a:extLst>
                    <a:ext uri="{FF2B5EF4-FFF2-40B4-BE49-F238E27FC236}">
                      <a16:creationId xmlns:a16="http://schemas.microsoft.com/office/drawing/2014/main" id="{42F89B90-6D33-9E22-80FB-846374D7C2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18">
                  <a:extLst>
                    <a:ext uri="{FF2B5EF4-FFF2-40B4-BE49-F238E27FC236}">
                      <a16:creationId xmlns:a16="http://schemas.microsoft.com/office/drawing/2014/main" id="{222D2846-3FDC-2761-191F-3B20F505C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" name="Text Box 40">
                <a:extLst>
                  <a:ext uri="{FF2B5EF4-FFF2-40B4-BE49-F238E27FC236}">
                    <a16:creationId xmlns:a16="http://schemas.microsoft.com/office/drawing/2014/main" id="{891EE99A-8335-FBFC-DE83-86F82039E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B8D2C5C3-14E4-7545-C911-6FB39BD74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23" name="Text Box 42">
                <a:extLst>
                  <a:ext uri="{FF2B5EF4-FFF2-40B4-BE49-F238E27FC236}">
                    <a16:creationId xmlns:a16="http://schemas.microsoft.com/office/drawing/2014/main" id="{D71CDC7E-0ED9-E718-D811-2D3FAC2C1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24" name="Text Box 43">
                <a:extLst>
                  <a:ext uri="{FF2B5EF4-FFF2-40B4-BE49-F238E27FC236}">
                    <a16:creationId xmlns:a16="http://schemas.microsoft.com/office/drawing/2014/main" id="{B775E4BD-B36A-ACAD-4F93-5641FCF82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11</a:t>
                </a:r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DEB70CA5-EDA6-AAD7-C165-7F62281030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31</a:t>
                </a: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BFC22E41-998C-E48E-89B9-741E9C667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45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110157BB-F8F5-4C11-8047-82A5F16D28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173</a:t>
                </a:r>
              </a:p>
            </p:txBody>
          </p:sp>
          <p:sp>
            <p:nvSpPr>
              <p:cNvPr id="28" name="Text Box 47">
                <a:extLst>
                  <a:ext uri="{FF2B5EF4-FFF2-40B4-BE49-F238E27FC236}">
                    <a16:creationId xmlns:a16="http://schemas.microsoft.com/office/drawing/2014/main" id="{AEF519B0-5BD9-ACFC-B0E3-D825610AE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7CDAB573-9580-E37E-BD06-45CD00731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15" name="AutoShape 49">
              <a:extLst>
                <a:ext uri="{FF2B5EF4-FFF2-40B4-BE49-F238E27FC236}">
                  <a16:creationId xmlns:a16="http://schemas.microsoft.com/office/drawing/2014/main" id="{7BC753E2-D84C-4BA3-3E8F-0EEECC310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50">
              <a:extLst>
                <a:ext uri="{FF2B5EF4-FFF2-40B4-BE49-F238E27FC236}">
                  <a16:creationId xmlns:a16="http://schemas.microsoft.com/office/drawing/2014/main" id="{74027C03-B4BD-549E-327C-7E32EA17F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17" name="Text Box 46">
              <a:extLst>
                <a:ext uri="{FF2B5EF4-FFF2-40B4-BE49-F238E27FC236}">
                  <a16:creationId xmlns:a16="http://schemas.microsoft.com/office/drawing/2014/main" id="{ECFE27DB-21BB-EB8C-4791-39CEE3FE0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174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749F1DBB-FBD6-EAE4-74E8-D0F44F287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54</a:t>
              </a:r>
            </a:p>
          </p:txBody>
        </p:sp>
        <p:sp>
          <p:nvSpPr>
            <p:cNvPr id="19" name="Text Box 50">
              <a:extLst>
                <a:ext uri="{FF2B5EF4-FFF2-40B4-BE49-F238E27FC236}">
                  <a16:creationId xmlns:a16="http://schemas.microsoft.com/office/drawing/2014/main" id="{AAD1D59C-A17D-520C-799F-C38E4106C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101</a:t>
              </a:r>
            </a:p>
          </p:txBody>
        </p:sp>
      </p:grpSp>
      <p:sp>
        <p:nvSpPr>
          <p:cNvPr id="101" name="Text Box 54">
            <a:extLst>
              <a:ext uri="{FF2B5EF4-FFF2-40B4-BE49-F238E27FC236}">
                <a16:creationId xmlns:a16="http://schemas.microsoft.com/office/drawing/2014/main" id="{5B4A2BA9-01B3-E990-B2B5-850AB26C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02" y="4112068"/>
            <a:ext cx="4027528" cy="646331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 sz="1800" dirty="0">
                <a:latin typeface="+mn-lt"/>
              </a:rPr>
              <a:t>What happens if the word </a:t>
            </a:r>
            <a:r>
              <a:rPr lang="en-US" sz="1800" b="1" i="1" dirty="0">
                <a:latin typeface="+mn-lt"/>
              </a:rPr>
              <a:t>Caesar</a:t>
            </a:r>
            <a:r>
              <a:rPr lang="en-US" sz="1800" dirty="0">
                <a:latin typeface="+mn-lt"/>
              </a:rPr>
              <a:t> is added to document 14? </a:t>
            </a:r>
          </a:p>
        </p:txBody>
      </p:sp>
    </p:spTree>
    <p:extLst>
      <p:ext uri="{BB962C8B-B14F-4D97-AF65-F5344CB8AC3E}">
        <p14:creationId xmlns:p14="http://schemas.microsoft.com/office/powerpoint/2010/main" val="371629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  <a:endParaRPr lang="en-US" sz="12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0FB5122-C4B9-26A6-66ED-EB486B62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27" y="1192162"/>
            <a:ext cx="5754946" cy="36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7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539B-DFBD-1E00-2D3D-0D574A88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</a:t>
            </a:r>
            <a:br>
              <a:rPr lang="en-US" dirty="0"/>
            </a:b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DD06A-6B73-4A80-799B-47829FC1F64A}"/>
              </a:ext>
            </a:extLst>
          </p:cNvPr>
          <p:cNvSpPr txBox="1"/>
          <p:nvPr/>
        </p:nvSpPr>
        <p:spPr>
          <a:xfrm>
            <a:off x="689547" y="762586"/>
            <a:ext cx="7854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hlinkClick r:id="rId2"/>
              </a:rPr>
              <a:t>https://nlp.stanford.edu/IR-book/information-retrieval-book.html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https://web.stanford.edu/class/cs276/</a:t>
            </a:r>
            <a:r>
              <a:rPr lang="en-US" sz="20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hlinkClick r:id="rId4"/>
              </a:rPr>
              <a:t>https://courses.cs.washington.edu/courses/cse454/09sp/slides.html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507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5F07-46CF-3A19-DB6F-43ADF6D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B6D49-8C44-E743-E3E1-2A805D1EF715}"/>
              </a:ext>
            </a:extLst>
          </p:cNvPr>
          <p:cNvSpPr txBox="1"/>
          <p:nvPr/>
        </p:nvSpPr>
        <p:spPr>
          <a:xfrm>
            <a:off x="689547" y="1309727"/>
            <a:ext cx="77349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Information Retrieval!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Buatlah</a:t>
            </a:r>
            <a:r>
              <a:rPr lang="en-US" sz="2000" dirty="0"/>
              <a:t> program Inverted Index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corpus/dataset!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92679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02718F-5841-492F-D177-50BFA1CD0C42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D04DC51-7035-D354-8C9A-2DB62C0A6529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" name="Google Shape;1547;p43">
              <a:extLst>
                <a:ext uri="{FF2B5EF4-FFF2-40B4-BE49-F238E27FC236}">
                  <a16:creationId xmlns:a16="http://schemas.microsoft.com/office/drawing/2014/main" id="{104ED25C-788C-CD21-CCA7-1BB13C3F0A24}"/>
                </a:ext>
              </a:extLst>
            </p:cNvPr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556;p43">
              <a:extLst>
                <a:ext uri="{FF2B5EF4-FFF2-40B4-BE49-F238E27FC236}">
                  <a16:creationId xmlns:a16="http://schemas.microsoft.com/office/drawing/2014/main" id="{8142CEFF-2DB2-B679-6E8C-87816174C14C}"/>
                </a:ext>
              </a:extLst>
            </p:cNvPr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D6ACBA-8C23-C430-2F68-CB643FD566DC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1661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40ACBA-8D8C-566F-7F4F-61A007F0D3EE}"/>
              </a:ext>
            </a:extLst>
          </p:cNvPr>
          <p:cNvGrpSpPr/>
          <p:nvPr/>
        </p:nvGrpSpPr>
        <p:grpSpPr>
          <a:xfrm>
            <a:off x="2565014" y="159613"/>
            <a:ext cx="4539248" cy="959979"/>
            <a:chOff x="2881580" y="22161"/>
            <a:chExt cx="4539248" cy="95997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22E36EF-6392-D089-64AC-0EA89E929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2E0F8B-965F-1A37-2780-7CF735E540F9}"/>
                </a:ext>
              </a:extLst>
            </p:cNvPr>
            <p:cNvSpPr txBox="1"/>
            <p:nvPr/>
          </p:nvSpPr>
          <p:spPr>
            <a:xfrm>
              <a:off x="3969471" y="85590"/>
              <a:ext cx="34288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Prodi Teknik </a:t>
              </a:r>
              <a:r>
                <a:rPr lang="en-US" sz="2000" dirty="0" err="1"/>
                <a:t>Informatika</a:t>
              </a:r>
              <a:r>
                <a:rPr lang="en-US" sz="2000" dirty="0"/>
                <a:t> S-2</a:t>
              </a:r>
              <a:endParaRPr lang="id-ID" sz="20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AD29BC-83B4-75E9-A529-4F2DB031753B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57" y="844276"/>
              <a:ext cx="3428871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990D-F0BA-FC40-111C-AD3E2329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Pipeline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D2C3471-7268-8F03-BEDD-7896BB5FD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844052"/>
              </p:ext>
            </p:extLst>
          </p:nvPr>
        </p:nvGraphicFramePr>
        <p:xfrm>
          <a:off x="273570" y="731355"/>
          <a:ext cx="8596859" cy="175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6B5C68-731B-DC0E-7D99-6EB930B93F5F}"/>
              </a:ext>
            </a:extLst>
          </p:cNvPr>
          <p:cNvSpPr txBox="1"/>
          <p:nvPr/>
        </p:nvSpPr>
        <p:spPr>
          <a:xfrm>
            <a:off x="109303" y="2337482"/>
            <a:ext cx="18019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Segmentation/ </a:t>
            </a:r>
            <a:r>
              <a:rPr lang="id-ID" sz="1200" dirty="0" err="1"/>
              <a:t>Tokenization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Normalization/ </a:t>
            </a:r>
            <a:r>
              <a:rPr lang="id-ID" sz="1200" dirty="0" err="1"/>
              <a:t>Lowercasing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Stopword</a:t>
            </a:r>
            <a:r>
              <a:rPr lang="id-ID" sz="1200" dirty="0"/>
              <a:t> </a:t>
            </a:r>
            <a:r>
              <a:rPr lang="id-ID" sz="1200" dirty="0" err="1"/>
              <a:t>Removal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Punctuation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Stemming</a:t>
            </a:r>
            <a:r>
              <a:rPr lang="en-US" sz="1200" dirty="0"/>
              <a:t>/</a:t>
            </a:r>
            <a:r>
              <a:rPr lang="id-ID" sz="1200" dirty="0"/>
              <a:t> </a:t>
            </a:r>
            <a:r>
              <a:rPr lang="id-ID" sz="1200" dirty="0" err="1"/>
              <a:t>Lemmatization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Depedency</a:t>
            </a:r>
            <a:r>
              <a:rPr lang="en-US" sz="1200" dirty="0"/>
              <a:t> parsing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Part-of-Speech</a:t>
            </a:r>
            <a:r>
              <a:rPr lang="id-ID" sz="1200" dirty="0"/>
              <a:t> </a:t>
            </a:r>
            <a:r>
              <a:rPr lang="id-ID" sz="1200" dirty="0" err="1"/>
              <a:t>Tagging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7684F-38A6-8693-1DD9-F8DAF61B8B24}"/>
              </a:ext>
            </a:extLst>
          </p:cNvPr>
          <p:cNvSpPr txBox="1"/>
          <p:nvPr/>
        </p:nvSpPr>
        <p:spPr>
          <a:xfrm>
            <a:off x="1984947" y="2351535"/>
            <a:ext cx="1694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Bag</a:t>
            </a:r>
            <a:r>
              <a:rPr lang="id-ID" sz="1200" dirty="0"/>
              <a:t> </a:t>
            </a:r>
            <a:r>
              <a:rPr lang="id-ID" sz="1200" dirty="0" err="1"/>
              <a:t>of</a:t>
            </a:r>
            <a:r>
              <a:rPr lang="id-ID" sz="1200" dirty="0"/>
              <a:t> </a:t>
            </a:r>
            <a:r>
              <a:rPr lang="id-ID" sz="1200" dirty="0" err="1"/>
              <a:t>Words</a:t>
            </a:r>
            <a:r>
              <a:rPr lang="id-ID" sz="1200" dirty="0"/>
              <a:t> (</a:t>
            </a:r>
            <a:r>
              <a:rPr lang="id-ID" sz="1200" dirty="0" err="1"/>
              <a:t>BoW</a:t>
            </a:r>
            <a:r>
              <a:rPr lang="id-ID" sz="1200" dirty="0"/>
              <a:t>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TF-IDF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Word </a:t>
            </a:r>
            <a:r>
              <a:rPr lang="id-ID" sz="1200" dirty="0" err="1"/>
              <a:t>Embeddings</a:t>
            </a:r>
            <a:endParaRPr lang="id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1D77E-11BA-D18F-5C14-9965D3D73460}"/>
              </a:ext>
            </a:extLst>
          </p:cNvPr>
          <p:cNvSpPr txBox="1"/>
          <p:nvPr/>
        </p:nvSpPr>
        <p:spPr>
          <a:xfrm>
            <a:off x="3843728" y="2340917"/>
            <a:ext cx="1694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Deep Learning</a:t>
            </a:r>
            <a:endParaRPr lang="id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69D43-6D24-5DE4-083A-8D51EA3709D3}"/>
              </a:ext>
            </a:extLst>
          </p:cNvPr>
          <p:cNvSpPr txBox="1"/>
          <p:nvPr/>
        </p:nvSpPr>
        <p:spPr>
          <a:xfrm>
            <a:off x="5702510" y="2337482"/>
            <a:ext cx="1530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Evaluation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Fine-Tuning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8D42-86C8-DF66-5051-A6B867A807BC}"/>
              </a:ext>
            </a:extLst>
          </p:cNvPr>
          <p:cNvSpPr txBox="1"/>
          <p:nvPr/>
        </p:nvSpPr>
        <p:spPr>
          <a:xfrm>
            <a:off x="7504451" y="2279156"/>
            <a:ext cx="1530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Monitoring and Updating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27568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Information Retrieval</a:t>
            </a:r>
            <a:endParaRPr lang="id-ID" sz="3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096AEF-5A61-CF13-6353-01780BCE5313}"/>
              </a:ext>
            </a:extLst>
          </p:cNvPr>
          <p:cNvSpPr txBox="1">
            <a:spLocks/>
          </p:cNvSpPr>
          <p:nvPr/>
        </p:nvSpPr>
        <p:spPr>
          <a:xfrm>
            <a:off x="457200" y="1210456"/>
            <a:ext cx="8229600" cy="207239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57E69"/>
              </a:buClr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sz="20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finding material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sz="20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unstructured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sz="20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from within </a:t>
            </a:r>
            <a:r>
              <a:rPr lang="en-US" sz="20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collections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(usually stored on computers).</a:t>
            </a:r>
          </a:p>
          <a:p>
            <a:pPr>
              <a:buClr>
                <a:srgbClr val="357E69"/>
              </a:buClr>
            </a:pP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sz="2000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web search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/>
            <a:r>
              <a:rPr lang="en-US" sz="2000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/>
            <a:r>
              <a:rPr lang="en-US" sz="2000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/>
            <a:r>
              <a:rPr lang="en-US" sz="2000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/>
            <a:r>
              <a:rPr lang="en-US" sz="2000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Legal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023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876D-9DC1-8FF9-B6DC-205C2448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</a:t>
            </a:r>
            <a:endParaRPr lang="id-ID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AC77BE4-80E1-E50E-D8BA-9BE0B80E1C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775892"/>
              </p:ext>
            </p:extLst>
          </p:nvPr>
        </p:nvGraphicFramePr>
        <p:xfrm>
          <a:off x="36987" y="1695502"/>
          <a:ext cx="4265933" cy="247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032A1DBF-D136-D298-FD0E-6B46D76AA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74532"/>
              </p:ext>
            </p:extLst>
          </p:nvPr>
        </p:nvGraphicFramePr>
        <p:xfrm>
          <a:off x="4660590" y="1695501"/>
          <a:ext cx="4427380" cy="256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49FB76-FD09-4A04-0F75-E0C2E0F025FE}"/>
              </a:ext>
            </a:extLst>
          </p:cNvPr>
          <p:cNvSpPr txBox="1"/>
          <p:nvPr/>
        </p:nvSpPr>
        <p:spPr>
          <a:xfrm>
            <a:off x="1364105" y="4339653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mid-nineties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C379F-DDD0-DAE0-A287-0164416C82B8}"/>
              </a:ext>
            </a:extLst>
          </p:cNvPr>
          <p:cNvSpPr txBox="1"/>
          <p:nvPr/>
        </p:nvSpPr>
        <p:spPr>
          <a:xfrm>
            <a:off x="6376788" y="433965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550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Basic assumptions of Information Retrieval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0EFD8-03E2-27C1-DC4A-C21DDAE89700}"/>
              </a:ext>
            </a:extLst>
          </p:cNvPr>
          <p:cNvSpPr txBox="1"/>
          <p:nvPr/>
        </p:nvSpPr>
        <p:spPr>
          <a:xfrm>
            <a:off x="697043" y="1878316"/>
            <a:ext cx="78848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Clr>
                <a:srgbClr val="357E69"/>
              </a:buClr>
            </a:pPr>
            <a:r>
              <a:rPr lang="en-US" sz="24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Collection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A set of documents</a:t>
            </a: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Assume it is a static collection for the moment</a:t>
            </a:r>
          </a:p>
          <a:p>
            <a:pPr lvl="1" eaLnBrk="1" hangingPunct="1"/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Goal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Retrieve documents with information that is </a:t>
            </a:r>
            <a:r>
              <a:rPr lang="en-US" sz="2400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relevant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to the user’s </a:t>
            </a:r>
            <a:r>
              <a:rPr lang="en-US" sz="2400" dirty="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sz="2400" dirty="0">
                <a:solidFill>
                  <a:schemeClr val="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Calibri" charset="0"/>
                <a:ea typeface="ＭＳ Ｐゴシック" charset="0"/>
                <a:cs typeface="ＭＳ Ｐゴシック" charset="0"/>
              </a:rPr>
              <a:t>and helps the user complete a </a:t>
            </a:r>
            <a:r>
              <a:rPr lang="en-US" sz="2400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8060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How good are the retrieved docs?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0EFD8-03E2-27C1-DC4A-C21DDAE89700}"/>
              </a:ext>
            </a:extLst>
          </p:cNvPr>
          <p:cNvSpPr txBox="1"/>
          <p:nvPr/>
        </p:nvSpPr>
        <p:spPr>
          <a:xfrm>
            <a:off x="2286000" y="187831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retrieved</a:t>
            </a:r>
          </a:p>
        </p:txBody>
      </p:sp>
    </p:spTree>
    <p:extLst>
      <p:ext uri="{BB962C8B-B14F-4D97-AF65-F5344CB8AC3E}">
        <p14:creationId xmlns:p14="http://schemas.microsoft.com/office/powerpoint/2010/main" val="180478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Unstructured data in 1620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0EFD8-03E2-27C1-DC4A-C21DDAE89700}"/>
              </a:ext>
            </a:extLst>
          </p:cNvPr>
          <p:cNvSpPr txBox="1"/>
          <p:nvPr/>
        </p:nvSpPr>
        <p:spPr>
          <a:xfrm>
            <a:off x="2286000" y="1878316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all of Shakespeare’s plays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ＭＳ Ｐゴシック" charset="0"/>
              </a:rPr>
              <a:t>Romans </a:t>
            </a:r>
            <a:r>
              <a:rPr lang="en-US" dirty="0">
                <a:latin typeface="Calibri" charset="0"/>
                <a:ea typeface="ＭＳ Ｐゴシック" charset="0"/>
              </a:rPr>
              <a:t>near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Ranked retrieval (best documents to return)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Later lectures</a:t>
            </a:r>
          </a:p>
        </p:txBody>
      </p:sp>
    </p:spTree>
    <p:extLst>
      <p:ext uri="{BB962C8B-B14F-4D97-AF65-F5344CB8AC3E}">
        <p14:creationId xmlns:p14="http://schemas.microsoft.com/office/powerpoint/2010/main" val="112249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0EFD8-03E2-27C1-DC4A-C21DDAE89700}"/>
              </a:ext>
            </a:extLst>
          </p:cNvPr>
          <p:cNvSpPr txBox="1"/>
          <p:nvPr/>
        </p:nvSpPr>
        <p:spPr>
          <a:xfrm>
            <a:off x="652072" y="1226244"/>
            <a:ext cx="803472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sz="2000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sz="2000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One could </a:t>
            </a:r>
            <a:r>
              <a:rPr lang="en-US" sz="2000" dirty="0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all of Shakespeare’s plays for </a:t>
            </a:r>
            <a:r>
              <a:rPr lang="en-US" sz="2000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000" b="1" i="1" dirty="0">
                <a:latin typeface="Calibri" charset="0"/>
                <a:ea typeface="ＭＳ Ｐゴシック" charset="0"/>
                <a:cs typeface="ＭＳ Ｐゴシック" charset="0"/>
              </a:rPr>
              <a:t>Caesar,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sz="2000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sz="2000" i="1" u="sng" dirty="0">
                <a:latin typeface="Calibri" charset="0"/>
                <a:ea typeface="ＭＳ Ｐゴシック" charset="0"/>
              </a:rPr>
              <a:t>NOT</a:t>
            </a:r>
            <a:r>
              <a:rPr lang="en-US" sz="2000" dirty="0">
                <a:latin typeface="Calibri" charset="0"/>
                <a:ea typeface="ＭＳ Ｐゴシック" charset="0"/>
              </a:rPr>
              <a:t> </a:t>
            </a:r>
            <a:r>
              <a:rPr lang="en-US" sz="2000" b="1" i="1" dirty="0">
                <a:latin typeface="Calibri" charset="0"/>
                <a:ea typeface="ＭＳ Ｐゴシック" charset="0"/>
              </a:rPr>
              <a:t>Calpurnia</a:t>
            </a:r>
            <a:r>
              <a:rPr lang="en-US" sz="2000" dirty="0">
                <a:latin typeface="Calibri" charset="0"/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Other operations (e.g., find the word </a:t>
            </a:r>
            <a:r>
              <a:rPr lang="en-US" sz="2000" b="1" i="1" dirty="0">
                <a:latin typeface="Calibri" charset="0"/>
                <a:ea typeface="ＭＳ Ｐゴシック" charset="0"/>
              </a:rPr>
              <a:t>Romans </a:t>
            </a:r>
            <a:r>
              <a:rPr lang="en-US" sz="2000" dirty="0">
                <a:latin typeface="Calibri" charset="0"/>
                <a:ea typeface="ＭＳ Ｐゴシック" charset="0"/>
              </a:rPr>
              <a:t>near</a:t>
            </a:r>
            <a:r>
              <a:rPr lang="en-US" sz="2000" b="1" dirty="0">
                <a:latin typeface="Calibri" charset="0"/>
                <a:ea typeface="ＭＳ Ｐゴシック" charset="0"/>
              </a:rPr>
              <a:t> </a:t>
            </a:r>
            <a:r>
              <a:rPr lang="en-US" sz="2000" b="1" i="1" dirty="0">
                <a:latin typeface="Calibri" charset="0"/>
                <a:ea typeface="ＭＳ Ｐゴシック" charset="0"/>
              </a:rPr>
              <a:t>countrymen</a:t>
            </a:r>
            <a:r>
              <a:rPr lang="en-US" sz="2000" dirty="0">
                <a:latin typeface="Calibri" charset="0"/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Ranked retrieval (best documents to return)</a:t>
            </a:r>
          </a:p>
          <a:p>
            <a:pPr lvl="2" eaLnBrk="1" hangingPunct="1"/>
            <a:r>
              <a:rPr lang="en-US" sz="2000" dirty="0">
                <a:latin typeface="Calibri" charset="0"/>
                <a:ea typeface="ＭＳ Ｐゴシック" charset="0"/>
              </a:rPr>
              <a:t>Later lectures</a:t>
            </a:r>
          </a:p>
        </p:txBody>
      </p:sp>
    </p:spTree>
    <p:extLst>
      <p:ext uri="{BB962C8B-B14F-4D97-AF65-F5344CB8AC3E}">
        <p14:creationId xmlns:p14="http://schemas.microsoft.com/office/powerpoint/2010/main" val="2853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sz="1200" dirty="0"/>
          </a:p>
        </p:txBody>
      </p:sp>
      <p:graphicFrame>
        <p:nvGraphicFramePr>
          <p:cNvPr id="8" name="Object 1028">
            <a:extLst>
              <a:ext uri="{FF2B5EF4-FFF2-40B4-BE49-F238E27FC236}">
                <a16:creationId xmlns:a16="http://schemas.microsoft.com/office/drawing/2014/main" id="{EDD24FF4-723E-F7F7-275B-E860F7780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374272"/>
              </p:ext>
            </p:extLst>
          </p:nvPr>
        </p:nvGraphicFramePr>
        <p:xfrm>
          <a:off x="753268" y="1057668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96600" imgH="3365500" progId="Excel.Sheet.8">
                  <p:embed/>
                </p:oleObj>
              </mc:Choice>
              <mc:Fallback>
                <p:oleObj name="Worksheet" r:id="rId2" imgW="10896600" imgH="3365500" progId="Excel.Sheet.8">
                  <p:embed/>
                  <p:pic>
                    <p:nvPicPr>
                      <p:cNvPr id="2457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" y="1057668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>
            <a:extLst>
              <a:ext uri="{FF2B5EF4-FFF2-40B4-BE49-F238E27FC236}">
                <a16:creationId xmlns:a16="http://schemas.microsoft.com/office/drawing/2014/main" id="{38A8C294-F8E0-7180-03D5-DD3C89D6F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068" y="4100905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366EF3C4-E9FC-5309-5D16-9EDAAE78F3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58468" y="2265755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D3F9031A-F218-5344-232A-1A1330BE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68" y="4246955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</p:spTree>
    <p:extLst>
      <p:ext uri="{BB962C8B-B14F-4D97-AF65-F5344CB8AC3E}">
        <p14:creationId xmlns:p14="http://schemas.microsoft.com/office/powerpoint/2010/main" val="1156725069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16605</TotalTime>
  <Words>693</Words>
  <Application>Microsoft Office PowerPoint</Application>
  <PresentationFormat>On-screen Show (16:9)</PresentationFormat>
  <Paragraphs>130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Lucida Sans Typewriter</vt:lpstr>
      <vt:lpstr>Roboto</vt:lpstr>
      <vt:lpstr>Fira Sans Extra Condensed SemiBold</vt:lpstr>
      <vt:lpstr>Fira Sans Extra Condensed</vt:lpstr>
      <vt:lpstr>Arial</vt:lpstr>
      <vt:lpstr>ＭＳ Ｐゴシック</vt:lpstr>
      <vt:lpstr>Wingdings</vt:lpstr>
      <vt:lpstr>Big Data Infographics by Slidesgo</vt:lpstr>
      <vt:lpstr>Worksheet</vt:lpstr>
      <vt:lpstr>Advanced NLP (Information Retrieval)</vt:lpstr>
      <vt:lpstr>NLP Pipeline</vt:lpstr>
      <vt:lpstr>Information Retrieval</vt:lpstr>
      <vt:lpstr>Unstructured (text) vs. structured (database)</vt:lpstr>
      <vt:lpstr>Basic assumptions of Information Retrieval</vt:lpstr>
      <vt:lpstr>How good are the retrieved docs?</vt:lpstr>
      <vt:lpstr>Unstructured data in 1620</vt:lpstr>
      <vt:lpstr>Term-document incidence matrices</vt:lpstr>
      <vt:lpstr>Term-document incidence matrices</vt:lpstr>
      <vt:lpstr>Incidence vectors</vt:lpstr>
      <vt:lpstr>Bigger collections</vt:lpstr>
      <vt:lpstr>Can’t build the matrix</vt:lpstr>
      <vt:lpstr>Can’t build the matrix</vt:lpstr>
      <vt:lpstr>Inverted index construction</vt:lpstr>
      <vt:lpstr>Ref 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cp:lastModifiedBy>Sajarwo Anggai</cp:lastModifiedBy>
  <cp:revision>146</cp:revision>
  <dcterms:modified xsi:type="dcterms:W3CDTF">2025-01-24T07:14:36Z</dcterms:modified>
</cp:coreProperties>
</file>