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245" autoAdjust="0"/>
  </p:normalViewPr>
  <p:slideViewPr>
    <p:cSldViewPr snapToGrid="0" snapToObjects="1">
      <p:cViewPr>
        <p:scale>
          <a:sx n="66" d="100"/>
          <a:sy n="66" d="100"/>
        </p:scale>
        <p:origin x="1210" y="-3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B5CE4-742B-4C7A-BA7E-6BAC58BC97B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F5DA0-3D15-4F16-BB0F-F22A028E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0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Semantik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memiliki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kejelasan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makna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keterpaduan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logis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antarbagian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sebuah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teks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atau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wacana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,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sehingga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semua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ide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gagasan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yang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disampaikan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saling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terkait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mendukung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satu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sama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lain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secara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konsisten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mudah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dipahami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oleh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pembaca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F5DA0-3D15-4F16-BB0F-F22A028E22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21483A-BD95-4E11-B1BF-7926293CC2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621164" y="-15034"/>
            <a:ext cx="4632092" cy="76332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250"/>
            <a:ext cx="8229600" cy="1067709"/>
          </a:xfrm>
        </p:spPr>
        <p:txBody>
          <a:bodyPr anchor="ctr">
            <a:no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ANALISIS METODE </a:t>
            </a:r>
            <a:r>
              <a:rPr lang="en-US" sz="16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CORRELATED TOPIC MODELING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(CTM) DAN </a:t>
            </a:r>
            <a:r>
              <a:rPr lang="en-US"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BERTopic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DALAM 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PEMODELAN</a:t>
            </a: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TOPIK PADA TEKS TERJEMAHAN AL-QUR’AN BERBAHASA INDONESIA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66" y="1557679"/>
            <a:ext cx="7482348" cy="280076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rPr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 </a:t>
            </a:r>
            <a:r>
              <a:rPr sz="16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Tesis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sz="16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Asep Ridwan </a:t>
            </a:r>
            <a:r>
              <a:rPr sz="16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Hidayat</a:t>
            </a:r>
            <a:endParaRPr lang="en-US" sz="1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(231012050036)</a:t>
            </a:r>
            <a:endParaRPr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7F27B-2D88-4533-9DFB-ABC21F27598E}"/>
              </a:ext>
            </a:extLst>
          </p:cNvPr>
          <p:cNvSpPr txBox="1"/>
          <p:nvPr/>
        </p:nvSpPr>
        <p:spPr>
          <a:xfrm>
            <a:off x="830826" y="4758513"/>
            <a:ext cx="7482348" cy="1631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TEKNIK INFORMATIKA S-2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PASCASARJANA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UNIVERSITAS PAMULANG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TANGERANG SELATAN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 </a:t>
            </a:r>
            <a:endParaRPr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Description: Logo_warna2">
            <a:extLst>
              <a:ext uri="{FF2B5EF4-FFF2-40B4-BE49-F238E27FC236}">
                <a16:creationId xmlns:a16="http://schemas.microsoft.com/office/drawing/2014/main" id="{9EF1CB69-E634-4E4B-9B64-AFAB89820BD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878" y="1910934"/>
            <a:ext cx="1216524" cy="11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Penutup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Penelitian ini diharapkan berkontribusi pada NLP keagamaan,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khususnya pemodelan topik teks terjemahan Al-Qur’an.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Terima Kasih.</a:t>
            </a:r>
          </a:p>
        </p:txBody>
      </p:sp>
      <p:sp>
        <p:nvSpPr>
          <p:cNvPr id="4" name="Freeform 24">
            <a:extLst>
              <a:ext uri="{FF2B5EF4-FFF2-40B4-BE49-F238E27FC236}">
                <a16:creationId xmlns:a16="http://schemas.microsoft.com/office/drawing/2014/main" id="{0F34EB01-7EAD-B35E-5BF2-15B7C5545508}"/>
              </a:ext>
            </a:extLst>
          </p:cNvPr>
          <p:cNvSpPr/>
          <p:nvPr/>
        </p:nvSpPr>
        <p:spPr>
          <a:xfrm flipH="1">
            <a:off x="0" y="4596629"/>
            <a:ext cx="2247471" cy="2194558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">
            <a:extLst>
              <a:ext uri="{FF2B5EF4-FFF2-40B4-BE49-F238E27FC236}">
                <a16:creationId xmlns:a16="http://schemas.microsoft.com/office/drawing/2014/main" id="{085965F7-A427-7F14-5DF3-3DB9571A65F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sp>
        <p:nvSpPr>
          <p:cNvPr id="3" name="TextBox 2"/>
          <p:cNvSpPr txBox="1"/>
          <p:nvPr/>
        </p:nvSpPr>
        <p:spPr>
          <a:xfrm>
            <a:off x="264160" y="1469741"/>
            <a:ext cx="818014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pemodelan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topik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Terjemahan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Al-Qur’an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menarik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dikaji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lebih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mendalam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memiliki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karakter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berupa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struktur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semantik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dalam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konteks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religius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kuat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serta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gaya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bahasa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yang formal dan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terikat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Pemodelan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topik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penting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memahami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kandungan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makna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dalam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teks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Al-Quran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secara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lebih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terstruktur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dan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sistematis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algn="just"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Correlated Topic Model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hasil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lebih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terkorelasi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antar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topic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BERTopic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berbasis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BERT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untuk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hasil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lebih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koheren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6D211A0-E784-32B8-8D31-087F343A2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19">
            <a:extLst>
              <a:ext uri="{FF2B5EF4-FFF2-40B4-BE49-F238E27FC236}">
                <a16:creationId xmlns:a16="http://schemas.microsoft.com/office/drawing/2014/main" id="{E61AB159-3464-1AE9-231B-03C2D01755CF}"/>
              </a:ext>
            </a:extLst>
          </p:cNvPr>
          <p:cNvSpPr txBox="1"/>
          <p:nvPr/>
        </p:nvSpPr>
        <p:spPr>
          <a:xfrm>
            <a:off x="699694" y="1908256"/>
            <a:ext cx="6769251" cy="455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endParaRPr lang="en-US" sz="2700" dirty="0">
              <a:solidFill>
                <a:srgbClr val="0053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CB414DBC-8175-6D5E-711B-F08D5CD1B317}"/>
              </a:ext>
            </a:extLst>
          </p:cNvPr>
          <p:cNvSpPr/>
          <p:nvPr/>
        </p:nvSpPr>
        <p:spPr>
          <a:xfrm flipH="1">
            <a:off x="7421455" y="5979734"/>
            <a:ext cx="1584040" cy="878266"/>
          </a:xfrm>
          <a:custGeom>
            <a:avLst/>
            <a:gdLst/>
            <a:ahLst/>
            <a:cxnLst/>
            <a:rect l="l" t="t" r="r" b="b"/>
            <a:pathLst>
              <a:path w="5579808" h="2688453">
                <a:moveTo>
                  <a:pt x="0" y="0"/>
                </a:moveTo>
                <a:lnTo>
                  <a:pt x="5579808" y="0"/>
                </a:lnTo>
                <a:lnTo>
                  <a:pt x="5579808" y="2688453"/>
                </a:lnTo>
                <a:lnTo>
                  <a:pt x="0" y="26884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68ACC644-2BC9-DF8B-4E77-64AB5FD23F9A}"/>
              </a:ext>
            </a:extLst>
          </p:cNvPr>
          <p:cNvSpPr/>
          <p:nvPr/>
        </p:nvSpPr>
        <p:spPr>
          <a:xfrm flipH="1">
            <a:off x="7468945" y="4967099"/>
            <a:ext cx="1123515" cy="1344226"/>
          </a:xfrm>
          <a:custGeom>
            <a:avLst/>
            <a:gdLst/>
            <a:ahLst/>
            <a:cxnLst/>
            <a:rect l="l" t="t" r="r" b="b"/>
            <a:pathLst>
              <a:path w="3957601" h="4114800">
                <a:moveTo>
                  <a:pt x="0" y="0"/>
                </a:moveTo>
                <a:lnTo>
                  <a:pt x="3957601" y="0"/>
                </a:lnTo>
                <a:lnTo>
                  <a:pt x="39576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5402"/>
            </a:stretch>
          </a:blipFill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250E60E-DF8B-67E7-0915-CEFC2428D2D4}"/>
              </a:ext>
            </a:extLst>
          </p:cNvPr>
          <p:cNvSpPr/>
          <p:nvPr/>
        </p:nvSpPr>
        <p:spPr>
          <a:xfrm>
            <a:off x="-287302" y="5078820"/>
            <a:ext cx="1973992" cy="1801828"/>
          </a:xfrm>
          <a:custGeom>
            <a:avLst/>
            <a:gdLst/>
            <a:ahLst/>
            <a:cxnLst/>
            <a:rect l="l" t="t" r="r" b="b"/>
            <a:pathLst>
              <a:path w="4012725" h="3509349">
                <a:moveTo>
                  <a:pt x="0" y="0"/>
                </a:moveTo>
                <a:lnTo>
                  <a:pt x="4012725" y="0"/>
                </a:lnTo>
                <a:lnTo>
                  <a:pt x="4012725" y="3509349"/>
                </a:lnTo>
                <a:lnTo>
                  <a:pt x="0" y="35093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3985717D-9EDF-4441-2E5B-29FB73FB133B}"/>
              </a:ext>
            </a:extLst>
          </p:cNvPr>
          <p:cNvSpPr txBox="1"/>
          <p:nvPr/>
        </p:nvSpPr>
        <p:spPr>
          <a:xfrm>
            <a:off x="565224" y="423721"/>
            <a:ext cx="8027236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3999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Latar </a:t>
            </a:r>
            <a:r>
              <a:rPr lang="en-US" sz="3999" dirty="0" err="1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Belakang</a:t>
            </a:r>
            <a:endParaRPr lang="en-US" sz="3999" dirty="0">
              <a:solidFill>
                <a:srgbClr val="005359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90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332107" y="931391"/>
            <a:ext cx="362436" cy="36243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680"/>
                </a:lnSpc>
              </a:pPr>
              <a:endParaRPr sz="9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47810" y="961784"/>
            <a:ext cx="4013618" cy="298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000" dirty="0" err="1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Identifikasi</a:t>
            </a:r>
            <a:r>
              <a:rPr lang="en-US" sz="2000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Masalah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731195" y="829084"/>
            <a:ext cx="362436" cy="36243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FC5C4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</p:spPr>
          <p:txBody>
            <a:bodyPr lIns="25400" tIns="25400" rIns="25400" bIns="25400" rtlCol="0" anchor="ctr"/>
            <a:lstStyle/>
            <a:p>
              <a:pPr algn="ctr">
                <a:lnSpc>
                  <a:spcPts val="1680"/>
                </a:lnSpc>
              </a:pPr>
              <a:endParaRPr sz="90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4377" y="196772"/>
            <a:ext cx="5440484" cy="489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63"/>
              </a:lnSpc>
            </a:pPr>
            <a:r>
              <a:rPr lang="en-US" sz="3250" dirty="0">
                <a:solidFill>
                  <a:srgbClr val="16BEC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RUMUSAN MASALAH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47810" y="1336214"/>
            <a:ext cx="3384626" cy="2908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890"/>
              </a:lnSpc>
              <a:buFont typeface="Arial" panose="020B0604020202020204" pitchFamily="34" charset="0"/>
              <a:buChar char="•"/>
            </a:pPr>
            <a:r>
              <a:rPr lang="nb-NO" sz="14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 terjemahan Al-Qur’an memiliki kompleksitas linguistik yang tinggi.</a:t>
            </a:r>
          </a:p>
          <a:p>
            <a:pPr marL="285750" indent="-285750">
              <a:lnSpc>
                <a:spcPts val="1890"/>
              </a:lnSpc>
              <a:buFont typeface="Arial" panose="020B0604020202020204" pitchFamily="34" charset="0"/>
              <a:buChar char="•"/>
            </a:pPr>
            <a:r>
              <a:rPr lang="nb-NO" sz="14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 CTM dan BERTopic memiliki keterbatasan yang berbeda, baik dari sisi performa, komputasi, maupun interpretabilitas hasil topik.</a:t>
            </a:r>
          </a:p>
          <a:p>
            <a:pPr marL="285750" indent="-285750">
              <a:lnSpc>
                <a:spcPts val="1890"/>
              </a:lnSpc>
              <a:buFont typeface="Arial" panose="020B0604020202020204" pitchFamily="34" charset="0"/>
              <a:buChar char="•"/>
            </a:pPr>
            <a:r>
              <a:rPr lang="nb-NO" sz="140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Belum ada perbandingan yang jelas mengenai kelebihan dan kekurangan metode CTM dan BERTopic dalam pemodelan topik teks terjemahan Al-Qur’an.</a:t>
            </a:r>
          </a:p>
          <a:p>
            <a:pPr marL="285750" indent="-285750">
              <a:lnSpc>
                <a:spcPts val="189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535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03932" y="1015036"/>
            <a:ext cx="390611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</a:pPr>
            <a:r>
              <a:rPr lang="en-US" sz="1150" b="1" dirty="0">
                <a:solidFill>
                  <a:srgbClr val="00535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1.1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224032" y="859477"/>
            <a:ext cx="3461185" cy="298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00"/>
              </a:lnSpc>
            </a:pPr>
            <a:r>
              <a:rPr lang="en-US" sz="2000" dirty="0" err="1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Rumusan</a:t>
            </a:r>
            <a:r>
              <a:rPr lang="en-US" sz="2000" dirty="0">
                <a:solidFill>
                  <a:srgbClr val="0053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Masalah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224032" y="1233907"/>
            <a:ext cx="3384626" cy="2420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lnSpc>
                <a:spcPts val="1890"/>
              </a:lnSpc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Bagaimana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kemampuan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CTM &amp;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BERTopic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menangkap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konteks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konteks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terjemahan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Al-Qur’an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berbahasa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Indonesia?</a:t>
            </a:r>
          </a:p>
          <a:p>
            <a:pPr marL="285750" indent="-285750">
              <a:lnSpc>
                <a:spcPts val="189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Apa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kelebihan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dan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kekurangan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masing-masing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menghasilkan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yang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koheren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?</a:t>
            </a:r>
          </a:p>
          <a:p>
            <a:pPr marL="285750" indent="-285750">
              <a:lnSpc>
                <a:spcPts val="1890"/>
              </a:lnSpc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Metode mana yang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lebih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akurat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dalam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pemodelan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topik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pada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teks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terjemahan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Al-Qur’an </a:t>
            </a:r>
            <a:r>
              <a:rPr lang="en-US" sz="1350" dirty="0" err="1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berbahasa</a:t>
            </a:r>
            <a:r>
              <a:rPr lang="en-US" sz="1350" dirty="0">
                <a:solidFill>
                  <a:srgbClr val="00535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Indonesia?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714102" y="884572"/>
            <a:ext cx="390611" cy="19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0"/>
              </a:lnSpc>
            </a:pPr>
            <a:r>
              <a:rPr lang="en-US" sz="1150" b="1">
                <a:solidFill>
                  <a:srgbClr val="005359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1.2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6531E123-C5A5-CD67-D30C-B8E9058780A1}"/>
              </a:ext>
            </a:extLst>
          </p:cNvPr>
          <p:cNvSpPr/>
          <p:nvPr/>
        </p:nvSpPr>
        <p:spPr>
          <a:xfrm>
            <a:off x="-354746" y="5150717"/>
            <a:ext cx="1973992" cy="1801828"/>
          </a:xfrm>
          <a:custGeom>
            <a:avLst/>
            <a:gdLst/>
            <a:ahLst/>
            <a:cxnLst/>
            <a:rect l="l" t="t" r="r" b="b"/>
            <a:pathLst>
              <a:path w="4012725" h="3509349">
                <a:moveTo>
                  <a:pt x="0" y="0"/>
                </a:moveTo>
                <a:lnTo>
                  <a:pt x="4012725" y="0"/>
                </a:lnTo>
                <a:lnTo>
                  <a:pt x="4012725" y="3509349"/>
                </a:lnTo>
                <a:lnTo>
                  <a:pt x="0" y="35093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10C3414-3564-8F13-207D-B8387C31CD02}"/>
              </a:ext>
            </a:extLst>
          </p:cNvPr>
          <p:cNvSpPr/>
          <p:nvPr/>
        </p:nvSpPr>
        <p:spPr>
          <a:xfrm flipH="1">
            <a:off x="7804610" y="5150717"/>
            <a:ext cx="1123515" cy="1344226"/>
          </a:xfrm>
          <a:custGeom>
            <a:avLst/>
            <a:gdLst/>
            <a:ahLst/>
            <a:cxnLst/>
            <a:rect l="l" t="t" r="r" b="b"/>
            <a:pathLst>
              <a:path w="3957601" h="4114800">
                <a:moveTo>
                  <a:pt x="0" y="0"/>
                </a:moveTo>
                <a:lnTo>
                  <a:pt x="3957601" y="0"/>
                </a:lnTo>
                <a:lnTo>
                  <a:pt x="39576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5402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Tujuan Penelitian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698" y="182880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1.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Correlated Topic Modeling (CTM) dan </a:t>
            </a:r>
            <a:r>
              <a:rPr lang="en-US" dirty="0" err="1"/>
              <a:t>BERTopic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pada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Al-Qur’an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berbahasa</a:t>
            </a:r>
            <a:r>
              <a:rPr lang="en-US" dirty="0"/>
              <a:t> Indonesia.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2. </a:t>
            </a:r>
            <a:r>
              <a:rPr dirty="0" err="1"/>
              <a:t>Mengidentifikasi</a:t>
            </a:r>
            <a:r>
              <a:rPr dirty="0"/>
              <a:t> </a:t>
            </a:r>
            <a:r>
              <a:rPr dirty="0" err="1"/>
              <a:t>tema</a:t>
            </a:r>
            <a:r>
              <a:rPr dirty="0"/>
              <a:t> </a:t>
            </a:r>
            <a:r>
              <a:rPr dirty="0" err="1"/>
              <a:t>utama</a:t>
            </a:r>
            <a:r>
              <a:rPr dirty="0"/>
              <a:t> Al-Qur’an.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3.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dan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Al-Qur’an.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Manfaat Penelitian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828800"/>
            <a:ext cx="74631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pada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</a:t>
            </a:r>
            <a:r>
              <a:rPr lang="en-US" dirty="0" err="1"/>
              <a:t>Qur’a</a:t>
            </a:r>
            <a:r>
              <a:rPr dirty="0"/>
              <a:t>- </a:t>
            </a:r>
            <a:r>
              <a:rPr dirty="0" err="1"/>
              <a:t>Mempermudah</a:t>
            </a:r>
            <a:r>
              <a:rPr dirty="0"/>
              <a:t> </a:t>
            </a:r>
            <a:r>
              <a:rPr dirty="0" err="1"/>
              <a:t>pemahaman</a:t>
            </a:r>
            <a:r>
              <a:rPr dirty="0"/>
              <a:t> </a:t>
            </a:r>
            <a:r>
              <a:rPr dirty="0" err="1"/>
              <a:t>tematik</a:t>
            </a:r>
            <a:r>
              <a:rPr dirty="0"/>
              <a:t> Al-Qur’an.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dan </a:t>
            </a:r>
            <a:r>
              <a:rPr lang="en-US" dirty="0" err="1"/>
              <a:t>praktisi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tematik</a:t>
            </a:r>
            <a:r>
              <a:rPr lang="en-US" dirty="0"/>
              <a:t> dan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Al-Qur’an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 err="1"/>
              <a:t>Referensi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berbasis</a:t>
            </a:r>
            <a:r>
              <a:rPr dirty="0"/>
              <a:t> </a:t>
            </a:r>
            <a:r>
              <a:rPr dirty="0" err="1"/>
              <a:t>teks</a:t>
            </a:r>
            <a:r>
              <a:rPr dirty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 err="1"/>
              <a:t>Mendukung</a:t>
            </a:r>
            <a:r>
              <a:rPr dirty="0"/>
              <a:t> </a:t>
            </a:r>
            <a:r>
              <a:rPr dirty="0" err="1"/>
              <a:t>kajian</a:t>
            </a:r>
            <a:r>
              <a:rPr dirty="0"/>
              <a:t> tafsir modern.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Landasan Teori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- Text Mining &amp; Preprocessing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Topic Modeling (LDA, CTM, BERTopic)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BERT &amp; SBERT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Dimensionality Reduction (UMAP)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Clustering (HDBSCAN)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Evaluasi: Coherence C_V &amp; UMass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Kerangka Pemikiran (Diagram)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Identifikasi Masalah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Pengumpulan Data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Preprocessing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Penerapan CTM &amp; BERTopic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Evaluasi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Interpretasi Hasil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Metodologi Penelitian (Diagram)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Studi Literatur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Pengumpulan Data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Preprocessing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Implementasi CTM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Implementasi BERTopic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Evaluasi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Analisis &amp; Kesimpulan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Jadwal Penelitian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Studi Literatur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Pengumpulan Data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Implementasi Model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Evaluasi Hasil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Penulisan Laporan</a:t>
            </a:r>
          </a:p>
        </p:txBody>
      </p:sp>
      <p:sp>
        <p:nvSpPr>
          <p:cNvPr id="4" name="Freeform 24">
            <a:extLst>
              <a:ext uri="{FF2B5EF4-FFF2-40B4-BE49-F238E27FC236}">
                <a16:creationId xmlns:a16="http://schemas.microsoft.com/office/drawing/2014/main" id="{9E054DA6-7432-3395-1C1F-02914BF87323}"/>
              </a:ext>
            </a:extLst>
          </p:cNvPr>
          <p:cNvSpPr/>
          <p:nvPr/>
        </p:nvSpPr>
        <p:spPr>
          <a:xfrm flipH="1">
            <a:off x="0" y="4596629"/>
            <a:ext cx="2247471" cy="2194558"/>
          </a:xfrm>
          <a:custGeom>
            <a:avLst/>
            <a:gdLst/>
            <a:ahLst/>
            <a:cxnLst/>
            <a:rect l="l" t="t" r="r" b="b"/>
            <a:pathLst>
              <a:path w="2247471" h="2901835">
                <a:moveTo>
                  <a:pt x="2247471" y="0"/>
                </a:moveTo>
                <a:lnTo>
                  <a:pt x="0" y="0"/>
                </a:lnTo>
                <a:lnTo>
                  <a:pt x="0" y="2901835"/>
                </a:lnTo>
                <a:lnTo>
                  <a:pt x="2247471" y="2901835"/>
                </a:lnTo>
                <a:lnTo>
                  <a:pt x="22474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464</Words>
  <Application>Microsoft Office PowerPoint</Application>
  <PresentationFormat>On-screen Show (4:3)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Google Sans</vt:lpstr>
      <vt:lpstr>League Spartan</vt:lpstr>
      <vt:lpstr>Source Sans Pro</vt:lpstr>
      <vt:lpstr>Source Sans Pro Bold</vt:lpstr>
      <vt:lpstr>Office Theme</vt:lpstr>
      <vt:lpstr>ANALISIS METODE CORRELATED TOPIC MODELING (CTM) DAN BERTopic DALAM PEMODELAN TOPIK PADA TEKS TERJEMAHAN AL-QUR’AN BERBAHASA INDONESIA</vt:lpstr>
      <vt:lpstr>PowerPoint Presentation</vt:lpstr>
      <vt:lpstr>PowerPoint Presentation</vt:lpstr>
      <vt:lpstr>Tujuan Penelitian</vt:lpstr>
      <vt:lpstr>Manfaat Penelitian</vt:lpstr>
      <vt:lpstr>Landasan Teori</vt:lpstr>
      <vt:lpstr>Kerangka Pemikiran (Diagram)</vt:lpstr>
      <vt:lpstr>Metodologi Penelitian (Diagram)</vt:lpstr>
      <vt:lpstr>Jadwal Penelitian</vt:lpstr>
      <vt:lpstr>Penutup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METODE CORRELATED TOPIC MODELING (CTM) DAN BERTopic DALAM PEMODELAN TOPIK PADA TEKS TERJEMAHAN AL-QUR’AN BERBAHASA INDONESIA</dc:title>
  <dc:subject/>
  <dc:creator/>
  <cp:keywords/>
  <dc:description>generated using python-pptx</dc:description>
  <cp:lastModifiedBy>rido mr</cp:lastModifiedBy>
  <cp:revision>16</cp:revision>
  <dcterms:created xsi:type="dcterms:W3CDTF">2013-01-27T09:14:16Z</dcterms:created>
  <dcterms:modified xsi:type="dcterms:W3CDTF">2025-10-06T23:03:30Z</dcterms:modified>
  <cp:category/>
</cp:coreProperties>
</file>