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1"/>
  </p:notesMasterIdLst>
  <p:sldIdLst>
    <p:sldId id="393" r:id="rId2"/>
    <p:sldId id="295" r:id="rId3"/>
    <p:sldId id="397" r:id="rId4"/>
    <p:sldId id="398" r:id="rId5"/>
    <p:sldId id="399" r:id="rId6"/>
    <p:sldId id="400" r:id="rId7"/>
    <p:sldId id="401" r:id="rId8"/>
    <p:sldId id="402" r:id="rId9"/>
    <p:sldId id="403" r:id="rId10"/>
    <p:sldId id="404" r:id="rId11"/>
    <p:sldId id="405" r:id="rId12"/>
    <p:sldId id="406" r:id="rId13"/>
    <p:sldId id="407" r:id="rId14"/>
    <p:sldId id="396" r:id="rId15"/>
    <p:sldId id="369" r:id="rId16"/>
    <p:sldId id="365" r:id="rId17"/>
    <p:sldId id="366" r:id="rId18"/>
    <p:sldId id="367" r:id="rId19"/>
    <p:sldId id="368" r:id="rId20"/>
    <p:sldId id="414" r:id="rId21"/>
    <p:sldId id="415" r:id="rId22"/>
    <p:sldId id="371" r:id="rId23"/>
    <p:sldId id="370" r:id="rId24"/>
    <p:sldId id="408" r:id="rId25"/>
    <p:sldId id="409" r:id="rId26"/>
    <p:sldId id="413" r:id="rId27"/>
    <p:sldId id="410" r:id="rId28"/>
    <p:sldId id="411" r:id="rId29"/>
    <p:sldId id="412" r:id="rId30"/>
  </p:sldIdLst>
  <p:sldSz cx="9144000" cy="5143500" type="screen16x9"/>
  <p:notesSz cx="6858000" cy="9144000"/>
  <p:embeddedFontLst>
    <p:embeddedFont>
      <p:font typeface="Bookman Old Style" panose="02050604050505020204" pitchFamily="18" charset="0"/>
      <p:regular r:id="rId32"/>
      <p:bold r:id="rId33"/>
      <p:italic r:id="rId34"/>
      <p:boldItalic r:id="rId35"/>
    </p:embeddedFont>
    <p:embeddedFont>
      <p:font typeface="Fira Sans Extra Condensed" panose="020B0503050000020004" pitchFamily="34" charset="0"/>
      <p:regular r:id="rId36"/>
      <p:bold r:id="rId37"/>
      <p:italic r:id="rId38"/>
      <p:boldItalic r:id="rId39"/>
    </p:embeddedFont>
    <p:embeddedFont>
      <p:font typeface="Fira Sans Extra Condensed SemiBold" panose="020B0604020202020204" charset="0"/>
      <p:regular r:id="rId40"/>
      <p:bold r:id="rId41"/>
      <p:italic r:id="rId42"/>
      <p:bold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0" autoAdjust="0"/>
    <p:restoredTop sz="94660"/>
  </p:normalViewPr>
  <p:slideViewPr>
    <p:cSldViewPr snapToGrid="0">
      <p:cViewPr varScale="1">
        <p:scale>
          <a:sx n="97" d="100"/>
          <a:sy n="97" d="100"/>
        </p:scale>
        <p:origin x="117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98adbe68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6331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98adbe68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3345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98adbe68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4980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98adbe68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98adbe68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4320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98adbe68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5296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98adbe68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3290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98adbe68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6248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98adbe68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8942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98adbe68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8234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98adbe68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290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98adbe68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896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jurnal.id/id/blog/balanced-scorecard/"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jurnal.id/id/blog/balanced-scorecard/"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jurnal.id/id/blog/balanced-scorecard/"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djkn.kemenkeu.go.id/artikel/baca/15137/Metode-Balance-Scorecard-BSC-dalam-Pengelolaan-Kinerja-Kementerian-Keuangan-DJKN-Kerangka-dan-Visualisasi-Peta-Strategi.ht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ojs.amikom.ac.id/index.php/semnasteknomedia/article/view/491"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teinbeis-bi.de/images/artikel/hbr_1992.pdf"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jurnal.id/id/blog/balanced-scorecar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bscdesigner.com/ceo-kpis.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webbsc.com/s/ceo-balanced-scorecard"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urnal.id/id/blog/balanced-scorecar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jurnal.id/id/blog/balanced-scorecar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www.jurnal.id/id/blog/balanced-scorecar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jurnal.id/id/blog/balanced-scorecar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jurnal.id/id/blog/balanced-scorecar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jurnal.id/id/blog/balanced-scorecar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jurnal.id/id/blog/balanced-scorecar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86F1E-22AD-1106-5494-88196AF0A663}"/>
              </a:ext>
            </a:extLst>
          </p:cNvPr>
          <p:cNvSpPr>
            <a:spLocks noGrp="1"/>
          </p:cNvSpPr>
          <p:nvPr>
            <p:ph type="title"/>
          </p:nvPr>
        </p:nvSpPr>
        <p:spPr>
          <a:xfrm>
            <a:off x="457200" y="1297858"/>
            <a:ext cx="8229600" cy="1711510"/>
          </a:xfrm>
        </p:spPr>
        <p:txBody>
          <a:bodyPr/>
          <a:lstStyle/>
          <a:p>
            <a:r>
              <a:rPr lang="en-US" dirty="0" err="1"/>
              <a:t>Pertemuan</a:t>
            </a:r>
            <a:r>
              <a:rPr lang="en-US" dirty="0"/>
              <a:t> 3</a:t>
            </a:r>
            <a:br>
              <a:rPr lang="en-US" dirty="0"/>
            </a:br>
            <a:r>
              <a:rPr lang="en-US" dirty="0">
                <a:solidFill>
                  <a:schemeClr val="dk1"/>
                </a:solidFill>
              </a:rPr>
              <a:t>Balance Scorecard</a:t>
            </a:r>
            <a:endParaRPr lang="en-US" dirty="0"/>
          </a:p>
        </p:txBody>
      </p:sp>
    </p:spTree>
    <p:extLst>
      <p:ext uri="{BB962C8B-B14F-4D97-AF65-F5344CB8AC3E}">
        <p14:creationId xmlns:p14="http://schemas.microsoft.com/office/powerpoint/2010/main" val="3952097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19" name="Google Shape;219;p18"/>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r>
              <a:rPr lang="id-ID" b="0" i="0" u="none" strike="noStrike" dirty="0">
                <a:solidFill>
                  <a:srgbClr val="232933"/>
                </a:solidFill>
                <a:effectLst/>
                <a:latin typeface="+mj-lt"/>
              </a:rPr>
              <a:t>Perspektif Pembelajaran dan Pertumbuhan</a:t>
            </a:r>
          </a:p>
        </p:txBody>
      </p:sp>
      <p:sp>
        <p:nvSpPr>
          <p:cNvPr id="3" name="TextBox 2">
            <a:extLst>
              <a:ext uri="{FF2B5EF4-FFF2-40B4-BE49-F238E27FC236}">
                <a16:creationId xmlns:a16="http://schemas.microsoft.com/office/drawing/2014/main" id="{2D347DFC-E417-577B-8953-6C5245962193}"/>
              </a:ext>
            </a:extLst>
          </p:cNvPr>
          <p:cNvSpPr txBox="1"/>
          <p:nvPr/>
        </p:nvSpPr>
        <p:spPr>
          <a:xfrm>
            <a:off x="2286000" y="4698330"/>
            <a:ext cx="4572000" cy="307777"/>
          </a:xfrm>
          <a:prstGeom prst="rect">
            <a:avLst/>
          </a:prstGeom>
          <a:noFill/>
        </p:spPr>
        <p:txBody>
          <a:bodyPr wrap="square">
            <a:spAutoFit/>
          </a:bodyPr>
          <a:lstStyle/>
          <a:p>
            <a:pPr algn="ctr"/>
            <a:r>
              <a:rPr lang="id-ID" dirty="0">
                <a:hlinkClick r:id="rId3"/>
              </a:rPr>
              <a:t>https://www.jurnal.id/id/blog/balanced-scorecard/</a:t>
            </a:r>
            <a:r>
              <a:rPr lang="en-US" dirty="0"/>
              <a:t> </a:t>
            </a:r>
            <a:endParaRPr lang="id-ID" dirty="0"/>
          </a:p>
        </p:txBody>
      </p:sp>
      <p:sp>
        <p:nvSpPr>
          <p:cNvPr id="7" name="TextBox 6">
            <a:extLst>
              <a:ext uri="{FF2B5EF4-FFF2-40B4-BE49-F238E27FC236}">
                <a16:creationId xmlns:a16="http://schemas.microsoft.com/office/drawing/2014/main" id="{625134CB-8AB5-1204-8C73-91F673A617FF}"/>
              </a:ext>
            </a:extLst>
          </p:cNvPr>
          <p:cNvSpPr txBox="1"/>
          <p:nvPr/>
        </p:nvSpPr>
        <p:spPr>
          <a:xfrm>
            <a:off x="700548" y="1014876"/>
            <a:ext cx="7846141" cy="3785652"/>
          </a:xfrm>
          <a:prstGeom prst="rect">
            <a:avLst/>
          </a:prstGeom>
          <a:noFill/>
        </p:spPr>
        <p:txBody>
          <a:bodyPr wrap="square">
            <a:spAutoFit/>
          </a:bodyPr>
          <a:lstStyle/>
          <a:p>
            <a:pPr algn="l"/>
            <a:r>
              <a:rPr lang="id-ID" sz="1600" b="0" i="0" u="none" strike="noStrike" dirty="0">
                <a:solidFill>
                  <a:srgbClr val="232933"/>
                </a:solidFill>
                <a:effectLst/>
                <a:latin typeface="+mj-lt"/>
              </a:rPr>
              <a:t>Perspektif </a:t>
            </a:r>
            <a:r>
              <a:rPr lang="id-ID" sz="1600" b="0" i="1" u="none" strike="noStrike" dirty="0" err="1">
                <a:solidFill>
                  <a:srgbClr val="232933"/>
                </a:solidFill>
                <a:effectLst/>
                <a:latin typeface="+mj-lt"/>
              </a:rPr>
              <a:t>Balanced</a:t>
            </a:r>
            <a:r>
              <a:rPr lang="id-ID" sz="1600" b="0" i="1" u="none" strike="noStrike" dirty="0">
                <a:solidFill>
                  <a:srgbClr val="232933"/>
                </a:solidFill>
                <a:effectLst/>
                <a:latin typeface="+mj-lt"/>
              </a:rPr>
              <a:t> </a:t>
            </a:r>
            <a:r>
              <a:rPr lang="id-ID" sz="1600" b="0" i="1" u="none" strike="noStrike" dirty="0" err="1">
                <a:solidFill>
                  <a:srgbClr val="232933"/>
                </a:solidFill>
                <a:effectLst/>
                <a:latin typeface="+mj-lt"/>
              </a:rPr>
              <a:t>Scorecard</a:t>
            </a:r>
            <a:r>
              <a:rPr lang="id-ID" sz="1600" b="0" i="0" u="none" strike="noStrike" dirty="0">
                <a:solidFill>
                  <a:srgbClr val="232933"/>
                </a:solidFill>
                <a:effectLst/>
                <a:latin typeface="+mj-lt"/>
              </a:rPr>
              <a:t> ini menyediakan infrastruktur bagi tercapainya ketiga perspektif sebelumnya serta untuk menghasilkan pertumbuhan dan perbaikan jangka panjang.</a:t>
            </a:r>
            <a:endParaRPr lang="en-US" sz="1600" b="0" i="0" u="none" strike="noStrike" dirty="0">
              <a:solidFill>
                <a:srgbClr val="232933"/>
              </a:solidFill>
              <a:effectLst/>
              <a:latin typeface="+mj-lt"/>
            </a:endParaRPr>
          </a:p>
          <a:p>
            <a:pPr algn="l"/>
            <a:endParaRPr lang="id-ID" sz="1600" b="0" i="0" u="none" strike="noStrike" dirty="0">
              <a:solidFill>
                <a:srgbClr val="232933"/>
              </a:solidFill>
              <a:effectLst/>
              <a:latin typeface="+mj-lt"/>
            </a:endParaRPr>
          </a:p>
          <a:p>
            <a:pPr algn="l"/>
            <a:r>
              <a:rPr lang="id-ID" sz="1600" b="0" i="0" u="none" strike="noStrike" dirty="0">
                <a:solidFill>
                  <a:srgbClr val="232933"/>
                </a:solidFill>
                <a:effectLst/>
                <a:latin typeface="+mj-lt"/>
              </a:rPr>
              <a:t>Penting bagi suatu badan usaha saat melakukan investasi tidak hanya pada peralatan untuk menghasilkan produk atau jasa, tetapi juga melakukan investasi pada infrastruktur, yaitu: sumber daya manusia, sistem dan prosedur.</a:t>
            </a:r>
            <a:endParaRPr lang="en-US" sz="1600" b="0" i="0" u="none" strike="noStrike" dirty="0">
              <a:solidFill>
                <a:srgbClr val="232933"/>
              </a:solidFill>
              <a:effectLst/>
              <a:latin typeface="+mj-lt"/>
            </a:endParaRPr>
          </a:p>
          <a:p>
            <a:pPr algn="l"/>
            <a:endParaRPr lang="id-ID" sz="1600" b="0" i="0" u="none" strike="noStrike" dirty="0">
              <a:solidFill>
                <a:srgbClr val="232933"/>
              </a:solidFill>
              <a:effectLst/>
              <a:latin typeface="+mj-lt"/>
            </a:endParaRPr>
          </a:p>
          <a:p>
            <a:pPr algn="l"/>
            <a:r>
              <a:rPr lang="id-ID" sz="1600" b="0" i="0" u="none" strike="noStrike" dirty="0">
                <a:solidFill>
                  <a:srgbClr val="232933"/>
                </a:solidFill>
                <a:effectLst/>
                <a:latin typeface="+mj-lt"/>
              </a:rPr>
              <a:t>Tolak ukur kinerja keuangan, pelanggan, dan proses bisnis internal bisa menjadi pemicu kesenjangan yang besar antara kemampuan yang ada dari manusia, sistem, dan prosedur.</a:t>
            </a:r>
            <a:endParaRPr lang="en-US" sz="1600" b="0" i="0" u="none" strike="noStrike" dirty="0">
              <a:solidFill>
                <a:srgbClr val="232933"/>
              </a:solidFill>
              <a:effectLst/>
              <a:latin typeface="+mj-lt"/>
            </a:endParaRPr>
          </a:p>
          <a:p>
            <a:pPr algn="l"/>
            <a:endParaRPr lang="id-ID" sz="1600" b="0" i="0" u="none" strike="noStrike" dirty="0">
              <a:solidFill>
                <a:srgbClr val="232933"/>
              </a:solidFill>
              <a:effectLst/>
              <a:latin typeface="+mj-lt"/>
            </a:endParaRPr>
          </a:p>
          <a:p>
            <a:pPr algn="l"/>
            <a:r>
              <a:rPr lang="id-ID" sz="1600" b="0" i="0" u="none" strike="noStrike" dirty="0">
                <a:solidFill>
                  <a:srgbClr val="232933"/>
                </a:solidFill>
                <a:effectLst/>
                <a:latin typeface="+mj-lt"/>
              </a:rPr>
              <a:t>Untuk memperkecil kesenjangan itu, maka suatu perusahaan harus melakukan investasi dalam bentuk </a:t>
            </a:r>
            <a:r>
              <a:rPr lang="id-ID" sz="1600" b="0" i="0" u="none" strike="noStrike" dirty="0" err="1">
                <a:solidFill>
                  <a:srgbClr val="232933"/>
                </a:solidFill>
                <a:effectLst/>
                <a:latin typeface="+mj-lt"/>
              </a:rPr>
              <a:t>reskilling</a:t>
            </a:r>
            <a:r>
              <a:rPr lang="id-ID" sz="1600" b="0" i="0" u="none" strike="noStrike" dirty="0">
                <a:solidFill>
                  <a:srgbClr val="232933"/>
                </a:solidFill>
                <a:effectLst/>
                <a:latin typeface="+mj-lt"/>
              </a:rPr>
              <a:t> karyawan, yaitu: meningkatkan kemampuan sistem dan teknologi informasi, serta menata ulang prosedur yang ada.</a:t>
            </a:r>
          </a:p>
        </p:txBody>
      </p:sp>
    </p:spTree>
    <p:extLst>
      <p:ext uri="{BB962C8B-B14F-4D97-AF65-F5344CB8AC3E}">
        <p14:creationId xmlns:p14="http://schemas.microsoft.com/office/powerpoint/2010/main" val="159720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19" name="Google Shape;219;p18"/>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r>
              <a:rPr lang="id-ID" b="0" i="0" u="none" strike="noStrike" dirty="0">
                <a:solidFill>
                  <a:srgbClr val="232933"/>
                </a:solidFill>
                <a:effectLst/>
                <a:latin typeface="+mj-lt"/>
              </a:rPr>
              <a:t>Perspektif Pembelajaran dan Pertumbuhan</a:t>
            </a:r>
          </a:p>
        </p:txBody>
      </p:sp>
      <p:sp>
        <p:nvSpPr>
          <p:cNvPr id="3" name="TextBox 2">
            <a:extLst>
              <a:ext uri="{FF2B5EF4-FFF2-40B4-BE49-F238E27FC236}">
                <a16:creationId xmlns:a16="http://schemas.microsoft.com/office/drawing/2014/main" id="{2D347DFC-E417-577B-8953-6C5245962193}"/>
              </a:ext>
            </a:extLst>
          </p:cNvPr>
          <p:cNvSpPr txBox="1"/>
          <p:nvPr/>
        </p:nvSpPr>
        <p:spPr>
          <a:xfrm>
            <a:off x="2286000" y="4698330"/>
            <a:ext cx="4572000" cy="307777"/>
          </a:xfrm>
          <a:prstGeom prst="rect">
            <a:avLst/>
          </a:prstGeom>
          <a:noFill/>
        </p:spPr>
        <p:txBody>
          <a:bodyPr wrap="square">
            <a:spAutoFit/>
          </a:bodyPr>
          <a:lstStyle/>
          <a:p>
            <a:pPr algn="ctr"/>
            <a:r>
              <a:rPr lang="id-ID" dirty="0">
                <a:hlinkClick r:id="rId3"/>
              </a:rPr>
              <a:t>https://www.jurnal.id/id/blog/balanced-scorecard/</a:t>
            </a:r>
            <a:r>
              <a:rPr lang="en-US" dirty="0"/>
              <a:t> </a:t>
            </a:r>
            <a:endParaRPr lang="id-ID" dirty="0"/>
          </a:p>
        </p:txBody>
      </p:sp>
      <p:sp>
        <p:nvSpPr>
          <p:cNvPr id="7" name="TextBox 6">
            <a:extLst>
              <a:ext uri="{FF2B5EF4-FFF2-40B4-BE49-F238E27FC236}">
                <a16:creationId xmlns:a16="http://schemas.microsoft.com/office/drawing/2014/main" id="{625134CB-8AB5-1204-8C73-91F673A617FF}"/>
              </a:ext>
            </a:extLst>
          </p:cNvPr>
          <p:cNvSpPr txBox="1"/>
          <p:nvPr/>
        </p:nvSpPr>
        <p:spPr>
          <a:xfrm>
            <a:off x="700548" y="1014876"/>
            <a:ext cx="7846141" cy="3323987"/>
          </a:xfrm>
          <a:prstGeom prst="rect">
            <a:avLst/>
          </a:prstGeom>
          <a:noFill/>
        </p:spPr>
        <p:txBody>
          <a:bodyPr wrap="square">
            <a:spAutoFit/>
          </a:bodyPr>
          <a:lstStyle/>
          <a:p>
            <a:pPr algn="l"/>
            <a:r>
              <a:rPr lang="id-ID" b="1" i="0" u="none" strike="noStrike" dirty="0">
                <a:solidFill>
                  <a:srgbClr val="232933"/>
                </a:solidFill>
                <a:effectLst/>
                <a:latin typeface="+mj-lt"/>
              </a:rPr>
              <a:t>Kapabilitas pekerja</a:t>
            </a:r>
            <a:endParaRPr lang="id-ID" b="0" i="0" u="none" strike="noStrike" dirty="0">
              <a:solidFill>
                <a:srgbClr val="232933"/>
              </a:solidFill>
              <a:effectLst/>
              <a:latin typeface="+mj-lt"/>
            </a:endParaRPr>
          </a:p>
          <a:p>
            <a:pPr marL="285750" indent="-285750" algn="l">
              <a:buFont typeface="Arial" panose="020B0604020202020204" pitchFamily="34" charset="0"/>
              <a:buChar char="•"/>
            </a:pPr>
            <a:r>
              <a:rPr lang="id-ID" b="1" i="0" u="none" strike="noStrike" dirty="0">
                <a:solidFill>
                  <a:srgbClr val="232933"/>
                </a:solidFill>
                <a:effectLst/>
                <a:latin typeface="+mj-lt"/>
              </a:rPr>
              <a:t>Kepuasan pekerja</a:t>
            </a:r>
            <a:r>
              <a:rPr lang="id-ID" b="0" i="0" u="none" strike="noStrike" dirty="0">
                <a:solidFill>
                  <a:srgbClr val="232933"/>
                </a:solidFill>
                <a:effectLst/>
                <a:latin typeface="+mj-lt"/>
              </a:rPr>
              <a:t>. Kepuasan pekerja merupakan prakondisi untuk meningkatkan produktivitas, tanggung</a:t>
            </a:r>
            <a:r>
              <a:rPr lang="en-US" b="0" i="0" u="none" strike="noStrike" dirty="0">
                <a:solidFill>
                  <a:srgbClr val="232933"/>
                </a:solidFill>
                <a:effectLst/>
                <a:latin typeface="+mj-lt"/>
              </a:rPr>
              <a:t> </a:t>
            </a:r>
            <a:r>
              <a:rPr lang="id-ID" b="0" i="0" u="none" strike="noStrike" dirty="0">
                <a:solidFill>
                  <a:srgbClr val="232933"/>
                </a:solidFill>
                <a:effectLst/>
                <a:latin typeface="+mj-lt"/>
              </a:rPr>
              <a:t>jawab, kualitas, dan pelayanan kepada konsumen. Unsur yang dapat diukur dalam kepuasan pekerja adalah keterlibatan pekerja dalam mengambil keputusan, pengakuan, akses untuk mendapatkan informasi, dorongan untuk bekerja kreatif, dan menggunakan inisiatif, serta dukungan dari atasan.</a:t>
            </a:r>
          </a:p>
          <a:p>
            <a:pPr marL="285750" indent="-285750" algn="l">
              <a:buFont typeface="Arial" panose="020B0604020202020204" pitchFamily="34" charset="0"/>
              <a:buChar char="•"/>
            </a:pPr>
            <a:r>
              <a:rPr lang="id-ID" b="1" i="0" u="none" strike="noStrike" dirty="0">
                <a:solidFill>
                  <a:srgbClr val="232933"/>
                </a:solidFill>
                <a:effectLst/>
                <a:latin typeface="+mj-lt"/>
              </a:rPr>
              <a:t>Retensi pekerja</a:t>
            </a:r>
            <a:r>
              <a:rPr lang="id-ID" b="0" i="0" u="none" strike="noStrike" dirty="0">
                <a:solidFill>
                  <a:srgbClr val="232933"/>
                </a:solidFill>
                <a:effectLst/>
                <a:latin typeface="+mj-lt"/>
              </a:rPr>
              <a:t>. Retensi pekerja adalah kemampuan </a:t>
            </a:r>
            <a:r>
              <a:rPr lang="id-ID" b="0" i="0" u="none" strike="noStrike" dirty="0" err="1">
                <a:solidFill>
                  <a:srgbClr val="232933"/>
                </a:solidFill>
                <a:effectLst/>
                <a:latin typeface="+mj-lt"/>
              </a:rPr>
              <a:t>imtuk</a:t>
            </a:r>
            <a:r>
              <a:rPr lang="id-ID" b="0" i="0" u="none" strike="noStrike" dirty="0">
                <a:solidFill>
                  <a:srgbClr val="232933"/>
                </a:solidFill>
                <a:effectLst/>
                <a:latin typeface="+mj-lt"/>
              </a:rPr>
              <a:t> mempertahankan pekerja terbaik dalam perusahaan. Di mana kita mengetahui pekerja merupakan investasi jangka panjang bagi perusahaan. Jadi, </a:t>
            </a:r>
            <a:r>
              <a:rPr lang="id-ID" b="0" i="0" u="none" strike="noStrike" dirty="0" err="1">
                <a:solidFill>
                  <a:srgbClr val="232933"/>
                </a:solidFill>
                <a:effectLst/>
                <a:latin typeface="+mj-lt"/>
              </a:rPr>
              <a:t>keluamya</a:t>
            </a:r>
            <a:r>
              <a:rPr lang="id-ID" b="0" i="0" u="none" strike="noStrike" dirty="0">
                <a:solidFill>
                  <a:srgbClr val="232933"/>
                </a:solidFill>
                <a:effectLst/>
                <a:latin typeface="+mj-lt"/>
              </a:rPr>
              <a:t> seorang pekerja yang bukan karena keinginan perusahaan merupakan </a:t>
            </a:r>
            <a:r>
              <a:rPr lang="id-ID" b="0" i="0" u="none" strike="noStrike" dirty="0" err="1">
                <a:solidFill>
                  <a:srgbClr val="232933"/>
                </a:solidFill>
                <a:effectLst/>
                <a:latin typeface="+mj-lt"/>
              </a:rPr>
              <a:t>loss</a:t>
            </a:r>
            <a:r>
              <a:rPr lang="id-ID" b="0" i="0" u="none" strike="noStrike" dirty="0">
                <a:solidFill>
                  <a:srgbClr val="232933"/>
                </a:solidFill>
                <a:effectLst/>
                <a:latin typeface="+mj-lt"/>
              </a:rPr>
              <a:t> pada </a:t>
            </a:r>
            <a:r>
              <a:rPr lang="id-ID" b="0" i="0" u="none" strike="noStrike" dirty="0" err="1">
                <a:solidFill>
                  <a:srgbClr val="232933"/>
                </a:solidFill>
                <a:effectLst/>
                <a:latin typeface="+mj-lt"/>
              </a:rPr>
              <a:t>intellectual</a:t>
            </a:r>
            <a:r>
              <a:rPr lang="id-ID" b="0" i="0" u="none" strike="noStrike" dirty="0">
                <a:solidFill>
                  <a:srgbClr val="232933"/>
                </a:solidFill>
                <a:effectLst/>
                <a:latin typeface="+mj-lt"/>
              </a:rPr>
              <a:t> </a:t>
            </a:r>
            <a:r>
              <a:rPr lang="id-ID" b="0" i="0" u="none" strike="noStrike" dirty="0" err="1">
                <a:solidFill>
                  <a:srgbClr val="232933"/>
                </a:solidFill>
                <a:effectLst/>
                <a:latin typeface="+mj-lt"/>
              </a:rPr>
              <a:t>capital</a:t>
            </a:r>
            <a:r>
              <a:rPr lang="id-ID" b="0" i="0" u="none" strike="noStrike" dirty="0">
                <a:solidFill>
                  <a:srgbClr val="232933"/>
                </a:solidFill>
                <a:effectLst/>
                <a:latin typeface="+mj-lt"/>
              </a:rPr>
              <a:t> dari perusahaan. Retensi pekerja diukur dengan persentase </a:t>
            </a:r>
            <a:r>
              <a:rPr lang="id-ID" b="0" i="0" u="none" strike="noStrike" dirty="0" err="1">
                <a:solidFill>
                  <a:srgbClr val="232933"/>
                </a:solidFill>
                <a:effectLst/>
                <a:latin typeface="+mj-lt"/>
              </a:rPr>
              <a:t>turnover</a:t>
            </a:r>
            <a:r>
              <a:rPr lang="id-ID" b="0" i="0" u="none" strike="noStrike" dirty="0">
                <a:solidFill>
                  <a:srgbClr val="232933"/>
                </a:solidFill>
                <a:effectLst/>
                <a:latin typeface="+mj-lt"/>
              </a:rPr>
              <a:t> di perusahaan.</a:t>
            </a:r>
          </a:p>
          <a:p>
            <a:pPr marL="285750" indent="-285750" algn="l">
              <a:buFont typeface="Arial" panose="020B0604020202020204" pitchFamily="34" charset="0"/>
              <a:buChar char="•"/>
            </a:pPr>
            <a:r>
              <a:rPr lang="id-ID" b="1" i="0" u="none" strike="noStrike" dirty="0">
                <a:solidFill>
                  <a:srgbClr val="232933"/>
                </a:solidFill>
                <a:effectLst/>
                <a:latin typeface="+mj-lt"/>
              </a:rPr>
              <a:t>Produktivitas pekerja.</a:t>
            </a:r>
            <a:r>
              <a:rPr lang="id-ID" b="0" i="0" u="none" strike="noStrike" dirty="0">
                <a:solidFill>
                  <a:srgbClr val="232933"/>
                </a:solidFill>
                <a:effectLst/>
                <a:latin typeface="+mj-lt"/>
              </a:rPr>
              <a:t> Produktivitas pekerja merupakan hasil dari pengaruh keseluruhan dari peningkatan keahlian dan moral, inovasi, proses internal, dan kepuasan pelanggan. Tujuannya adalah untuk menghubungkan </a:t>
            </a:r>
            <a:r>
              <a:rPr lang="id-ID" b="0" i="0" u="none" strike="noStrike" dirty="0" err="1">
                <a:solidFill>
                  <a:srgbClr val="232933"/>
                </a:solidFill>
                <a:effectLst/>
                <a:latin typeface="+mj-lt"/>
              </a:rPr>
              <a:t>output</a:t>
            </a:r>
            <a:r>
              <a:rPr lang="id-ID" b="0" i="0" u="none" strike="noStrike" dirty="0">
                <a:solidFill>
                  <a:srgbClr val="232933"/>
                </a:solidFill>
                <a:effectLst/>
                <a:latin typeface="+mj-lt"/>
              </a:rPr>
              <a:t> yang dihasilkan oleh pekerja dengan jumlah pekerja yang seharusnya untuk menghasilkan </a:t>
            </a:r>
            <a:r>
              <a:rPr lang="id-ID" b="0" i="0" u="none" strike="noStrike" dirty="0" err="1">
                <a:solidFill>
                  <a:srgbClr val="232933"/>
                </a:solidFill>
                <a:effectLst/>
                <a:latin typeface="+mj-lt"/>
              </a:rPr>
              <a:t>output</a:t>
            </a:r>
            <a:r>
              <a:rPr lang="id-ID" b="0" i="0" u="none" strike="noStrike" dirty="0">
                <a:solidFill>
                  <a:srgbClr val="232933"/>
                </a:solidFill>
                <a:effectLst/>
                <a:latin typeface="+mj-lt"/>
              </a:rPr>
              <a:t> tersebut.</a:t>
            </a:r>
          </a:p>
        </p:txBody>
      </p:sp>
    </p:spTree>
    <p:extLst>
      <p:ext uri="{BB962C8B-B14F-4D97-AF65-F5344CB8AC3E}">
        <p14:creationId xmlns:p14="http://schemas.microsoft.com/office/powerpoint/2010/main" val="3536897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19" name="Google Shape;219;p18"/>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r>
              <a:rPr lang="id-ID" b="0" i="0" u="none" strike="noStrike" dirty="0">
                <a:solidFill>
                  <a:srgbClr val="232933"/>
                </a:solidFill>
                <a:effectLst/>
                <a:latin typeface="+mj-lt"/>
              </a:rPr>
              <a:t>Perspektif Pembelajaran dan Pertumbuhan</a:t>
            </a:r>
          </a:p>
        </p:txBody>
      </p:sp>
      <p:sp>
        <p:nvSpPr>
          <p:cNvPr id="3" name="TextBox 2">
            <a:extLst>
              <a:ext uri="{FF2B5EF4-FFF2-40B4-BE49-F238E27FC236}">
                <a16:creationId xmlns:a16="http://schemas.microsoft.com/office/drawing/2014/main" id="{2D347DFC-E417-577B-8953-6C5245962193}"/>
              </a:ext>
            </a:extLst>
          </p:cNvPr>
          <p:cNvSpPr txBox="1"/>
          <p:nvPr/>
        </p:nvSpPr>
        <p:spPr>
          <a:xfrm>
            <a:off x="2286000" y="4698330"/>
            <a:ext cx="4572000" cy="307777"/>
          </a:xfrm>
          <a:prstGeom prst="rect">
            <a:avLst/>
          </a:prstGeom>
          <a:noFill/>
        </p:spPr>
        <p:txBody>
          <a:bodyPr wrap="square">
            <a:spAutoFit/>
          </a:bodyPr>
          <a:lstStyle/>
          <a:p>
            <a:pPr algn="ctr"/>
            <a:r>
              <a:rPr lang="id-ID" dirty="0">
                <a:hlinkClick r:id="rId3"/>
              </a:rPr>
              <a:t>https://www.jurnal.id/id/blog/balanced-scorecard/</a:t>
            </a:r>
            <a:r>
              <a:rPr lang="en-US" dirty="0"/>
              <a:t> </a:t>
            </a:r>
            <a:endParaRPr lang="id-ID" dirty="0"/>
          </a:p>
        </p:txBody>
      </p:sp>
      <p:sp>
        <p:nvSpPr>
          <p:cNvPr id="7" name="TextBox 6">
            <a:extLst>
              <a:ext uri="{FF2B5EF4-FFF2-40B4-BE49-F238E27FC236}">
                <a16:creationId xmlns:a16="http://schemas.microsoft.com/office/drawing/2014/main" id="{625134CB-8AB5-1204-8C73-91F673A617FF}"/>
              </a:ext>
            </a:extLst>
          </p:cNvPr>
          <p:cNvSpPr txBox="1"/>
          <p:nvPr/>
        </p:nvSpPr>
        <p:spPr>
          <a:xfrm>
            <a:off x="700548" y="1014876"/>
            <a:ext cx="7846141" cy="2246769"/>
          </a:xfrm>
          <a:prstGeom prst="rect">
            <a:avLst/>
          </a:prstGeom>
          <a:noFill/>
        </p:spPr>
        <p:txBody>
          <a:bodyPr wrap="square">
            <a:spAutoFit/>
          </a:bodyPr>
          <a:lstStyle/>
          <a:p>
            <a:pPr algn="l"/>
            <a:r>
              <a:rPr lang="id-ID" b="1" i="0" u="none" strike="noStrike" dirty="0">
                <a:solidFill>
                  <a:srgbClr val="232933"/>
                </a:solidFill>
                <a:effectLst/>
                <a:latin typeface="+mj-lt"/>
              </a:rPr>
              <a:t>Kapabilitas sistem informasi</a:t>
            </a:r>
          </a:p>
          <a:p>
            <a:pPr algn="l"/>
            <a:endParaRPr lang="id-ID" i="0" u="none" strike="noStrike" dirty="0">
              <a:solidFill>
                <a:srgbClr val="232933"/>
              </a:solidFill>
              <a:effectLst/>
              <a:latin typeface="+mj-lt"/>
            </a:endParaRPr>
          </a:p>
          <a:p>
            <a:pPr algn="l"/>
            <a:r>
              <a:rPr lang="id-ID" i="0" u="none" strike="noStrike" dirty="0">
                <a:solidFill>
                  <a:srgbClr val="232933"/>
                </a:solidFill>
                <a:effectLst/>
                <a:latin typeface="+mj-lt"/>
              </a:rPr>
              <a:t>Adapun yang menjadi tolak ukur untuk kapabilitas sistem </a:t>
            </a:r>
            <a:r>
              <a:rPr lang="id-ID" i="0" u="none" strike="noStrike" dirty="0" err="1">
                <a:solidFill>
                  <a:srgbClr val="232933"/>
                </a:solidFill>
                <a:effectLst/>
                <a:latin typeface="+mj-lt"/>
              </a:rPr>
              <a:t>infor</a:t>
            </a:r>
            <a:r>
              <a:rPr lang="en-US" i="0" u="none" strike="noStrike" dirty="0">
                <a:solidFill>
                  <a:srgbClr val="232933"/>
                </a:solidFill>
                <a:effectLst/>
                <a:latin typeface="+mj-lt"/>
              </a:rPr>
              <a:t>m</a:t>
            </a:r>
            <a:r>
              <a:rPr lang="id-ID" i="0" u="none" strike="noStrike" dirty="0">
                <a:solidFill>
                  <a:srgbClr val="232933"/>
                </a:solidFill>
                <a:effectLst/>
                <a:latin typeface="+mj-lt"/>
              </a:rPr>
              <a:t>asi adalah tingkat ketersediaan informasi, tingkat ketepatan informasi yang tersedia, serta jangka waktu untuk memperoleh informasi yang dibutuhkan</a:t>
            </a:r>
          </a:p>
          <a:p>
            <a:pPr algn="l"/>
            <a:endParaRPr lang="id-ID" i="0" u="none" strike="noStrike" dirty="0">
              <a:solidFill>
                <a:srgbClr val="232933"/>
              </a:solidFill>
              <a:effectLst/>
              <a:latin typeface="+mj-lt"/>
            </a:endParaRPr>
          </a:p>
          <a:p>
            <a:pPr algn="l"/>
            <a:r>
              <a:rPr lang="id-ID" b="1" i="0" u="none" strike="noStrike" dirty="0">
                <a:solidFill>
                  <a:srgbClr val="232933"/>
                </a:solidFill>
                <a:effectLst/>
                <a:latin typeface="+mj-lt"/>
              </a:rPr>
              <a:t>Iklim Organisasi</a:t>
            </a:r>
          </a:p>
          <a:p>
            <a:pPr algn="l"/>
            <a:endParaRPr lang="id-ID" i="0" u="none" strike="noStrike" dirty="0">
              <a:solidFill>
                <a:srgbClr val="232933"/>
              </a:solidFill>
              <a:effectLst/>
              <a:latin typeface="+mj-lt"/>
            </a:endParaRPr>
          </a:p>
          <a:p>
            <a:pPr algn="l"/>
            <a:r>
              <a:rPr lang="id-ID" i="0" u="none" strike="noStrike" dirty="0">
                <a:solidFill>
                  <a:srgbClr val="232933"/>
                </a:solidFill>
                <a:effectLst/>
                <a:latin typeface="+mj-lt"/>
              </a:rPr>
              <a:t>Iklim organisasi merupakan salah satu mendorong timbulnya motivasi, dan pemberdayaan adalah penting untuk menciptakan pekerja yang berinisiatif.</a:t>
            </a:r>
          </a:p>
        </p:txBody>
      </p:sp>
    </p:spTree>
    <p:extLst>
      <p:ext uri="{BB962C8B-B14F-4D97-AF65-F5344CB8AC3E}">
        <p14:creationId xmlns:p14="http://schemas.microsoft.com/office/powerpoint/2010/main" val="838226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699C-AA05-759C-E1E9-F1F97C660D70}"/>
              </a:ext>
            </a:extLst>
          </p:cNvPr>
          <p:cNvSpPr>
            <a:spLocks noGrp="1"/>
          </p:cNvSpPr>
          <p:nvPr>
            <p:ph type="title"/>
          </p:nvPr>
        </p:nvSpPr>
        <p:spPr/>
        <p:txBody>
          <a:bodyPr/>
          <a:lstStyle/>
          <a:p>
            <a:r>
              <a:rPr lang="en-US" sz="3200" dirty="0" err="1"/>
              <a:t>Contoh</a:t>
            </a:r>
            <a:r>
              <a:rPr lang="en-US" sz="3200" dirty="0"/>
              <a:t> BSC DJKN</a:t>
            </a:r>
            <a:br>
              <a:rPr lang="en-US" sz="3200" dirty="0"/>
            </a:br>
            <a:endParaRPr lang="id-ID" sz="3200" dirty="0"/>
          </a:p>
        </p:txBody>
      </p:sp>
      <p:pic>
        <p:nvPicPr>
          <p:cNvPr id="2050" name="Picture 2">
            <a:extLst>
              <a:ext uri="{FF2B5EF4-FFF2-40B4-BE49-F238E27FC236}">
                <a16:creationId xmlns:a16="http://schemas.microsoft.com/office/drawing/2014/main" id="{C9A96662-719E-6994-7770-B18E9E889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937" y="730919"/>
            <a:ext cx="7204125" cy="41878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08C5BAE-37BC-5F29-D983-C2BF9A527A40}"/>
              </a:ext>
            </a:extLst>
          </p:cNvPr>
          <p:cNvSpPr txBox="1"/>
          <p:nvPr/>
        </p:nvSpPr>
        <p:spPr>
          <a:xfrm>
            <a:off x="2182761" y="4972050"/>
            <a:ext cx="4572000" cy="153888"/>
          </a:xfrm>
          <a:prstGeom prst="rect">
            <a:avLst/>
          </a:prstGeom>
          <a:noFill/>
        </p:spPr>
        <p:txBody>
          <a:bodyPr wrap="square">
            <a:spAutoFit/>
          </a:bodyPr>
          <a:lstStyle/>
          <a:p>
            <a:r>
              <a:rPr lang="id-ID" sz="400" dirty="0">
                <a:hlinkClick r:id="rId3"/>
              </a:rPr>
              <a:t>https://www.djkn.kemenkeu.go.id/artikel/baca/15137/Metode-Balance-Scorecard-BSC-dalam-Pengelolaan-Kinerja-Kementerian-Keuangan-DJKN-Kerangka-dan-Visualisasi-Peta-Strategi.html</a:t>
            </a:r>
            <a:r>
              <a:rPr lang="en-US" sz="400" dirty="0"/>
              <a:t> </a:t>
            </a:r>
            <a:endParaRPr lang="id-ID" sz="400" dirty="0"/>
          </a:p>
        </p:txBody>
      </p:sp>
    </p:spTree>
    <p:extLst>
      <p:ext uri="{BB962C8B-B14F-4D97-AF65-F5344CB8AC3E}">
        <p14:creationId xmlns:p14="http://schemas.microsoft.com/office/powerpoint/2010/main" val="3390328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19" name="Google Shape;219;p18"/>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US" dirty="0">
                <a:solidFill>
                  <a:schemeClr val="dk1"/>
                </a:solidFill>
              </a:rPr>
              <a:t>Balance Scorecard</a:t>
            </a:r>
          </a:p>
        </p:txBody>
      </p:sp>
      <p:pic>
        <p:nvPicPr>
          <p:cNvPr id="2" name="Picture 1"/>
          <p:cNvPicPr>
            <a:picLocks noChangeAspect="1"/>
          </p:cNvPicPr>
          <p:nvPr/>
        </p:nvPicPr>
        <p:blipFill>
          <a:blip r:embed="rId3"/>
          <a:stretch>
            <a:fillRect/>
          </a:stretch>
        </p:blipFill>
        <p:spPr>
          <a:xfrm>
            <a:off x="1472380" y="892975"/>
            <a:ext cx="6477000" cy="3161944"/>
          </a:xfrm>
          <a:prstGeom prst="rect">
            <a:avLst/>
          </a:prstGeom>
        </p:spPr>
      </p:pic>
      <p:sp>
        <p:nvSpPr>
          <p:cNvPr id="4" name="TextBox 3">
            <a:extLst>
              <a:ext uri="{FF2B5EF4-FFF2-40B4-BE49-F238E27FC236}">
                <a16:creationId xmlns:a16="http://schemas.microsoft.com/office/drawing/2014/main" id="{F0347D7F-5D7C-4DB4-E2DD-2046452E54E7}"/>
              </a:ext>
            </a:extLst>
          </p:cNvPr>
          <p:cNvSpPr txBox="1"/>
          <p:nvPr/>
        </p:nvSpPr>
        <p:spPr>
          <a:xfrm>
            <a:off x="1286182" y="4250525"/>
            <a:ext cx="6571636" cy="523220"/>
          </a:xfrm>
          <a:prstGeom prst="rect">
            <a:avLst/>
          </a:prstGeom>
          <a:noFill/>
        </p:spPr>
        <p:txBody>
          <a:bodyPr wrap="square">
            <a:spAutoFit/>
          </a:bodyPr>
          <a:lstStyle/>
          <a:p>
            <a:pPr algn="ctr"/>
            <a:r>
              <a:rPr lang="id-ID" sz="1400" b="0" i="1" dirty="0">
                <a:solidFill>
                  <a:srgbClr val="000000"/>
                </a:solidFill>
                <a:effectLst/>
                <a:latin typeface="TimesNewRomanPS-ItalicMT"/>
              </a:rPr>
              <a:t>Penyesuaian BSC menjadi IT BSC</a:t>
            </a:r>
            <a:r>
              <a:rPr lang="en-US" sz="1400" b="0" i="1" dirty="0">
                <a:solidFill>
                  <a:srgbClr val="000000"/>
                </a:solidFill>
                <a:effectLst/>
                <a:latin typeface="TimesNewRomanPS-ItalicMT"/>
              </a:rPr>
              <a:t> </a:t>
            </a:r>
            <a:r>
              <a:rPr lang="id-ID" sz="1400" b="0" i="1" dirty="0">
                <a:solidFill>
                  <a:srgbClr val="000000"/>
                </a:solidFill>
                <a:effectLst/>
                <a:latin typeface="TimesNewRomanPS-ItalicMT"/>
              </a:rPr>
              <a:t>Sumber: Ali Noor </a:t>
            </a:r>
            <a:r>
              <a:rPr lang="id-ID" sz="1400" b="0" i="1" dirty="0" err="1">
                <a:solidFill>
                  <a:srgbClr val="000000"/>
                </a:solidFill>
                <a:effectLst/>
                <a:latin typeface="TimesNewRomanPS-ItalicMT"/>
              </a:rPr>
              <a:t>et</a:t>
            </a:r>
            <a:r>
              <a:rPr lang="id-ID" sz="1400" b="0" i="1" dirty="0">
                <a:solidFill>
                  <a:srgbClr val="000000"/>
                </a:solidFill>
                <a:effectLst/>
                <a:latin typeface="TimesNewRomanPS-ItalicMT"/>
              </a:rPr>
              <a:t> </a:t>
            </a:r>
            <a:r>
              <a:rPr lang="id-ID" sz="1400" b="0" i="1" dirty="0" err="1">
                <a:solidFill>
                  <a:srgbClr val="000000"/>
                </a:solidFill>
                <a:effectLst/>
                <a:latin typeface="TimesNewRomanPS-ItalicMT"/>
              </a:rPr>
              <a:t>al.</a:t>
            </a:r>
            <a:r>
              <a:rPr lang="id-ID" sz="1400" b="0" i="1" dirty="0">
                <a:solidFill>
                  <a:srgbClr val="000000"/>
                </a:solidFill>
                <a:effectLst/>
                <a:latin typeface="TimesNewRomanPS-ItalicMT"/>
              </a:rPr>
              <a:t> 2012</a:t>
            </a:r>
            <a:r>
              <a:rPr lang="en-US" sz="1400" b="0" i="1" dirty="0">
                <a:solidFill>
                  <a:srgbClr val="000000"/>
                </a:solidFill>
                <a:effectLst/>
                <a:latin typeface="TimesNewRomanPS-ItalicMT"/>
              </a:rPr>
              <a:t>, </a:t>
            </a:r>
            <a:r>
              <a:rPr lang="id-ID" dirty="0"/>
              <a:t> </a:t>
            </a:r>
            <a:br>
              <a:rPr lang="id-ID" dirty="0"/>
            </a:br>
            <a:r>
              <a:rPr lang="id-ID" dirty="0">
                <a:hlinkClick r:id="rId4"/>
              </a:rPr>
              <a:t>https://ojs.amikom.ac.id/index.php/semnasteknomedia/article/view/491</a:t>
            </a:r>
            <a:r>
              <a:rPr lang="en-US" dirty="0"/>
              <a:t> </a:t>
            </a:r>
            <a:endParaRPr lang="id-ID"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9900BEE-A90F-E7D5-9A9E-7CB531C23604}"/>
              </a:ext>
            </a:extLst>
          </p:cNvPr>
          <p:cNvSpPr>
            <a:spLocks noGrp="1"/>
          </p:cNvSpPr>
          <p:nvPr>
            <p:ph type="title"/>
          </p:nvPr>
        </p:nvSpPr>
        <p:spPr/>
        <p:txBody>
          <a:bodyPr/>
          <a:lstStyle/>
          <a:p>
            <a:endParaRPr lang="id-ID"/>
          </a:p>
        </p:txBody>
      </p:sp>
      <p:pic>
        <p:nvPicPr>
          <p:cNvPr id="8" name="Picture 7">
            <a:extLst>
              <a:ext uri="{FF2B5EF4-FFF2-40B4-BE49-F238E27FC236}">
                <a16:creationId xmlns:a16="http://schemas.microsoft.com/office/drawing/2014/main" id="{E7DD1710-E7AA-6B45-0511-9C4ABE4AFA24}"/>
              </a:ext>
            </a:extLst>
          </p:cNvPr>
          <p:cNvPicPr>
            <a:picLocks noChangeAspect="1"/>
          </p:cNvPicPr>
          <p:nvPr/>
        </p:nvPicPr>
        <p:blipFill>
          <a:blip r:embed="rId2"/>
          <a:stretch>
            <a:fillRect/>
          </a:stretch>
        </p:blipFill>
        <p:spPr>
          <a:xfrm>
            <a:off x="823996" y="0"/>
            <a:ext cx="7496007" cy="5143500"/>
          </a:xfrm>
          <a:prstGeom prst="rect">
            <a:avLst/>
          </a:prstGeom>
        </p:spPr>
      </p:pic>
    </p:spTree>
    <p:extLst>
      <p:ext uri="{BB962C8B-B14F-4D97-AF65-F5344CB8AC3E}">
        <p14:creationId xmlns:p14="http://schemas.microsoft.com/office/powerpoint/2010/main" val="122168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A0BE-B681-FC2F-8ACB-BC0B6CE9EEAD}"/>
              </a:ext>
            </a:extLst>
          </p:cNvPr>
          <p:cNvSpPr>
            <a:spLocks noGrp="1"/>
          </p:cNvSpPr>
          <p:nvPr>
            <p:ph type="title"/>
          </p:nvPr>
        </p:nvSpPr>
        <p:spPr/>
        <p:txBody>
          <a:bodyPr/>
          <a:lstStyle/>
          <a:p>
            <a:r>
              <a:rPr lang="en-US" dirty="0"/>
              <a:t>IT balanced Scorecard (IT BSC)</a:t>
            </a:r>
          </a:p>
        </p:txBody>
      </p:sp>
      <p:sp>
        <p:nvSpPr>
          <p:cNvPr id="4" name="TextBox 3">
            <a:extLst>
              <a:ext uri="{FF2B5EF4-FFF2-40B4-BE49-F238E27FC236}">
                <a16:creationId xmlns:a16="http://schemas.microsoft.com/office/drawing/2014/main" id="{22773219-ADE8-E505-B5AD-833521040478}"/>
              </a:ext>
            </a:extLst>
          </p:cNvPr>
          <p:cNvSpPr txBox="1"/>
          <p:nvPr/>
        </p:nvSpPr>
        <p:spPr>
          <a:xfrm>
            <a:off x="1345789" y="4732025"/>
            <a:ext cx="6544598" cy="400110"/>
          </a:xfrm>
          <a:prstGeom prst="rect">
            <a:avLst/>
          </a:prstGeom>
          <a:noFill/>
        </p:spPr>
        <p:txBody>
          <a:bodyPr wrap="square">
            <a:spAutoFit/>
          </a:bodyPr>
          <a:lstStyle/>
          <a:p>
            <a:pPr algn="ctr"/>
            <a:r>
              <a:rPr lang="en-US" sz="1000" dirty="0"/>
              <a:t>Ref: De </a:t>
            </a:r>
            <a:r>
              <a:rPr lang="en-US" sz="1000" dirty="0" err="1"/>
              <a:t>Haes</a:t>
            </a:r>
            <a:r>
              <a:rPr lang="en-US" sz="1000" dirty="0"/>
              <a:t> S, Van </a:t>
            </a:r>
            <a:r>
              <a:rPr lang="en-US" sz="1000" dirty="0" err="1"/>
              <a:t>Grembergen</a:t>
            </a:r>
            <a:r>
              <a:rPr lang="en-US" sz="1000" dirty="0"/>
              <a:t> W, Joshi A, </a:t>
            </a:r>
            <a:r>
              <a:rPr lang="en-US" sz="1000" dirty="0" err="1"/>
              <a:t>Huygh</a:t>
            </a:r>
            <a:r>
              <a:rPr lang="en-US" sz="1000" dirty="0"/>
              <a:t> T. Enterprise Governance of Information Technology: Achieving Alignment and Value in Digital Organizations, Third Edition, Springer Nature Switzerland AG, 2020. p.3.</a:t>
            </a:r>
          </a:p>
        </p:txBody>
      </p:sp>
      <p:sp>
        <p:nvSpPr>
          <p:cNvPr id="5" name="TextBox 4">
            <a:extLst>
              <a:ext uri="{FF2B5EF4-FFF2-40B4-BE49-F238E27FC236}">
                <a16:creationId xmlns:a16="http://schemas.microsoft.com/office/drawing/2014/main" id="{1B54C34C-D12E-3D99-83E7-F3DAB55229BE}"/>
              </a:ext>
            </a:extLst>
          </p:cNvPr>
          <p:cNvSpPr txBox="1"/>
          <p:nvPr/>
        </p:nvSpPr>
        <p:spPr>
          <a:xfrm>
            <a:off x="553063" y="1439944"/>
            <a:ext cx="8037871" cy="3139321"/>
          </a:xfrm>
          <a:prstGeom prst="rect">
            <a:avLst/>
          </a:prstGeom>
          <a:noFill/>
        </p:spPr>
        <p:txBody>
          <a:bodyPr wrap="square">
            <a:spAutoFit/>
          </a:bodyPr>
          <a:lstStyle/>
          <a:p>
            <a:pPr algn="just"/>
            <a:r>
              <a:rPr lang="en-US" sz="1800" b="0" i="0" dirty="0">
                <a:solidFill>
                  <a:srgbClr val="000000"/>
                </a:solidFill>
                <a:effectLst/>
                <a:latin typeface="Bookman Old Style" panose="02050604050505020204" pitchFamily="18" charset="0"/>
              </a:rPr>
              <a:t>Pada </a:t>
            </a:r>
            <a:r>
              <a:rPr lang="en-US" sz="1800" b="0" i="0" dirty="0" err="1">
                <a:solidFill>
                  <a:srgbClr val="000000"/>
                </a:solidFill>
                <a:effectLst/>
                <a:latin typeface="Bookman Old Style" panose="02050604050505020204" pitchFamily="18" charset="0"/>
              </a:rPr>
              <a:t>tahun</a:t>
            </a:r>
            <a:r>
              <a:rPr lang="en-US" sz="1800" b="0" i="0" dirty="0">
                <a:solidFill>
                  <a:srgbClr val="000000"/>
                </a:solidFill>
                <a:effectLst/>
                <a:latin typeface="Bookman Old Style" panose="02050604050505020204" pitchFamily="18" charset="0"/>
              </a:rPr>
              <a:t> 1992 Kaplan dan Norton </a:t>
            </a:r>
            <a:r>
              <a:rPr lang="en-US" sz="1800" b="0" i="0" dirty="0" err="1">
                <a:solidFill>
                  <a:srgbClr val="000000"/>
                </a:solidFill>
                <a:effectLst/>
                <a:latin typeface="Bookman Old Style" panose="02050604050505020204" pitchFamily="18" charset="0"/>
              </a:rPr>
              <a:t>mengenalkan</a:t>
            </a:r>
            <a:r>
              <a:rPr lang="en-US" sz="1800" b="0" i="0" dirty="0">
                <a:solidFill>
                  <a:srgbClr val="000000"/>
                </a:solidFill>
                <a:effectLst/>
                <a:latin typeface="Bookman Old Style" panose="02050604050505020204" pitchFamily="18" charset="0"/>
              </a:rPr>
              <a:t> </a:t>
            </a:r>
            <a:r>
              <a:rPr lang="en-US" sz="1800" b="0" i="0" dirty="0" err="1">
                <a:solidFill>
                  <a:srgbClr val="000000"/>
                </a:solidFill>
                <a:effectLst/>
                <a:latin typeface="Bookman Old Style" panose="02050604050505020204" pitchFamily="18" charset="0"/>
              </a:rPr>
              <a:t>konsep</a:t>
            </a:r>
            <a:r>
              <a:rPr lang="en-US" sz="1800" dirty="0">
                <a:latin typeface="Bookman Old Style" panose="02050604050505020204" pitchFamily="18" charset="0"/>
              </a:rPr>
              <a:t> BSC </a:t>
            </a:r>
            <a:r>
              <a:rPr lang="en-US" sz="1800" dirty="0" err="1">
                <a:latin typeface="Bookman Old Style" panose="02050604050505020204" pitchFamily="18" charset="0"/>
              </a:rPr>
              <a:t>untuk</a:t>
            </a:r>
            <a:r>
              <a:rPr lang="en-US" sz="1800" dirty="0">
                <a:latin typeface="Bookman Old Style" panose="02050604050505020204" pitchFamily="18" charset="0"/>
              </a:rPr>
              <a:t> </a:t>
            </a:r>
            <a:r>
              <a:rPr lang="en-US" sz="1800" dirty="0" err="1">
                <a:latin typeface="Bookman Old Style" panose="02050604050505020204" pitchFamily="18" charset="0"/>
              </a:rPr>
              <a:t>tingkatan</a:t>
            </a:r>
            <a:r>
              <a:rPr lang="en-US" sz="1800" dirty="0">
                <a:latin typeface="Bookman Old Style" panose="02050604050505020204" pitchFamily="18" charset="0"/>
              </a:rPr>
              <a:t> </a:t>
            </a:r>
            <a:r>
              <a:rPr lang="en-US" sz="1800" dirty="0" err="1">
                <a:latin typeface="Bookman Old Style" panose="02050604050505020204" pitchFamily="18" charset="0"/>
              </a:rPr>
              <a:t>korporasi</a:t>
            </a:r>
            <a:r>
              <a:rPr lang="en-US" sz="1800" dirty="0">
                <a:latin typeface="Bookman Old Style" panose="02050604050505020204" pitchFamily="18" charset="0"/>
              </a:rPr>
              <a:t>/</a:t>
            </a:r>
            <a:r>
              <a:rPr lang="en-US" sz="1800" dirty="0" err="1">
                <a:latin typeface="Bookman Old Style" panose="02050604050505020204" pitchFamily="18" charset="0"/>
              </a:rPr>
              <a:t>organisasi</a:t>
            </a:r>
            <a:r>
              <a:rPr lang="en-US" sz="1800" dirty="0">
                <a:latin typeface="Bookman Old Style" panose="02050604050505020204" pitchFamily="18" charset="0"/>
              </a:rPr>
              <a:t>, </a:t>
            </a:r>
            <a:r>
              <a:rPr lang="en-US" sz="1800" dirty="0" err="1">
                <a:latin typeface="Bookman Old Style" panose="02050604050505020204" pitchFamily="18" charset="0"/>
              </a:rPr>
              <a:t>bahwa</a:t>
            </a:r>
            <a:r>
              <a:rPr lang="en-US" sz="1800" dirty="0">
                <a:latin typeface="Bookman Old Style" panose="02050604050505020204" pitchFamily="18" charset="0"/>
              </a:rPr>
              <a:t> </a:t>
            </a:r>
            <a:r>
              <a:rPr lang="en-US" sz="1800" dirty="0" err="1">
                <a:latin typeface="Bookman Old Style" panose="02050604050505020204" pitchFamily="18" charset="0"/>
              </a:rPr>
              <a:t>evaluasi</a:t>
            </a:r>
            <a:r>
              <a:rPr lang="en-US" sz="1800" dirty="0">
                <a:latin typeface="Bookman Old Style" panose="02050604050505020204" pitchFamily="18" charset="0"/>
              </a:rPr>
              <a:t> </a:t>
            </a:r>
            <a:r>
              <a:rPr lang="en-US" sz="1800" dirty="0" err="1">
                <a:latin typeface="Bookman Old Style" panose="02050604050505020204" pitchFamily="18" charset="0"/>
              </a:rPr>
              <a:t>perusahaan</a:t>
            </a:r>
            <a:r>
              <a:rPr lang="en-US" sz="1800" dirty="0">
                <a:latin typeface="Bookman Old Style" panose="02050604050505020204" pitchFamily="18" charset="0"/>
              </a:rPr>
              <a:t> </a:t>
            </a:r>
            <a:r>
              <a:rPr lang="en-US" sz="1800" dirty="0" err="1">
                <a:latin typeface="Bookman Old Style" panose="02050604050505020204" pitchFamily="18" charset="0"/>
              </a:rPr>
              <a:t>tidak</a:t>
            </a:r>
            <a:r>
              <a:rPr lang="en-US" sz="1800" dirty="0">
                <a:latin typeface="Bookman Old Style" panose="02050604050505020204" pitchFamily="18" charset="0"/>
              </a:rPr>
              <a:t> </a:t>
            </a:r>
            <a:r>
              <a:rPr lang="en-US" sz="1800" dirty="0" err="1">
                <a:latin typeface="Bookman Old Style" panose="02050604050505020204" pitchFamily="18" charset="0"/>
              </a:rPr>
              <a:t>boleh</a:t>
            </a:r>
            <a:r>
              <a:rPr lang="en-US" sz="1800" dirty="0">
                <a:latin typeface="Bookman Old Style" panose="02050604050505020204" pitchFamily="18" charset="0"/>
              </a:rPr>
              <a:t> </a:t>
            </a:r>
            <a:r>
              <a:rPr lang="en-US" sz="1800" dirty="0" err="1">
                <a:latin typeface="Bookman Old Style" panose="02050604050505020204" pitchFamily="18" charset="0"/>
              </a:rPr>
              <a:t>dibatasi</a:t>
            </a:r>
            <a:r>
              <a:rPr lang="en-US" sz="1800" dirty="0">
                <a:latin typeface="Bookman Old Style" panose="02050604050505020204" pitchFamily="18" charset="0"/>
              </a:rPr>
              <a:t> pada </a:t>
            </a:r>
            <a:r>
              <a:rPr lang="en-US" sz="1800" dirty="0" err="1">
                <a:latin typeface="Bookman Old Style" panose="02050604050505020204" pitchFamily="18" charset="0"/>
              </a:rPr>
              <a:t>evaluasi</a:t>
            </a:r>
            <a:r>
              <a:rPr lang="en-US" sz="1800" dirty="0">
                <a:latin typeface="Bookman Old Style" panose="02050604050505020204" pitchFamily="18" charset="0"/>
              </a:rPr>
              <a:t> </a:t>
            </a:r>
            <a:r>
              <a:rPr lang="en-US" sz="1800" dirty="0" err="1">
                <a:latin typeface="Bookman Old Style" panose="02050604050505020204" pitchFamily="18" charset="0"/>
              </a:rPr>
              <a:t>keuangan</a:t>
            </a:r>
            <a:r>
              <a:rPr lang="en-US" sz="1800" dirty="0">
                <a:latin typeface="Bookman Old Style" panose="02050604050505020204" pitchFamily="18" charset="0"/>
              </a:rPr>
              <a:t> </a:t>
            </a:r>
            <a:r>
              <a:rPr lang="en-US" sz="1800" dirty="0" err="1">
                <a:latin typeface="Bookman Old Style" panose="02050604050505020204" pitchFamily="18" charset="0"/>
              </a:rPr>
              <a:t>tradisional</a:t>
            </a:r>
            <a:r>
              <a:rPr lang="en-US" sz="1800" dirty="0">
                <a:latin typeface="Bookman Old Style" panose="02050604050505020204" pitchFamily="18" charset="0"/>
              </a:rPr>
              <a:t> </a:t>
            </a:r>
            <a:r>
              <a:rPr lang="en-US" sz="1800" dirty="0" err="1">
                <a:latin typeface="Bookman Old Style" panose="02050604050505020204" pitchFamily="18" charset="0"/>
              </a:rPr>
              <a:t>tetapi</a:t>
            </a:r>
            <a:r>
              <a:rPr lang="en-US" sz="1800" dirty="0">
                <a:latin typeface="Bookman Old Style" panose="02050604050505020204" pitchFamily="18" charset="0"/>
              </a:rPr>
              <a:t> </a:t>
            </a:r>
            <a:r>
              <a:rPr lang="en-US" sz="1800" dirty="0" err="1">
                <a:latin typeface="Bookman Old Style" panose="02050604050505020204" pitchFamily="18" charset="0"/>
              </a:rPr>
              <a:t>harus</a:t>
            </a:r>
            <a:r>
              <a:rPr lang="en-US" sz="1800" dirty="0">
                <a:latin typeface="Bookman Old Style" panose="02050604050505020204" pitchFamily="18" charset="0"/>
              </a:rPr>
              <a:t> </a:t>
            </a:r>
            <a:r>
              <a:rPr lang="en-US" sz="1800" dirty="0" err="1">
                <a:latin typeface="Bookman Old Style" panose="02050604050505020204" pitchFamily="18" charset="0"/>
              </a:rPr>
              <a:t>dilengkapi</a:t>
            </a:r>
            <a:r>
              <a:rPr lang="en-US" sz="1800" dirty="0">
                <a:latin typeface="Bookman Old Style" panose="02050604050505020204" pitchFamily="18" charset="0"/>
              </a:rPr>
              <a:t> </a:t>
            </a:r>
            <a:r>
              <a:rPr lang="en-US" sz="1800" dirty="0" err="1">
                <a:latin typeface="Bookman Old Style" panose="02050604050505020204" pitchFamily="18" charset="0"/>
              </a:rPr>
              <a:t>dengan</a:t>
            </a:r>
            <a:r>
              <a:rPr lang="en-US" sz="1800" dirty="0">
                <a:latin typeface="Bookman Old Style" panose="02050604050505020204" pitchFamily="18" charset="0"/>
              </a:rPr>
              <a:t> </a:t>
            </a:r>
            <a:r>
              <a:rPr lang="en-US" sz="1800" dirty="0" err="1">
                <a:latin typeface="Bookman Old Style" panose="02050604050505020204" pitchFamily="18" charset="0"/>
              </a:rPr>
              <a:t>tujuan</a:t>
            </a:r>
            <a:r>
              <a:rPr lang="en-US" sz="1800" dirty="0">
                <a:latin typeface="Bookman Old Style" panose="02050604050505020204" pitchFamily="18" charset="0"/>
              </a:rPr>
              <a:t> </a:t>
            </a:r>
            <a:r>
              <a:rPr lang="en-US" sz="1800" b="1" dirty="0">
                <a:latin typeface="Bookman Old Style" panose="02050604050505020204" pitchFamily="18" charset="0"/>
              </a:rPr>
              <a:t>(objective) </a:t>
            </a:r>
            <a:r>
              <a:rPr lang="en-US" sz="1800" dirty="0">
                <a:latin typeface="Bookman Old Style" panose="02050604050505020204" pitchFamily="18" charset="0"/>
              </a:rPr>
              <a:t>dan </a:t>
            </a:r>
            <a:r>
              <a:rPr lang="en-US" sz="1800" dirty="0" err="1">
                <a:latin typeface="Bookman Old Style" panose="02050604050505020204" pitchFamily="18" charset="0"/>
              </a:rPr>
              <a:t>ukuran</a:t>
            </a:r>
            <a:r>
              <a:rPr lang="en-US" sz="1800" dirty="0">
                <a:latin typeface="Bookman Old Style" panose="02050604050505020204" pitchFamily="18" charset="0"/>
              </a:rPr>
              <a:t> </a:t>
            </a:r>
            <a:r>
              <a:rPr lang="en-US" sz="1800" b="1" dirty="0">
                <a:latin typeface="Bookman Old Style" panose="02050604050505020204" pitchFamily="18" charset="0"/>
              </a:rPr>
              <a:t>(measure)</a:t>
            </a:r>
            <a:r>
              <a:rPr lang="en-US" sz="1800" dirty="0">
                <a:latin typeface="Bookman Old Style" panose="02050604050505020204" pitchFamily="18" charset="0"/>
              </a:rPr>
              <a:t> </a:t>
            </a:r>
            <a:r>
              <a:rPr lang="en-US" sz="1800" dirty="0" err="1">
                <a:latin typeface="Bookman Old Style" panose="02050604050505020204" pitchFamily="18" charset="0"/>
              </a:rPr>
              <a:t>mengenai</a:t>
            </a:r>
            <a:r>
              <a:rPr lang="en-US" sz="1800" dirty="0">
                <a:latin typeface="Bookman Old Style" panose="02050604050505020204" pitchFamily="18" charset="0"/>
              </a:rPr>
              <a:t> </a:t>
            </a:r>
            <a:r>
              <a:rPr lang="en-US" sz="1800" dirty="0" err="1">
                <a:latin typeface="Bookman Old Style" panose="02050604050505020204" pitchFamily="18" charset="0"/>
              </a:rPr>
              <a:t>kepuasan</a:t>
            </a:r>
            <a:r>
              <a:rPr lang="en-US" sz="1800" dirty="0">
                <a:latin typeface="Bookman Old Style" panose="02050604050505020204" pitchFamily="18" charset="0"/>
              </a:rPr>
              <a:t> </a:t>
            </a:r>
            <a:r>
              <a:rPr lang="en-US" sz="1800" dirty="0" err="1">
                <a:latin typeface="Bookman Old Style" panose="02050604050505020204" pitchFamily="18" charset="0"/>
              </a:rPr>
              <a:t>pelanggan</a:t>
            </a:r>
            <a:r>
              <a:rPr lang="en-US" sz="1800" dirty="0">
                <a:latin typeface="Bookman Old Style" panose="02050604050505020204" pitchFamily="18" charset="0"/>
              </a:rPr>
              <a:t>, proses internal, dan </a:t>
            </a:r>
            <a:r>
              <a:rPr lang="en-US" sz="1800" dirty="0" err="1">
                <a:latin typeface="Bookman Old Style" panose="02050604050505020204" pitchFamily="18" charset="0"/>
              </a:rPr>
              <a:t>kemampuan</a:t>
            </a:r>
            <a:r>
              <a:rPr lang="en-US" sz="1800" dirty="0">
                <a:latin typeface="Bookman Old Style" panose="02050604050505020204" pitchFamily="18" charset="0"/>
              </a:rPr>
              <a:t> </a:t>
            </a:r>
            <a:r>
              <a:rPr lang="en-US" sz="1800" dirty="0" err="1">
                <a:latin typeface="Bookman Old Style" panose="02050604050505020204" pitchFamily="18" charset="0"/>
              </a:rPr>
              <a:t>untuk</a:t>
            </a:r>
            <a:r>
              <a:rPr lang="en-US" sz="1800" dirty="0">
                <a:latin typeface="Bookman Old Style" panose="02050604050505020204" pitchFamily="18" charset="0"/>
              </a:rPr>
              <a:t> </a:t>
            </a:r>
            <a:r>
              <a:rPr lang="en-US" sz="1800" dirty="0" err="1">
                <a:latin typeface="Bookman Old Style" panose="02050604050505020204" pitchFamily="18" charset="0"/>
              </a:rPr>
              <a:t>berinovasi</a:t>
            </a:r>
            <a:r>
              <a:rPr lang="en-US" sz="1800" dirty="0">
                <a:latin typeface="Bookman Old Style" panose="02050604050505020204" pitchFamily="18" charset="0"/>
              </a:rPr>
              <a:t>.</a:t>
            </a:r>
          </a:p>
          <a:p>
            <a:pPr algn="just"/>
            <a:endParaRPr lang="en-US" sz="1800" dirty="0">
              <a:solidFill>
                <a:srgbClr val="333333"/>
              </a:solidFill>
              <a:latin typeface="Bookman Old Style" panose="02050604050505020204" pitchFamily="18" charset="0"/>
            </a:endParaRPr>
          </a:p>
          <a:p>
            <a:pPr algn="just"/>
            <a:r>
              <a:rPr lang="en-US" sz="1800" dirty="0">
                <a:solidFill>
                  <a:srgbClr val="333333"/>
                </a:solidFill>
                <a:latin typeface="Bookman Old Style" panose="02050604050505020204" pitchFamily="18" charset="0"/>
              </a:rPr>
              <a:t>Hasil yang </a:t>
            </a:r>
            <a:r>
              <a:rPr lang="en-US" sz="1800" dirty="0" err="1">
                <a:solidFill>
                  <a:srgbClr val="333333"/>
                </a:solidFill>
                <a:latin typeface="Bookman Old Style" panose="02050604050505020204" pitchFamily="18" charset="0"/>
              </a:rPr>
              <a:t>dicapai</a:t>
            </a:r>
            <a:r>
              <a:rPr lang="en-US" sz="1800" dirty="0">
                <a:solidFill>
                  <a:srgbClr val="333333"/>
                </a:solidFill>
                <a:latin typeface="Bookman Old Style" panose="02050604050505020204" pitchFamily="18" charset="0"/>
              </a:rPr>
              <a:t> </a:t>
            </a:r>
            <a:r>
              <a:rPr lang="en-US" sz="1800" dirty="0" err="1">
                <a:solidFill>
                  <a:srgbClr val="333333"/>
                </a:solidFill>
                <a:latin typeface="Bookman Old Style" panose="02050604050505020204" pitchFamily="18" charset="0"/>
              </a:rPr>
              <a:t>dalam</a:t>
            </a:r>
            <a:r>
              <a:rPr lang="en-US" sz="1800" dirty="0">
                <a:solidFill>
                  <a:srgbClr val="333333"/>
                </a:solidFill>
                <a:latin typeface="Bookman Old Style" panose="02050604050505020204" pitchFamily="18" charset="0"/>
              </a:rPr>
              <a:t> area </a:t>
            </a:r>
            <a:r>
              <a:rPr lang="en-US" sz="1800" dirty="0" err="1">
                <a:solidFill>
                  <a:srgbClr val="333333"/>
                </a:solidFill>
                <a:latin typeface="Bookman Old Style" panose="02050604050505020204" pitchFamily="18" charset="0"/>
              </a:rPr>
              <a:t>perspektif</a:t>
            </a:r>
            <a:r>
              <a:rPr lang="en-US" sz="1800" dirty="0">
                <a:solidFill>
                  <a:srgbClr val="333333"/>
                </a:solidFill>
                <a:latin typeface="Bookman Old Style" panose="02050604050505020204" pitchFamily="18" charset="0"/>
              </a:rPr>
              <a:t> </a:t>
            </a:r>
            <a:r>
              <a:rPr lang="en-US" sz="1800" dirty="0" err="1">
                <a:solidFill>
                  <a:srgbClr val="333333"/>
                </a:solidFill>
                <a:latin typeface="Bookman Old Style" panose="02050604050505020204" pitchFamily="18" charset="0"/>
              </a:rPr>
              <a:t>tambahan</a:t>
            </a:r>
            <a:r>
              <a:rPr lang="en-US" sz="1800" dirty="0">
                <a:solidFill>
                  <a:srgbClr val="333333"/>
                </a:solidFill>
                <a:latin typeface="Bookman Old Style" panose="02050604050505020204" pitchFamily="18" charset="0"/>
              </a:rPr>
              <a:t> </a:t>
            </a:r>
            <a:r>
              <a:rPr lang="en-US" sz="1800" dirty="0" err="1">
                <a:solidFill>
                  <a:srgbClr val="333333"/>
                </a:solidFill>
                <a:latin typeface="Bookman Old Style" panose="02050604050505020204" pitchFamily="18" charset="0"/>
              </a:rPr>
              <a:t>ini</a:t>
            </a:r>
            <a:r>
              <a:rPr lang="en-US" sz="1800" dirty="0">
                <a:solidFill>
                  <a:srgbClr val="333333"/>
                </a:solidFill>
                <a:latin typeface="Bookman Old Style" panose="02050604050505020204" pitchFamily="18" charset="0"/>
              </a:rPr>
              <a:t> </a:t>
            </a:r>
            <a:r>
              <a:rPr lang="en-US" sz="1800" dirty="0" err="1">
                <a:solidFill>
                  <a:srgbClr val="333333"/>
                </a:solidFill>
                <a:latin typeface="Bookman Old Style" panose="02050604050505020204" pitchFamily="18" charset="0"/>
              </a:rPr>
              <a:t>harus</a:t>
            </a:r>
            <a:r>
              <a:rPr lang="en-US" sz="1800" dirty="0">
                <a:solidFill>
                  <a:srgbClr val="333333"/>
                </a:solidFill>
                <a:latin typeface="Bookman Old Style" panose="02050604050505020204" pitchFamily="18" charset="0"/>
              </a:rPr>
              <a:t> </a:t>
            </a:r>
            <a:r>
              <a:rPr lang="en-US" sz="1800" dirty="0" err="1">
                <a:solidFill>
                  <a:srgbClr val="333333"/>
                </a:solidFill>
                <a:latin typeface="Bookman Old Style" panose="02050604050505020204" pitchFamily="18" charset="0"/>
              </a:rPr>
              <a:t>memastikan</a:t>
            </a:r>
            <a:r>
              <a:rPr lang="en-US" sz="1800" dirty="0">
                <a:solidFill>
                  <a:srgbClr val="333333"/>
                </a:solidFill>
                <a:latin typeface="Bookman Old Style" panose="02050604050505020204" pitchFamily="18" charset="0"/>
              </a:rPr>
              <a:t> </a:t>
            </a:r>
            <a:r>
              <a:rPr lang="en-US" sz="1800" dirty="0" err="1">
                <a:solidFill>
                  <a:srgbClr val="333333"/>
                </a:solidFill>
                <a:latin typeface="Bookman Old Style" panose="02050604050505020204" pitchFamily="18" charset="0"/>
              </a:rPr>
              <a:t>hasil</a:t>
            </a:r>
            <a:r>
              <a:rPr lang="en-US" sz="1800" dirty="0">
                <a:solidFill>
                  <a:srgbClr val="333333"/>
                </a:solidFill>
                <a:latin typeface="Bookman Old Style" panose="02050604050505020204" pitchFamily="18" charset="0"/>
              </a:rPr>
              <a:t> </a:t>
            </a:r>
            <a:r>
              <a:rPr lang="en-US" sz="1800" dirty="0" err="1">
                <a:solidFill>
                  <a:srgbClr val="333333"/>
                </a:solidFill>
                <a:latin typeface="Bookman Old Style" panose="02050604050505020204" pitchFamily="18" charset="0"/>
              </a:rPr>
              <a:t>keuangan</a:t>
            </a:r>
            <a:r>
              <a:rPr lang="en-US" sz="1800" dirty="0">
                <a:solidFill>
                  <a:srgbClr val="333333"/>
                </a:solidFill>
                <a:latin typeface="Bookman Old Style" panose="02050604050505020204" pitchFamily="18" charset="0"/>
              </a:rPr>
              <a:t> di masa </a:t>
            </a:r>
            <a:r>
              <a:rPr lang="en-US" sz="1800" dirty="0" err="1">
                <a:solidFill>
                  <a:srgbClr val="333333"/>
                </a:solidFill>
                <a:latin typeface="Bookman Old Style" panose="02050604050505020204" pitchFamily="18" charset="0"/>
              </a:rPr>
              <a:t>depan</a:t>
            </a:r>
            <a:r>
              <a:rPr lang="en-US" sz="1800" dirty="0">
                <a:solidFill>
                  <a:srgbClr val="333333"/>
                </a:solidFill>
                <a:latin typeface="Bookman Old Style" panose="02050604050505020204" pitchFamily="18" charset="0"/>
              </a:rPr>
              <a:t> dan </a:t>
            </a:r>
            <a:r>
              <a:rPr lang="en-US" sz="1800" dirty="0" err="1">
                <a:solidFill>
                  <a:srgbClr val="333333"/>
                </a:solidFill>
                <a:latin typeface="Bookman Old Style" panose="02050604050505020204" pitchFamily="18" charset="0"/>
              </a:rPr>
              <a:t>mendorong</a:t>
            </a:r>
            <a:r>
              <a:rPr lang="en-US" sz="1800" dirty="0">
                <a:solidFill>
                  <a:srgbClr val="333333"/>
                </a:solidFill>
                <a:latin typeface="Bookman Old Style" panose="02050604050505020204" pitchFamily="18" charset="0"/>
              </a:rPr>
              <a:t> </a:t>
            </a:r>
            <a:r>
              <a:rPr lang="en-US" sz="1800" dirty="0" err="1">
                <a:solidFill>
                  <a:srgbClr val="333333"/>
                </a:solidFill>
                <a:latin typeface="Bookman Old Style" panose="02050604050505020204" pitchFamily="18" charset="0"/>
              </a:rPr>
              <a:t>organisasi</a:t>
            </a:r>
            <a:r>
              <a:rPr lang="en-US" sz="1800" dirty="0">
                <a:solidFill>
                  <a:srgbClr val="333333"/>
                </a:solidFill>
                <a:latin typeface="Bookman Old Style" panose="02050604050505020204" pitchFamily="18" charset="0"/>
              </a:rPr>
              <a:t> </a:t>
            </a:r>
            <a:r>
              <a:rPr lang="en-US" sz="1800" dirty="0" err="1">
                <a:solidFill>
                  <a:srgbClr val="333333"/>
                </a:solidFill>
                <a:latin typeface="Bookman Old Style" panose="02050604050505020204" pitchFamily="18" charset="0"/>
              </a:rPr>
              <a:t>menuju</a:t>
            </a:r>
            <a:r>
              <a:rPr lang="en-US" sz="1800" dirty="0">
                <a:solidFill>
                  <a:srgbClr val="333333"/>
                </a:solidFill>
                <a:latin typeface="Bookman Old Style" panose="02050604050505020204" pitchFamily="18" charset="0"/>
              </a:rPr>
              <a:t> </a:t>
            </a:r>
            <a:r>
              <a:rPr lang="en-US" sz="1800" dirty="0" err="1">
                <a:solidFill>
                  <a:srgbClr val="333333"/>
                </a:solidFill>
                <a:latin typeface="Bookman Old Style" panose="02050604050505020204" pitchFamily="18" charset="0"/>
              </a:rPr>
              <a:t>tujuan</a:t>
            </a:r>
            <a:r>
              <a:rPr lang="en-US" sz="1800" dirty="0">
                <a:solidFill>
                  <a:srgbClr val="333333"/>
                </a:solidFill>
                <a:latin typeface="Bookman Old Style" panose="02050604050505020204" pitchFamily="18" charset="0"/>
              </a:rPr>
              <a:t> </a:t>
            </a:r>
            <a:r>
              <a:rPr lang="en-US" sz="1800" dirty="0" err="1">
                <a:solidFill>
                  <a:srgbClr val="333333"/>
                </a:solidFill>
                <a:latin typeface="Bookman Old Style" panose="02050604050505020204" pitchFamily="18" charset="0"/>
              </a:rPr>
              <a:t>strategisnya</a:t>
            </a:r>
            <a:r>
              <a:rPr lang="en-US" sz="1800" dirty="0">
                <a:solidFill>
                  <a:srgbClr val="333333"/>
                </a:solidFill>
                <a:latin typeface="Bookman Old Style" panose="02050604050505020204" pitchFamily="18" charset="0"/>
              </a:rPr>
              <a:t> dan </a:t>
            </a:r>
            <a:r>
              <a:rPr lang="en-US" sz="1800" dirty="0" err="1">
                <a:solidFill>
                  <a:srgbClr val="333333"/>
                </a:solidFill>
                <a:latin typeface="Bookman Old Style" panose="02050604050505020204" pitchFamily="18" charset="0"/>
              </a:rPr>
              <a:t>menjaga</a:t>
            </a:r>
            <a:r>
              <a:rPr lang="en-US" sz="1800" dirty="0">
                <a:solidFill>
                  <a:srgbClr val="333333"/>
                </a:solidFill>
                <a:latin typeface="Bookman Old Style" panose="02050604050505020204" pitchFamily="18" charset="0"/>
              </a:rPr>
              <a:t> </a:t>
            </a:r>
            <a:r>
              <a:rPr lang="en-US" sz="1800" dirty="0" err="1">
                <a:solidFill>
                  <a:srgbClr val="333333"/>
                </a:solidFill>
                <a:latin typeface="Bookman Old Style" panose="02050604050505020204" pitchFamily="18" charset="0"/>
              </a:rPr>
              <a:t>keseimbangan</a:t>
            </a:r>
            <a:r>
              <a:rPr lang="en-US" sz="1800" dirty="0">
                <a:solidFill>
                  <a:srgbClr val="333333"/>
                </a:solidFill>
                <a:latin typeface="Bookman Old Style" panose="02050604050505020204" pitchFamily="18" charset="0"/>
              </a:rPr>
              <a:t> </a:t>
            </a:r>
            <a:r>
              <a:rPr lang="en-US" sz="1800" dirty="0" err="1">
                <a:solidFill>
                  <a:srgbClr val="333333"/>
                </a:solidFill>
                <a:latin typeface="Bookman Old Style" panose="02050604050505020204" pitchFamily="18" charset="0"/>
              </a:rPr>
              <a:t>keempat</a:t>
            </a:r>
            <a:r>
              <a:rPr lang="en-US" sz="1800" dirty="0">
                <a:solidFill>
                  <a:srgbClr val="333333"/>
                </a:solidFill>
                <a:latin typeface="Bookman Old Style" panose="02050604050505020204" pitchFamily="18" charset="0"/>
              </a:rPr>
              <a:t> </a:t>
            </a:r>
            <a:r>
              <a:rPr lang="en-US" sz="1800" dirty="0" err="1">
                <a:solidFill>
                  <a:srgbClr val="333333"/>
                </a:solidFill>
                <a:latin typeface="Bookman Old Style" panose="02050604050505020204" pitchFamily="18" charset="0"/>
              </a:rPr>
              <a:t>perspektif</a:t>
            </a:r>
            <a:r>
              <a:rPr lang="en-US" sz="1800" dirty="0">
                <a:solidFill>
                  <a:srgbClr val="333333"/>
                </a:solidFill>
                <a:latin typeface="Bookman Old Style" panose="02050604050505020204" pitchFamily="18" charset="0"/>
              </a:rPr>
              <a:t> </a:t>
            </a:r>
            <a:r>
              <a:rPr lang="en-US" sz="1800" dirty="0" err="1">
                <a:solidFill>
                  <a:srgbClr val="333333"/>
                </a:solidFill>
                <a:latin typeface="Bookman Old Style" panose="02050604050505020204" pitchFamily="18" charset="0"/>
              </a:rPr>
              <a:t>tersebut</a:t>
            </a:r>
            <a:r>
              <a:rPr lang="en-US" sz="1800" dirty="0">
                <a:solidFill>
                  <a:srgbClr val="333333"/>
                </a:solidFill>
                <a:latin typeface="Bookman Old Style" panose="02050604050505020204" pitchFamily="18" charset="0"/>
              </a:rPr>
              <a:t>.</a:t>
            </a:r>
          </a:p>
        </p:txBody>
      </p:sp>
    </p:spTree>
    <p:extLst>
      <p:ext uri="{BB962C8B-B14F-4D97-AF65-F5344CB8AC3E}">
        <p14:creationId xmlns:p14="http://schemas.microsoft.com/office/powerpoint/2010/main" val="3932207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A0BE-B681-FC2F-8ACB-BC0B6CE9EEAD}"/>
              </a:ext>
            </a:extLst>
          </p:cNvPr>
          <p:cNvSpPr>
            <a:spLocks noGrp="1"/>
          </p:cNvSpPr>
          <p:nvPr>
            <p:ph type="title"/>
          </p:nvPr>
        </p:nvSpPr>
        <p:spPr/>
        <p:txBody>
          <a:bodyPr/>
          <a:lstStyle/>
          <a:p>
            <a:r>
              <a:rPr lang="en-US" dirty="0"/>
              <a:t>IT Balanced Scorecard (IT BSC)</a:t>
            </a:r>
            <a:br>
              <a:rPr lang="en-US" dirty="0"/>
            </a:br>
            <a:endParaRPr lang="en-US" dirty="0"/>
          </a:p>
        </p:txBody>
      </p:sp>
      <p:sp>
        <p:nvSpPr>
          <p:cNvPr id="5" name="TextBox 4">
            <a:extLst>
              <a:ext uri="{FF2B5EF4-FFF2-40B4-BE49-F238E27FC236}">
                <a16:creationId xmlns:a16="http://schemas.microsoft.com/office/drawing/2014/main" id="{1B54C34C-D12E-3D99-83E7-F3DAB55229BE}"/>
              </a:ext>
            </a:extLst>
          </p:cNvPr>
          <p:cNvSpPr txBox="1"/>
          <p:nvPr/>
        </p:nvSpPr>
        <p:spPr>
          <a:xfrm>
            <a:off x="457200" y="4131525"/>
            <a:ext cx="8037871" cy="276999"/>
          </a:xfrm>
          <a:prstGeom prst="rect">
            <a:avLst/>
          </a:prstGeom>
          <a:noFill/>
        </p:spPr>
        <p:txBody>
          <a:bodyPr wrap="square">
            <a:spAutoFit/>
          </a:bodyPr>
          <a:lstStyle/>
          <a:p>
            <a:pPr algn="ctr"/>
            <a:r>
              <a:rPr lang="en-US" sz="1200" b="0" i="0" dirty="0">
                <a:solidFill>
                  <a:srgbClr val="000000"/>
                </a:solidFill>
                <a:effectLst/>
                <a:latin typeface="Bookman Old Style" panose="02050604050505020204" pitchFamily="18" charset="0"/>
              </a:rPr>
              <a:t>Generic business balanced scorecard (Kaplan &amp; Norton, 1996)</a:t>
            </a:r>
            <a:endParaRPr lang="en-US" sz="1200" dirty="0">
              <a:solidFill>
                <a:srgbClr val="333333"/>
              </a:solidFill>
              <a:latin typeface="Bookman Old Style" panose="02050604050505020204" pitchFamily="18" charset="0"/>
            </a:endParaRPr>
          </a:p>
        </p:txBody>
      </p:sp>
      <p:pic>
        <p:nvPicPr>
          <p:cNvPr id="6" name="Picture 5">
            <a:extLst>
              <a:ext uri="{FF2B5EF4-FFF2-40B4-BE49-F238E27FC236}">
                <a16:creationId xmlns:a16="http://schemas.microsoft.com/office/drawing/2014/main" id="{A5AD7127-3E9D-7A95-45BA-C50A93BA02CA}"/>
              </a:ext>
            </a:extLst>
          </p:cNvPr>
          <p:cNvPicPr>
            <a:picLocks noChangeAspect="1"/>
          </p:cNvPicPr>
          <p:nvPr/>
        </p:nvPicPr>
        <p:blipFill>
          <a:blip r:embed="rId2"/>
          <a:stretch>
            <a:fillRect/>
          </a:stretch>
        </p:blipFill>
        <p:spPr>
          <a:xfrm>
            <a:off x="2235998" y="889012"/>
            <a:ext cx="4480274" cy="3242513"/>
          </a:xfrm>
          <a:prstGeom prst="rect">
            <a:avLst/>
          </a:prstGeom>
        </p:spPr>
      </p:pic>
      <p:sp>
        <p:nvSpPr>
          <p:cNvPr id="7" name="TextBox 6">
            <a:extLst>
              <a:ext uri="{FF2B5EF4-FFF2-40B4-BE49-F238E27FC236}">
                <a16:creationId xmlns:a16="http://schemas.microsoft.com/office/drawing/2014/main" id="{4108CF1E-8205-F02A-F012-5AE535D7BCD3}"/>
              </a:ext>
            </a:extLst>
          </p:cNvPr>
          <p:cNvSpPr txBox="1"/>
          <p:nvPr/>
        </p:nvSpPr>
        <p:spPr>
          <a:xfrm>
            <a:off x="2433484" y="4609062"/>
            <a:ext cx="4572000" cy="307777"/>
          </a:xfrm>
          <a:prstGeom prst="rect">
            <a:avLst/>
          </a:prstGeom>
          <a:noFill/>
        </p:spPr>
        <p:txBody>
          <a:bodyPr wrap="square">
            <a:spAutoFit/>
          </a:bodyPr>
          <a:lstStyle/>
          <a:p>
            <a:r>
              <a:rPr lang="id-ID" dirty="0">
                <a:hlinkClick r:id="rId3"/>
              </a:rPr>
              <a:t>https://steinbeis-bi.de/images/artikel/hbr_1992.pdf</a:t>
            </a:r>
            <a:r>
              <a:rPr lang="en-US" dirty="0"/>
              <a:t> </a:t>
            </a:r>
            <a:endParaRPr lang="id-ID" dirty="0"/>
          </a:p>
        </p:txBody>
      </p:sp>
    </p:spTree>
    <p:extLst>
      <p:ext uri="{BB962C8B-B14F-4D97-AF65-F5344CB8AC3E}">
        <p14:creationId xmlns:p14="http://schemas.microsoft.com/office/powerpoint/2010/main" val="1840627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A0BE-B681-FC2F-8ACB-BC0B6CE9EEAD}"/>
              </a:ext>
            </a:extLst>
          </p:cNvPr>
          <p:cNvSpPr>
            <a:spLocks noGrp="1"/>
          </p:cNvSpPr>
          <p:nvPr>
            <p:ph type="title"/>
          </p:nvPr>
        </p:nvSpPr>
        <p:spPr/>
        <p:txBody>
          <a:bodyPr/>
          <a:lstStyle/>
          <a:p>
            <a:r>
              <a:rPr lang="en-US" dirty="0"/>
              <a:t>IT Balanced Scorecard (IT BSC)</a:t>
            </a:r>
            <a:br>
              <a:rPr lang="en-US" dirty="0"/>
            </a:br>
            <a:endParaRPr lang="en-US" dirty="0"/>
          </a:p>
        </p:txBody>
      </p:sp>
      <p:sp>
        <p:nvSpPr>
          <p:cNvPr id="4" name="TextBox 3">
            <a:extLst>
              <a:ext uri="{FF2B5EF4-FFF2-40B4-BE49-F238E27FC236}">
                <a16:creationId xmlns:a16="http://schemas.microsoft.com/office/drawing/2014/main" id="{22773219-ADE8-E505-B5AD-833521040478}"/>
              </a:ext>
            </a:extLst>
          </p:cNvPr>
          <p:cNvSpPr txBox="1"/>
          <p:nvPr/>
        </p:nvSpPr>
        <p:spPr>
          <a:xfrm>
            <a:off x="1345789" y="4732025"/>
            <a:ext cx="6699456" cy="400110"/>
          </a:xfrm>
          <a:prstGeom prst="rect">
            <a:avLst/>
          </a:prstGeom>
          <a:noFill/>
        </p:spPr>
        <p:txBody>
          <a:bodyPr wrap="square">
            <a:spAutoFit/>
          </a:bodyPr>
          <a:lstStyle/>
          <a:p>
            <a:pPr algn="ctr"/>
            <a:r>
              <a:rPr lang="en-US" sz="1000" dirty="0"/>
              <a:t>Ref: De </a:t>
            </a:r>
            <a:r>
              <a:rPr lang="en-US" sz="1000" dirty="0" err="1"/>
              <a:t>Haes</a:t>
            </a:r>
            <a:r>
              <a:rPr lang="en-US" sz="1000" dirty="0"/>
              <a:t> S, Van </a:t>
            </a:r>
            <a:r>
              <a:rPr lang="en-US" sz="1000" dirty="0" err="1"/>
              <a:t>Grembergen</a:t>
            </a:r>
            <a:r>
              <a:rPr lang="en-US" sz="1000" dirty="0"/>
              <a:t> W, Joshi A, </a:t>
            </a:r>
            <a:r>
              <a:rPr lang="en-US" sz="1000" dirty="0" err="1"/>
              <a:t>Huygh</a:t>
            </a:r>
            <a:r>
              <a:rPr lang="en-US" sz="1000" dirty="0"/>
              <a:t> T. Enterprise Governance of Information Technology: Achieving Alignment and Value in Digital Organizations, Third Edition, Springer Nature Switzerland AG, 2020. p.106</a:t>
            </a:r>
          </a:p>
        </p:txBody>
      </p:sp>
      <p:sp>
        <p:nvSpPr>
          <p:cNvPr id="5" name="TextBox 4">
            <a:extLst>
              <a:ext uri="{FF2B5EF4-FFF2-40B4-BE49-F238E27FC236}">
                <a16:creationId xmlns:a16="http://schemas.microsoft.com/office/drawing/2014/main" id="{1B54C34C-D12E-3D99-83E7-F3DAB55229BE}"/>
              </a:ext>
            </a:extLst>
          </p:cNvPr>
          <p:cNvSpPr txBox="1"/>
          <p:nvPr/>
        </p:nvSpPr>
        <p:spPr>
          <a:xfrm>
            <a:off x="457200" y="4131525"/>
            <a:ext cx="8037871" cy="276999"/>
          </a:xfrm>
          <a:prstGeom prst="rect">
            <a:avLst/>
          </a:prstGeom>
          <a:noFill/>
        </p:spPr>
        <p:txBody>
          <a:bodyPr wrap="square">
            <a:spAutoFit/>
          </a:bodyPr>
          <a:lstStyle/>
          <a:p>
            <a:pPr algn="ctr"/>
            <a:r>
              <a:rPr lang="en-US" sz="1200" b="0" i="0" dirty="0">
                <a:solidFill>
                  <a:srgbClr val="000000"/>
                </a:solidFill>
                <a:effectLst/>
                <a:latin typeface="Bookman Old Style" panose="02050604050505020204" pitchFamily="18" charset="0"/>
              </a:rPr>
              <a:t> Cause-and-effect relationships within the IT strategic balanced scorecard</a:t>
            </a:r>
            <a:endParaRPr lang="en-US" sz="1200" dirty="0">
              <a:solidFill>
                <a:srgbClr val="333333"/>
              </a:solidFill>
              <a:latin typeface="Bookman Old Style" panose="02050604050505020204" pitchFamily="18" charset="0"/>
            </a:endParaRPr>
          </a:p>
        </p:txBody>
      </p:sp>
      <p:pic>
        <p:nvPicPr>
          <p:cNvPr id="7" name="Picture 6">
            <a:extLst>
              <a:ext uri="{FF2B5EF4-FFF2-40B4-BE49-F238E27FC236}">
                <a16:creationId xmlns:a16="http://schemas.microsoft.com/office/drawing/2014/main" id="{FB1AD877-210B-9B8E-649C-10EF359E5C24}"/>
              </a:ext>
            </a:extLst>
          </p:cNvPr>
          <p:cNvPicPr>
            <a:picLocks noChangeAspect="1"/>
          </p:cNvPicPr>
          <p:nvPr/>
        </p:nvPicPr>
        <p:blipFill>
          <a:blip r:embed="rId2"/>
          <a:stretch>
            <a:fillRect/>
          </a:stretch>
        </p:blipFill>
        <p:spPr>
          <a:xfrm>
            <a:off x="2792988" y="826678"/>
            <a:ext cx="3366293" cy="2845671"/>
          </a:xfrm>
          <a:prstGeom prst="rect">
            <a:avLst/>
          </a:prstGeom>
        </p:spPr>
      </p:pic>
    </p:spTree>
    <p:extLst>
      <p:ext uri="{BB962C8B-B14F-4D97-AF65-F5344CB8AC3E}">
        <p14:creationId xmlns:p14="http://schemas.microsoft.com/office/powerpoint/2010/main" val="2011024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A0BE-B681-FC2F-8ACB-BC0B6CE9EEAD}"/>
              </a:ext>
            </a:extLst>
          </p:cNvPr>
          <p:cNvSpPr>
            <a:spLocks noGrp="1"/>
          </p:cNvSpPr>
          <p:nvPr>
            <p:ph type="title"/>
          </p:nvPr>
        </p:nvSpPr>
        <p:spPr/>
        <p:txBody>
          <a:bodyPr/>
          <a:lstStyle/>
          <a:p>
            <a:r>
              <a:rPr lang="en-US" dirty="0"/>
              <a:t>IT Balanced Scorecard (IT BSC)</a:t>
            </a:r>
            <a:br>
              <a:rPr lang="en-US" dirty="0"/>
            </a:br>
            <a:endParaRPr lang="en-US" dirty="0"/>
          </a:p>
        </p:txBody>
      </p:sp>
      <p:sp>
        <p:nvSpPr>
          <p:cNvPr id="4" name="TextBox 3">
            <a:extLst>
              <a:ext uri="{FF2B5EF4-FFF2-40B4-BE49-F238E27FC236}">
                <a16:creationId xmlns:a16="http://schemas.microsoft.com/office/drawing/2014/main" id="{22773219-ADE8-E505-B5AD-833521040478}"/>
              </a:ext>
            </a:extLst>
          </p:cNvPr>
          <p:cNvSpPr txBox="1"/>
          <p:nvPr/>
        </p:nvSpPr>
        <p:spPr>
          <a:xfrm>
            <a:off x="1345788" y="4732025"/>
            <a:ext cx="6736327" cy="400110"/>
          </a:xfrm>
          <a:prstGeom prst="rect">
            <a:avLst/>
          </a:prstGeom>
          <a:noFill/>
        </p:spPr>
        <p:txBody>
          <a:bodyPr wrap="square">
            <a:spAutoFit/>
          </a:bodyPr>
          <a:lstStyle/>
          <a:p>
            <a:pPr algn="ctr"/>
            <a:r>
              <a:rPr lang="en-US" sz="1000" dirty="0"/>
              <a:t>Ref: De </a:t>
            </a:r>
            <a:r>
              <a:rPr lang="en-US" sz="1000" dirty="0" err="1"/>
              <a:t>Haes</a:t>
            </a:r>
            <a:r>
              <a:rPr lang="en-US" sz="1000" dirty="0"/>
              <a:t> S, Van </a:t>
            </a:r>
            <a:r>
              <a:rPr lang="en-US" sz="1000" dirty="0" err="1"/>
              <a:t>Grembergen</a:t>
            </a:r>
            <a:r>
              <a:rPr lang="en-US" sz="1000" dirty="0"/>
              <a:t> W, Joshi A, </a:t>
            </a:r>
            <a:r>
              <a:rPr lang="en-US" sz="1000" dirty="0" err="1"/>
              <a:t>Huygh</a:t>
            </a:r>
            <a:r>
              <a:rPr lang="en-US" sz="1000" dirty="0"/>
              <a:t> T. Enterprise Governance of Information Technology: Achieving Alignment and Value in Digital Organizations, Third Edition, Springer Nature Switzerland AG, 2020. p.106.</a:t>
            </a:r>
          </a:p>
        </p:txBody>
      </p:sp>
      <p:sp>
        <p:nvSpPr>
          <p:cNvPr id="5" name="TextBox 4">
            <a:extLst>
              <a:ext uri="{FF2B5EF4-FFF2-40B4-BE49-F238E27FC236}">
                <a16:creationId xmlns:a16="http://schemas.microsoft.com/office/drawing/2014/main" id="{1B54C34C-D12E-3D99-83E7-F3DAB55229BE}"/>
              </a:ext>
            </a:extLst>
          </p:cNvPr>
          <p:cNvSpPr txBox="1"/>
          <p:nvPr/>
        </p:nvSpPr>
        <p:spPr>
          <a:xfrm>
            <a:off x="457200" y="4131525"/>
            <a:ext cx="8037871" cy="276999"/>
          </a:xfrm>
          <a:prstGeom prst="rect">
            <a:avLst/>
          </a:prstGeom>
          <a:noFill/>
        </p:spPr>
        <p:txBody>
          <a:bodyPr wrap="square">
            <a:spAutoFit/>
          </a:bodyPr>
          <a:lstStyle/>
          <a:p>
            <a:pPr algn="ctr"/>
            <a:r>
              <a:rPr lang="en-US" sz="1200" b="0" i="0" dirty="0">
                <a:solidFill>
                  <a:srgbClr val="000000"/>
                </a:solidFill>
                <a:effectLst/>
                <a:latin typeface="Bookman Old Style" panose="02050604050505020204" pitchFamily="18" charset="0"/>
              </a:rPr>
              <a:t> Cascade of balanced scorecards</a:t>
            </a:r>
            <a:endParaRPr lang="en-US" sz="1200" dirty="0">
              <a:solidFill>
                <a:srgbClr val="333333"/>
              </a:solidFill>
              <a:latin typeface="Bookman Old Style" panose="02050604050505020204" pitchFamily="18" charset="0"/>
            </a:endParaRPr>
          </a:p>
        </p:txBody>
      </p:sp>
      <p:pic>
        <p:nvPicPr>
          <p:cNvPr id="6" name="Picture 5">
            <a:extLst>
              <a:ext uri="{FF2B5EF4-FFF2-40B4-BE49-F238E27FC236}">
                <a16:creationId xmlns:a16="http://schemas.microsoft.com/office/drawing/2014/main" id="{07C6B689-DA60-F88D-502D-2407204C6A5D}"/>
              </a:ext>
            </a:extLst>
          </p:cNvPr>
          <p:cNvPicPr>
            <a:picLocks noChangeAspect="1"/>
          </p:cNvPicPr>
          <p:nvPr/>
        </p:nvPicPr>
        <p:blipFill>
          <a:blip r:embed="rId2"/>
          <a:stretch>
            <a:fillRect/>
          </a:stretch>
        </p:blipFill>
        <p:spPr>
          <a:xfrm>
            <a:off x="1895475" y="1238250"/>
            <a:ext cx="5353050" cy="2667000"/>
          </a:xfrm>
          <a:prstGeom prst="rect">
            <a:avLst/>
          </a:prstGeom>
        </p:spPr>
      </p:pic>
    </p:spTree>
    <p:extLst>
      <p:ext uri="{BB962C8B-B14F-4D97-AF65-F5344CB8AC3E}">
        <p14:creationId xmlns:p14="http://schemas.microsoft.com/office/powerpoint/2010/main" val="509530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19" name="Google Shape;219;p18"/>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a:solidFill>
                  <a:schemeClr val="dk1"/>
                </a:solidFill>
              </a:rPr>
              <a:t>Balance Scorecard</a:t>
            </a:r>
            <a:br>
              <a:rPr lang="en-US" dirty="0">
                <a:solidFill>
                  <a:schemeClr val="dk1"/>
                </a:solidFill>
              </a:rPr>
            </a:br>
            <a:endParaRPr lang="en-US" dirty="0">
              <a:solidFill>
                <a:schemeClr val="dk1"/>
              </a:solidFill>
            </a:endParaRPr>
          </a:p>
        </p:txBody>
      </p:sp>
      <p:sp>
        <p:nvSpPr>
          <p:cNvPr id="3" name="TextBox 2">
            <a:extLst>
              <a:ext uri="{FF2B5EF4-FFF2-40B4-BE49-F238E27FC236}">
                <a16:creationId xmlns:a16="http://schemas.microsoft.com/office/drawing/2014/main" id="{2D347DFC-E417-577B-8953-6C5245962193}"/>
              </a:ext>
            </a:extLst>
          </p:cNvPr>
          <p:cNvSpPr txBox="1"/>
          <p:nvPr/>
        </p:nvSpPr>
        <p:spPr>
          <a:xfrm>
            <a:off x="2286000" y="4676208"/>
            <a:ext cx="4572000" cy="307777"/>
          </a:xfrm>
          <a:prstGeom prst="rect">
            <a:avLst/>
          </a:prstGeom>
          <a:noFill/>
        </p:spPr>
        <p:txBody>
          <a:bodyPr wrap="square">
            <a:spAutoFit/>
          </a:bodyPr>
          <a:lstStyle/>
          <a:p>
            <a:pPr algn="ctr"/>
            <a:r>
              <a:rPr lang="id-ID" dirty="0">
                <a:hlinkClick r:id="rId3"/>
              </a:rPr>
              <a:t>https://www.jurnal.id/id/blog/balanced-scorecard/</a:t>
            </a:r>
            <a:r>
              <a:rPr lang="en-US" dirty="0"/>
              <a:t> </a:t>
            </a:r>
            <a:endParaRPr lang="id-ID" dirty="0"/>
          </a:p>
        </p:txBody>
      </p:sp>
      <p:sp>
        <p:nvSpPr>
          <p:cNvPr id="7" name="TextBox 6">
            <a:extLst>
              <a:ext uri="{FF2B5EF4-FFF2-40B4-BE49-F238E27FC236}">
                <a16:creationId xmlns:a16="http://schemas.microsoft.com/office/drawing/2014/main" id="{625134CB-8AB5-1204-8C73-91F673A617FF}"/>
              </a:ext>
            </a:extLst>
          </p:cNvPr>
          <p:cNvSpPr txBox="1"/>
          <p:nvPr/>
        </p:nvSpPr>
        <p:spPr>
          <a:xfrm>
            <a:off x="648929" y="892975"/>
            <a:ext cx="7846141" cy="3416320"/>
          </a:xfrm>
          <a:prstGeom prst="rect">
            <a:avLst/>
          </a:prstGeom>
          <a:noFill/>
        </p:spPr>
        <p:txBody>
          <a:bodyPr wrap="square">
            <a:spAutoFit/>
          </a:bodyPr>
          <a:lstStyle/>
          <a:p>
            <a:pPr marL="285750" indent="-285750">
              <a:buFont typeface="Arial" panose="020B0604020202020204" pitchFamily="34" charset="0"/>
              <a:buChar char="•"/>
            </a:pPr>
            <a:r>
              <a:rPr lang="id-ID" sz="1800" dirty="0" err="1"/>
              <a:t>Balanced</a:t>
            </a:r>
            <a:r>
              <a:rPr lang="id-ID" sz="1800" dirty="0"/>
              <a:t> </a:t>
            </a:r>
            <a:r>
              <a:rPr lang="id-ID" sz="1800" dirty="0" err="1"/>
              <a:t>Scorecard</a:t>
            </a:r>
            <a:r>
              <a:rPr lang="id-ID" sz="1800" dirty="0"/>
              <a:t> (BSC) adalah metode pengukuran hasil kerja yang digunakan perusahaan atau biasa disebut dengan strategi </a:t>
            </a:r>
            <a:r>
              <a:rPr lang="id-ID" sz="1800" dirty="0" err="1"/>
              <a:t>menajemen</a:t>
            </a:r>
            <a:r>
              <a:rPr lang="en-US" sz="1800" dirty="0"/>
              <a:t>  (D</a:t>
            </a:r>
            <a:r>
              <a:rPr lang="id-ID" sz="1800" dirty="0" err="1"/>
              <a:t>ikembangkan</a:t>
            </a:r>
            <a:r>
              <a:rPr lang="id-ID" sz="1800" dirty="0"/>
              <a:t> oleh Robert Kaplan dari Harvard Business </a:t>
            </a:r>
            <a:r>
              <a:rPr lang="id-ID" sz="1800" dirty="0" err="1"/>
              <a:t>School</a:t>
            </a:r>
            <a:r>
              <a:rPr lang="id-ID" sz="1800" dirty="0"/>
              <a:t> dan David Norton pada awal tahun 1990</a:t>
            </a:r>
            <a:r>
              <a:rPr lang="en-US" sz="1800" dirty="0"/>
              <a:t>an)</a:t>
            </a:r>
            <a:r>
              <a:rPr lang="id-ID" sz="1800" dirty="0"/>
              <a:t>.</a:t>
            </a: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id-ID" sz="1800" dirty="0" err="1"/>
              <a:t>Balance</a:t>
            </a:r>
            <a:r>
              <a:rPr lang="id-ID" sz="1800" dirty="0"/>
              <a:t> </a:t>
            </a:r>
            <a:r>
              <a:rPr lang="id-ID" sz="1800" dirty="0" err="1"/>
              <a:t>Scorecard</a:t>
            </a:r>
            <a:r>
              <a:rPr lang="id-ID" sz="1800" dirty="0"/>
              <a:t> berasal dari dua suku kata, </a:t>
            </a:r>
            <a:r>
              <a:rPr lang="id-ID" sz="1800" dirty="0" err="1"/>
              <a:t>Balanced</a:t>
            </a:r>
            <a:r>
              <a:rPr lang="id-ID" sz="1800" dirty="0"/>
              <a:t> yang artinya berimbang dan </a:t>
            </a:r>
            <a:r>
              <a:rPr lang="id-ID" sz="1800" dirty="0" err="1"/>
              <a:t>scorecard</a:t>
            </a:r>
            <a:r>
              <a:rPr lang="id-ID" sz="1800" dirty="0"/>
              <a:t> yang artinya </a:t>
            </a:r>
            <a:r>
              <a:rPr lang="id-ID" sz="1800" dirty="0" err="1"/>
              <a:t>katu</a:t>
            </a:r>
            <a:r>
              <a:rPr lang="id-ID" sz="1800" dirty="0"/>
              <a:t> skor.</a:t>
            </a:r>
            <a:endParaRPr lang="en-US" sz="1800" dirty="0"/>
          </a:p>
          <a:p>
            <a:pPr marL="285750" indent="-285750">
              <a:buFont typeface="Arial" panose="020B0604020202020204" pitchFamily="34" charset="0"/>
              <a:buChar char="•"/>
            </a:pPr>
            <a:endParaRPr lang="id-ID" sz="1800" dirty="0"/>
          </a:p>
          <a:p>
            <a:pPr marL="285750" indent="-285750">
              <a:buFont typeface="Arial" panose="020B0604020202020204" pitchFamily="34" charset="0"/>
              <a:buChar char="•"/>
            </a:pPr>
            <a:r>
              <a:rPr lang="id-ID" sz="1800" dirty="0"/>
              <a:t>Pada awalnya </a:t>
            </a:r>
            <a:r>
              <a:rPr lang="id-ID" sz="1800" dirty="0" err="1"/>
              <a:t>Balanced</a:t>
            </a:r>
            <a:r>
              <a:rPr lang="id-ID" sz="1800" dirty="0"/>
              <a:t> </a:t>
            </a:r>
            <a:r>
              <a:rPr lang="id-ID" sz="1800" dirty="0" err="1"/>
              <a:t>Scorecard</a:t>
            </a:r>
            <a:r>
              <a:rPr lang="id-ID" sz="1800" dirty="0"/>
              <a:t> atau disingkat BSC digunakan untuk memperbaiki sistem pengukuran kinerja eksekutif.</a:t>
            </a:r>
            <a:r>
              <a:rPr lang="en-US" sz="1800" dirty="0"/>
              <a:t> </a:t>
            </a:r>
            <a:r>
              <a:rPr lang="id-ID" sz="1800" dirty="0"/>
              <a:t>Dengan BSC perusahaan jadi lebih </a:t>
            </a:r>
            <a:r>
              <a:rPr lang="en-US" sz="1800" dirty="0" err="1"/>
              <a:t>menge</a:t>
            </a:r>
            <a:r>
              <a:rPr lang="id-ID" sz="1800" dirty="0"/>
              <a:t>tahu</a:t>
            </a:r>
            <a:r>
              <a:rPr lang="en-US" sz="1800" dirty="0" err="1"/>
              <a:t>i</a:t>
            </a:r>
            <a:r>
              <a:rPr lang="id-ID" sz="1800" dirty="0"/>
              <a:t> sejauh mana pergerakan dan perkembangan yang telah dicapai.</a:t>
            </a:r>
          </a:p>
        </p:txBody>
      </p:sp>
    </p:spTree>
    <p:extLst>
      <p:ext uri="{BB962C8B-B14F-4D97-AF65-F5344CB8AC3E}">
        <p14:creationId xmlns:p14="http://schemas.microsoft.com/office/powerpoint/2010/main" val="3639390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92C2-1A30-C52E-B27D-7C5531D9044C}"/>
              </a:ext>
            </a:extLst>
          </p:cNvPr>
          <p:cNvSpPr>
            <a:spLocks noGrp="1"/>
          </p:cNvSpPr>
          <p:nvPr>
            <p:ph type="title"/>
          </p:nvPr>
        </p:nvSpPr>
        <p:spPr/>
        <p:txBody>
          <a:bodyPr/>
          <a:lstStyle/>
          <a:p>
            <a:endParaRPr lang="id-ID" dirty="0"/>
          </a:p>
        </p:txBody>
      </p:sp>
      <p:sp>
        <p:nvSpPr>
          <p:cNvPr id="4" name="TextBox 3">
            <a:extLst>
              <a:ext uri="{FF2B5EF4-FFF2-40B4-BE49-F238E27FC236}">
                <a16:creationId xmlns:a16="http://schemas.microsoft.com/office/drawing/2014/main" id="{71A64BC2-F2D0-E712-FA63-48016D8A6243}"/>
              </a:ext>
            </a:extLst>
          </p:cNvPr>
          <p:cNvSpPr txBox="1"/>
          <p:nvPr/>
        </p:nvSpPr>
        <p:spPr>
          <a:xfrm>
            <a:off x="2558846" y="4732025"/>
            <a:ext cx="4572000" cy="307777"/>
          </a:xfrm>
          <a:prstGeom prst="rect">
            <a:avLst/>
          </a:prstGeom>
          <a:noFill/>
        </p:spPr>
        <p:txBody>
          <a:bodyPr wrap="square">
            <a:spAutoFit/>
          </a:bodyPr>
          <a:lstStyle/>
          <a:p>
            <a:pPr algn="ctr"/>
            <a:r>
              <a:rPr lang="id-ID" dirty="0">
                <a:hlinkClick r:id="rId2"/>
              </a:rPr>
              <a:t>https://bscdesigner.com/ceo-kpis.htm</a:t>
            </a:r>
            <a:r>
              <a:rPr lang="en-US" dirty="0"/>
              <a:t> </a:t>
            </a:r>
            <a:endParaRPr lang="id-ID" dirty="0"/>
          </a:p>
        </p:txBody>
      </p:sp>
      <p:pic>
        <p:nvPicPr>
          <p:cNvPr id="1026" name="Picture 2" descr="An example of CEO scorecard dashboard">
            <a:extLst>
              <a:ext uri="{FF2B5EF4-FFF2-40B4-BE49-F238E27FC236}">
                <a16:creationId xmlns:a16="http://schemas.microsoft.com/office/drawing/2014/main" id="{94B5BFA4-CCC2-0FAE-872D-6DF057BF5B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194" y="177441"/>
            <a:ext cx="6748291" cy="4471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712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792C2-62DA-3F10-F61B-7DCD1B9E43CA}"/>
              </a:ext>
            </a:extLst>
          </p:cNvPr>
          <p:cNvSpPr>
            <a:spLocks noGrp="1"/>
          </p:cNvSpPr>
          <p:nvPr>
            <p:ph type="title"/>
          </p:nvPr>
        </p:nvSpPr>
        <p:spPr/>
        <p:txBody>
          <a:bodyPr/>
          <a:lstStyle/>
          <a:p>
            <a:endParaRPr lang="id-ID"/>
          </a:p>
        </p:txBody>
      </p:sp>
      <p:pic>
        <p:nvPicPr>
          <p:cNvPr id="4" name="Picture 3">
            <a:extLst>
              <a:ext uri="{FF2B5EF4-FFF2-40B4-BE49-F238E27FC236}">
                <a16:creationId xmlns:a16="http://schemas.microsoft.com/office/drawing/2014/main" id="{722B8ADA-6B01-3CE4-8A97-5A3A225AEF9E}"/>
              </a:ext>
            </a:extLst>
          </p:cNvPr>
          <p:cNvPicPr>
            <a:picLocks noChangeAspect="1"/>
          </p:cNvPicPr>
          <p:nvPr/>
        </p:nvPicPr>
        <p:blipFill>
          <a:blip r:embed="rId2"/>
          <a:stretch>
            <a:fillRect/>
          </a:stretch>
        </p:blipFill>
        <p:spPr>
          <a:xfrm>
            <a:off x="0" y="470124"/>
            <a:ext cx="9144000" cy="4203251"/>
          </a:xfrm>
          <a:prstGeom prst="rect">
            <a:avLst/>
          </a:prstGeom>
        </p:spPr>
      </p:pic>
      <p:sp>
        <p:nvSpPr>
          <p:cNvPr id="6" name="TextBox 5">
            <a:extLst>
              <a:ext uri="{FF2B5EF4-FFF2-40B4-BE49-F238E27FC236}">
                <a16:creationId xmlns:a16="http://schemas.microsoft.com/office/drawing/2014/main" id="{F3F57E62-F5D8-1132-9ED9-28AAF6C4E4BC}"/>
              </a:ext>
            </a:extLst>
          </p:cNvPr>
          <p:cNvSpPr txBox="1"/>
          <p:nvPr/>
        </p:nvSpPr>
        <p:spPr>
          <a:xfrm>
            <a:off x="2234381" y="4673375"/>
            <a:ext cx="4572000" cy="307777"/>
          </a:xfrm>
          <a:prstGeom prst="rect">
            <a:avLst/>
          </a:prstGeom>
          <a:noFill/>
        </p:spPr>
        <p:txBody>
          <a:bodyPr wrap="square">
            <a:spAutoFit/>
          </a:bodyPr>
          <a:lstStyle/>
          <a:p>
            <a:pPr algn="ctr"/>
            <a:r>
              <a:rPr lang="id-ID" dirty="0">
                <a:hlinkClick r:id="rId3"/>
              </a:rPr>
              <a:t>https://www.webbsc.com/s/ceo-balanced-scorecard</a:t>
            </a:r>
            <a:r>
              <a:rPr lang="en-US" dirty="0"/>
              <a:t> </a:t>
            </a:r>
            <a:endParaRPr lang="id-ID" dirty="0"/>
          </a:p>
        </p:txBody>
      </p:sp>
    </p:spTree>
    <p:extLst>
      <p:ext uri="{BB962C8B-B14F-4D97-AF65-F5344CB8AC3E}">
        <p14:creationId xmlns:p14="http://schemas.microsoft.com/office/powerpoint/2010/main" val="4251846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A0BE-B681-FC2F-8ACB-BC0B6CE9EEAD}"/>
              </a:ext>
            </a:extLst>
          </p:cNvPr>
          <p:cNvSpPr>
            <a:spLocks noGrp="1"/>
          </p:cNvSpPr>
          <p:nvPr>
            <p:ph type="title"/>
          </p:nvPr>
        </p:nvSpPr>
        <p:spPr>
          <a:xfrm>
            <a:off x="457200" y="1856818"/>
            <a:ext cx="8229600" cy="982248"/>
          </a:xfrm>
        </p:spPr>
        <p:txBody>
          <a:bodyPr/>
          <a:lstStyle/>
          <a:p>
            <a:br>
              <a:rPr lang="en-US" dirty="0"/>
            </a:br>
            <a:r>
              <a:rPr lang="en-US" dirty="0"/>
              <a:t>BSC in COBIT 2019</a:t>
            </a:r>
            <a:br>
              <a:rPr lang="en-US" dirty="0"/>
            </a:br>
            <a:r>
              <a:rPr lang="en-US" dirty="0"/>
              <a:t>(Enterprise Goal)</a:t>
            </a:r>
            <a:br>
              <a:rPr lang="en-US" dirty="0"/>
            </a:br>
            <a:endParaRPr lang="en-US" dirty="0"/>
          </a:p>
        </p:txBody>
      </p:sp>
    </p:spTree>
    <p:extLst>
      <p:ext uri="{BB962C8B-B14F-4D97-AF65-F5344CB8AC3E}">
        <p14:creationId xmlns:p14="http://schemas.microsoft.com/office/powerpoint/2010/main" val="1670285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2D3D67-A8EC-260A-F960-4C9238D3C1BA}"/>
              </a:ext>
            </a:extLst>
          </p:cNvPr>
          <p:cNvSpPr>
            <a:spLocks noGrp="1"/>
          </p:cNvSpPr>
          <p:nvPr>
            <p:ph type="title"/>
          </p:nvPr>
        </p:nvSpPr>
        <p:spPr/>
        <p:txBody>
          <a:bodyPr/>
          <a:lstStyle/>
          <a:p>
            <a:endParaRPr lang="id-ID"/>
          </a:p>
        </p:txBody>
      </p:sp>
      <p:pic>
        <p:nvPicPr>
          <p:cNvPr id="6" name="Picture 5">
            <a:extLst>
              <a:ext uri="{FF2B5EF4-FFF2-40B4-BE49-F238E27FC236}">
                <a16:creationId xmlns:a16="http://schemas.microsoft.com/office/drawing/2014/main" id="{37716CDA-84DC-8678-B86D-86A5BECA5C72}"/>
              </a:ext>
            </a:extLst>
          </p:cNvPr>
          <p:cNvPicPr>
            <a:picLocks noChangeAspect="1"/>
          </p:cNvPicPr>
          <p:nvPr/>
        </p:nvPicPr>
        <p:blipFill>
          <a:blip r:embed="rId2"/>
          <a:stretch>
            <a:fillRect/>
          </a:stretch>
        </p:blipFill>
        <p:spPr>
          <a:xfrm>
            <a:off x="540713" y="0"/>
            <a:ext cx="8062573" cy="5143500"/>
          </a:xfrm>
          <a:prstGeom prst="rect">
            <a:avLst/>
          </a:prstGeom>
        </p:spPr>
      </p:pic>
    </p:spTree>
    <p:extLst>
      <p:ext uri="{BB962C8B-B14F-4D97-AF65-F5344CB8AC3E}">
        <p14:creationId xmlns:p14="http://schemas.microsoft.com/office/powerpoint/2010/main" val="514124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B9445-E9E2-AA10-0C14-8D680C6C8802}"/>
              </a:ext>
            </a:extLst>
          </p:cNvPr>
          <p:cNvSpPr>
            <a:spLocks noGrp="1"/>
          </p:cNvSpPr>
          <p:nvPr>
            <p:ph type="title"/>
          </p:nvPr>
        </p:nvSpPr>
        <p:spPr/>
        <p:txBody>
          <a:bodyPr/>
          <a:lstStyle/>
          <a:p>
            <a:endParaRPr lang="id-ID"/>
          </a:p>
        </p:txBody>
      </p:sp>
      <p:pic>
        <p:nvPicPr>
          <p:cNvPr id="4" name="Picture 3">
            <a:extLst>
              <a:ext uri="{FF2B5EF4-FFF2-40B4-BE49-F238E27FC236}">
                <a16:creationId xmlns:a16="http://schemas.microsoft.com/office/drawing/2014/main" id="{DFCBB36A-AB59-1B6D-C8E1-5CF989B3D812}"/>
              </a:ext>
            </a:extLst>
          </p:cNvPr>
          <p:cNvPicPr>
            <a:picLocks noChangeAspect="1"/>
          </p:cNvPicPr>
          <p:nvPr/>
        </p:nvPicPr>
        <p:blipFill>
          <a:blip r:embed="rId2"/>
          <a:stretch>
            <a:fillRect/>
          </a:stretch>
        </p:blipFill>
        <p:spPr>
          <a:xfrm>
            <a:off x="0" y="601060"/>
            <a:ext cx="9144000" cy="3941379"/>
          </a:xfrm>
          <a:prstGeom prst="rect">
            <a:avLst/>
          </a:prstGeom>
        </p:spPr>
      </p:pic>
    </p:spTree>
    <p:extLst>
      <p:ext uri="{BB962C8B-B14F-4D97-AF65-F5344CB8AC3E}">
        <p14:creationId xmlns:p14="http://schemas.microsoft.com/office/powerpoint/2010/main" val="3097106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AAC7C-6DE5-EB87-346D-8B1E01E0681E}"/>
              </a:ext>
            </a:extLst>
          </p:cNvPr>
          <p:cNvSpPr>
            <a:spLocks noGrp="1"/>
          </p:cNvSpPr>
          <p:nvPr>
            <p:ph type="title"/>
          </p:nvPr>
        </p:nvSpPr>
        <p:spPr/>
        <p:txBody>
          <a:bodyPr/>
          <a:lstStyle/>
          <a:p>
            <a:endParaRPr lang="id-ID"/>
          </a:p>
        </p:txBody>
      </p:sp>
      <p:pic>
        <p:nvPicPr>
          <p:cNvPr id="4" name="Picture 3">
            <a:extLst>
              <a:ext uri="{FF2B5EF4-FFF2-40B4-BE49-F238E27FC236}">
                <a16:creationId xmlns:a16="http://schemas.microsoft.com/office/drawing/2014/main" id="{8765A26D-3684-9B39-9A99-0544DA25E42E}"/>
              </a:ext>
            </a:extLst>
          </p:cNvPr>
          <p:cNvPicPr>
            <a:picLocks noChangeAspect="1"/>
          </p:cNvPicPr>
          <p:nvPr/>
        </p:nvPicPr>
        <p:blipFill>
          <a:blip r:embed="rId2"/>
          <a:stretch>
            <a:fillRect/>
          </a:stretch>
        </p:blipFill>
        <p:spPr>
          <a:xfrm>
            <a:off x="1148513" y="0"/>
            <a:ext cx="6846974" cy="5143500"/>
          </a:xfrm>
          <a:prstGeom prst="rect">
            <a:avLst/>
          </a:prstGeom>
        </p:spPr>
      </p:pic>
    </p:spTree>
    <p:extLst>
      <p:ext uri="{BB962C8B-B14F-4D97-AF65-F5344CB8AC3E}">
        <p14:creationId xmlns:p14="http://schemas.microsoft.com/office/powerpoint/2010/main" val="1088554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A0BE-B681-FC2F-8ACB-BC0B6CE9EEAD}"/>
              </a:ext>
            </a:extLst>
          </p:cNvPr>
          <p:cNvSpPr>
            <a:spLocks noGrp="1"/>
          </p:cNvSpPr>
          <p:nvPr>
            <p:ph type="title"/>
          </p:nvPr>
        </p:nvSpPr>
        <p:spPr>
          <a:xfrm>
            <a:off x="457200" y="1856818"/>
            <a:ext cx="8229600" cy="982248"/>
          </a:xfrm>
        </p:spPr>
        <p:txBody>
          <a:bodyPr/>
          <a:lstStyle/>
          <a:p>
            <a:br>
              <a:rPr lang="en-US" dirty="0"/>
            </a:br>
            <a:r>
              <a:rPr lang="en-US" dirty="0"/>
              <a:t>BSC in COBIT 2019</a:t>
            </a:r>
            <a:br>
              <a:rPr lang="en-US" dirty="0"/>
            </a:br>
            <a:r>
              <a:rPr lang="en-US" dirty="0"/>
              <a:t>(Alignment Goal)</a:t>
            </a:r>
            <a:br>
              <a:rPr lang="en-US" dirty="0"/>
            </a:br>
            <a:endParaRPr lang="en-US" dirty="0"/>
          </a:p>
        </p:txBody>
      </p:sp>
    </p:spTree>
    <p:extLst>
      <p:ext uri="{BB962C8B-B14F-4D97-AF65-F5344CB8AC3E}">
        <p14:creationId xmlns:p14="http://schemas.microsoft.com/office/powerpoint/2010/main" val="504452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F4EA6-C80F-3FE8-8AA1-953E9BFE41FA}"/>
              </a:ext>
            </a:extLst>
          </p:cNvPr>
          <p:cNvSpPr>
            <a:spLocks noGrp="1"/>
          </p:cNvSpPr>
          <p:nvPr>
            <p:ph type="title"/>
          </p:nvPr>
        </p:nvSpPr>
        <p:spPr/>
        <p:txBody>
          <a:bodyPr/>
          <a:lstStyle/>
          <a:p>
            <a:endParaRPr lang="id-ID" dirty="0"/>
          </a:p>
        </p:txBody>
      </p:sp>
      <p:pic>
        <p:nvPicPr>
          <p:cNvPr id="4" name="Picture 3">
            <a:extLst>
              <a:ext uri="{FF2B5EF4-FFF2-40B4-BE49-F238E27FC236}">
                <a16:creationId xmlns:a16="http://schemas.microsoft.com/office/drawing/2014/main" id="{38B7EF8D-A808-783D-C566-F8A1E0A26DC9}"/>
              </a:ext>
            </a:extLst>
          </p:cNvPr>
          <p:cNvPicPr>
            <a:picLocks noChangeAspect="1"/>
          </p:cNvPicPr>
          <p:nvPr/>
        </p:nvPicPr>
        <p:blipFill>
          <a:blip r:embed="rId2"/>
          <a:stretch>
            <a:fillRect/>
          </a:stretch>
        </p:blipFill>
        <p:spPr>
          <a:xfrm>
            <a:off x="1565833" y="0"/>
            <a:ext cx="6012334" cy="5143500"/>
          </a:xfrm>
          <a:prstGeom prst="rect">
            <a:avLst/>
          </a:prstGeom>
        </p:spPr>
      </p:pic>
    </p:spTree>
    <p:extLst>
      <p:ext uri="{BB962C8B-B14F-4D97-AF65-F5344CB8AC3E}">
        <p14:creationId xmlns:p14="http://schemas.microsoft.com/office/powerpoint/2010/main" val="2407942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67AD2-3DB7-11BD-7E0E-E04109CB5412}"/>
              </a:ext>
            </a:extLst>
          </p:cNvPr>
          <p:cNvSpPr>
            <a:spLocks noGrp="1"/>
          </p:cNvSpPr>
          <p:nvPr>
            <p:ph type="title"/>
          </p:nvPr>
        </p:nvSpPr>
        <p:spPr/>
        <p:txBody>
          <a:bodyPr/>
          <a:lstStyle/>
          <a:p>
            <a:endParaRPr lang="id-ID"/>
          </a:p>
        </p:txBody>
      </p:sp>
      <p:pic>
        <p:nvPicPr>
          <p:cNvPr id="4" name="Picture 3">
            <a:extLst>
              <a:ext uri="{FF2B5EF4-FFF2-40B4-BE49-F238E27FC236}">
                <a16:creationId xmlns:a16="http://schemas.microsoft.com/office/drawing/2014/main" id="{015E55F0-FBBC-CD9D-E79F-E5E904AAA5E7}"/>
              </a:ext>
            </a:extLst>
          </p:cNvPr>
          <p:cNvPicPr>
            <a:picLocks noChangeAspect="1"/>
          </p:cNvPicPr>
          <p:nvPr/>
        </p:nvPicPr>
        <p:blipFill>
          <a:blip r:embed="rId2"/>
          <a:stretch>
            <a:fillRect/>
          </a:stretch>
        </p:blipFill>
        <p:spPr>
          <a:xfrm>
            <a:off x="947692" y="0"/>
            <a:ext cx="7248616" cy="5143500"/>
          </a:xfrm>
          <a:prstGeom prst="rect">
            <a:avLst/>
          </a:prstGeom>
        </p:spPr>
      </p:pic>
    </p:spTree>
    <p:extLst>
      <p:ext uri="{BB962C8B-B14F-4D97-AF65-F5344CB8AC3E}">
        <p14:creationId xmlns:p14="http://schemas.microsoft.com/office/powerpoint/2010/main" val="2415884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92E38-6117-FE4E-BCAF-DA136076A3EA}"/>
              </a:ext>
            </a:extLst>
          </p:cNvPr>
          <p:cNvSpPr>
            <a:spLocks noGrp="1"/>
          </p:cNvSpPr>
          <p:nvPr>
            <p:ph type="title"/>
          </p:nvPr>
        </p:nvSpPr>
        <p:spPr/>
        <p:txBody>
          <a:bodyPr/>
          <a:lstStyle/>
          <a:p>
            <a:endParaRPr lang="id-ID"/>
          </a:p>
        </p:txBody>
      </p:sp>
      <p:pic>
        <p:nvPicPr>
          <p:cNvPr id="4" name="Picture 3">
            <a:extLst>
              <a:ext uri="{FF2B5EF4-FFF2-40B4-BE49-F238E27FC236}">
                <a16:creationId xmlns:a16="http://schemas.microsoft.com/office/drawing/2014/main" id="{997E9496-31E8-FDC9-10D1-144BB1C12328}"/>
              </a:ext>
            </a:extLst>
          </p:cNvPr>
          <p:cNvPicPr>
            <a:picLocks noChangeAspect="1"/>
          </p:cNvPicPr>
          <p:nvPr/>
        </p:nvPicPr>
        <p:blipFill>
          <a:blip r:embed="rId2"/>
          <a:stretch>
            <a:fillRect/>
          </a:stretch>
        </p:blipFill>
        <p:spPr>
          <a:xfrm>
            <a:off x="0" y="230425"/>
            <a:ext cx="9144000" cy="4682649"/>
          </a:xfrm>
          <a:prstGeom prst="rect">
            <a:avLst/>
          </a:prstGeom>
        </p:spPr>
      </p:pic>
    </p:spTree>
    <p:extLst>
      <p:ext uri="{BB962C8B-B14F-4D97-AF65-F5344CB8AC3E}">
        <p14:creationId xmlns:p14="http://schemas.microsoft.com/office/powerpoint/2010/main" val="3889595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19" name="Google Shape;219;p18"/>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err="1">
                <a:solidFill>
                  <a:schemeClr val="dk1"/>
                </a:solidFill>
              </a:rPr>
              <a:t>Fungsi</a:t>
            </a:r>
            <a:r>
              <a:rPr lang="en-US" dirty="0">
                <a:solidFill>
                  <a:schemeClr val="dk1"/>
                </a:solidFill>
              </a:rPr>
              <a:t> Balance Scorecard</a:t>
            </a:r>
            <a:br>
              <a:rPr lang="en-US" dirty="0">
                <a:solidFill>
                  <a:schemeClr val="dk1"/>
                </a:solidFill>
              </a:rPr>
            </a:br>
            <a:endParaRPr lang="en-US" dirty="0">
              <a:solidFill>
                <a:schemeClr val="dk1"/>
              </a:solidFill>
            </a:endParaRPr>
          </a:p>
        </p:txBody>
      </p:sp>
      <p:sp>
        <p:nvSpPr>
          <p:cNvPr id="3" name="TextBox 2">
            <a:extLst>
              <a:ext uri="{FF2B5EF4-FFF2-40B4-BE49-F238E27FC236}">
                <a16:creationId xmlns:a16="http://schemas.microsoft.com/office/drawing/2014/main" id="{2D347DFC-E417-577B-8953-6C5245962193}"/>
              </a:ext>
            </a:extLst>
          </p:cNvPr>
          <p:cNvSpPr txBox="1"/>
          <p:nvPr/>
        </p:nvSpPr>
        <p:spPr>
          <a:xfrm>
            <a:off x="2286000" y="4676208"/>
            <a:ext cx="4572000" cy="307777"/>
          </a:xfrm>
          <a:prstGeom prst="rect">
            <a:avLst/>
          </a:prstGeom>
          <a:noFill/>
        </p:spPr>
        <p:txBody>
          <a:bodyPr wrap="square">
            <a:spAutoFit/>
          </a:bodyPr>
          <a:lstStyle/>
          <a:p>
            <a:pPr algn="ctr"/>
            <a:r>
              <a:rPr lang="id-ID" dirty="0">
                <a:hlinkClick r:id="rId3"/>
              </a:rPr>
              <a:t>https://www.jurnal.id/id/blog/balanced-scorecard/</a:t>
            </a:r>
            <a:r>
              <a:rPr lang="en-US" dirty="0"/>
              <a:t> </a:t>
            </a:r>
            <a:endParaRPr lang="id-ID" dirty="0"/>
          </a:p>
        </p:txBody>
      </p:sp>
      <p:sp>
        <p:nvSpPr>
          <p:cNvPr id="7" name="TextBox 6">
            <a:extLst>
              <a:ext uri="{FF2B5EF4-FFF2-40B4-BE49-F238E27FC236}">
                <a16:creationId xmlns:a16="http://schemas.microsoft.com/office/drawing/2014/main" id="{625134CB-8AB5-1204-8C73-91F673A617FF}"/>
              </a:ext>
            </a:extLst>
          </p:cNvPr>
          <p:cNvSpPr txBox="1"/>
          <p:nvPr/>
        </p:nvSpPr>
        <p:spPr>
          <a:xfrm>
            <a:off x="648929" y="892975"/>
            <a:ext cx="7846141" cy="3400931"/>
          </a:xfrm>
          <a:prstGeom prst="rect">
            <a:avLst/>
          </a:prstGeom>
          <a:noFill/>
        </p:spPr>
        <p:txBody>
          <a:bodyPr wrap="square">
            <a:spAutoFit/>
          </a:bodyPr>
          <a:lstStyle/>
          <a:p>
            <a:pPr marL="285750" indent="-285750">
              <a:spcAft>
                <a:spcPts val="600"/>
              </a:spcAft>
              <a:buFont typeface="Arial" panose="020B0604020202020204" pitchFamily="34" charset="0"/>
              <a:buChar char="•"/>
            </a:pPr>
            <a:r>
              <a:rPr lang="id-ID" sz="1800" dirty="0"/>
              <a:t>Sebagai alat ukur perusahaan apakah visi dan misi yang dianut telah tercapai.</a:t>
            </a:r>
          </a:p>
          <a:p>
            <a:pPr marL="285750" indent="-285750">
              <a:spcAft>
                <a:spcPts val="600"/>
              </a:spcAft>
              <a:buFont typeface="Arial" panose="020B0604020202020204" pitchFamily="34" charset="0"/>
              <a:buChar char="•"/>
            </a:pPr>
            <a:r>
              <a:rPr lang="id-ID" sz="1800" dirty="0"/>
              <a:t>Sebagai alat ukur keunggulan kompetitif yang dimiliki perusahaan Anda.</a:t>
            </a:r>
          </a:p>
          <a:p>
            <a:pPr marL="285750" indent="-285750">
              <a:spcAft>
                <a:spcPts val="600"/>
              </a:spcAft>
              <a:buFont typeface="Arial" panose="020B0604020202020204" pitchFamily="34" charset="0"/>
              <a:buChar char="•"/>
            </a:pPr>
            <a:r>
              <a:rPr lang="id-ID" sz="1800" dirty="0"/>
              <a:t>Sebagai panduan strategis untuk menjalankan bisnis Anda.</a:t>
            </a:r>
          </a:p>
          <a:p>
            <a:pPr marL="285750" indent="-285750">
              <a:spcAft>
                <a:spcPts val="600"/>
              </a:spcAft>
              <a:buFont typeface="Arial" panose="020B0604020202020204" pitchFamily="34" charset="0"/>
              <a:buChar char="•"/>
            </a:pPr>
            <a:r>
              <a:rPr lang="id-ID" sz="1800" dirty="0"/>
              <a:t>Alat analisis </a:t>
            </a:r>
            <a:r>
              <a:rPr lang="id-ID" sz="1800" dirty="0" err="1"/>
              <a:t>efektifitas</a:t>
            </a:r>
            <a:r>
              <a:rPr lang="id-ID" sz="1800" dirty="0"/>
              <a:t> strategi yang telah digunakan.</a:t>
            </a:r>
          </a:p>
          <a:p>
            <a:pPr marL="285750" indent="-285750">
              <a:spcAft>
                <a:spcPts val="600"/>
              </a:spcAft>
              <a:buFont typeface="Arial" panose="020B0604020202020204" pitchFamily="34" charset="0"/>
              <a:buChar char="•"/>
            </a:pPr>
            <a:r>
              <a:rPr lang="id-ID" sz="1800" dirty="0"/>
              <a:t>Memberikan gambaran kepada perusahaan terkait SWOT yang dimiliki.</a:t>
            </a:r>
          </a:p>
          <a:p>
            <a:pPr marL="285750" indent="-285750">
              <a:spcAft>
                <a:spcPts val="600"/>
              </a:spcAft>
              <a:buFont typeface="Arial" panose="020B0604020202020204" pitchFamily="34" charset="0"/>
              <a:buChar char="•"/>
            </a:pPr>
            <a:r>
              <a:rPr lang="id-ID" sz="1800" dirty="0"/>
              <a:t>Sebagai alat </a:t>
            </a:r>
            <a:r>
              <a:rPr lang="id-ID" sz="1800" dirty="0" err="1"/>
              <a:t>key</a:t>
            </a:r>
            <a:r>
              <a:rPr lang="id-ID" sz="1800" dirty="0"/>
              <a:t> </a:t>
            </a:r>
            <a:r>
              <a:rPr lang="id-ID" sz="1800" dirty="0" err="1"/>
              <a:t>performance</a:t>
            </a:r>
            <a:r>
              <a:rPr lang="id-ID" sz="1800" dirty="0"/>
              <a:t> </a:t>
            </a:r>
            <a:r>
              <a:rPr lang="id-ID" sz="1800" dirty="0" err="1"/>
              <a:t>indicator</a:t>
            </a:r>
            <a:r>
              <a:rPr lang="id-ID" sz="1800" dirty="0"/>
              <a:t> perusahaan.</a:t>
            </a:r>
          </a:p>
          <a:p>
            <a:pPr marL="285750" indent="-285750">
              <a:spcAft>
                <a:spcPts val="600"/>
              </a:spcAft>
              <a:buFont typeface="Arial" panose="020B0604020202020204" pitchFamily="34" charset="0"/>
              <a:buChar char="•"/>
            </a:pPr>
            <a:r>
              <a:rPr lang="id-ID" sz="1800" dirty="0"/>
              <a:t>Sebagai </a:t>
            </a:r>
            <a:r>
              <a:rPr lang="id-ID" sz="1800" dirty="0" err="1"/>
              <a:t>feedback</a:t>
            </a:r>
            <a:r>
              <a:rPr lang="id-ID" sz="1800" dirty="0"/>
              <a:t> terhadap </a:t>
            </a:r>
            <a:r>
              <a:rPr lang="id-ID" sz="1800" dirty="0" err="1"/>
              <a:t>shareholder</a:t>
            </a:r>
            <a:r>
              <a:rPr lang="id-ID" sz="1800" dirty="0"/>
              <a:t> perusahaan.</a:t>
            </a:r>
          </a:p>
          <a:p>
            <a:pPr marL="285750" indent="-285750">
              <a:spcAft>
                <a:spcPts val="600"/>
              </a:spcAft>
              <a:buFont typeface="Arial" panose="020B0604020202020204" pitchFamily="34" charset="0"/>
              <a:buChar char="•"/>
            </a:pPr>
            <a:r>
              <a:rPr lang="id-ID" sz="1800" dirty="0"/>
              <a:t>Sebagai alat komunikasi, informasi, dan sistem analisis pembelajaran perusahaan</a:t>
            </a:r>
          </a:p>
        </p:txBody>
      </p:sp>
    </p:spTree>
    <p:extLst>
      <p:ext uri="{BB962C8B-B14F-4D97-AF65-F5344CB8AC3E}">
        <p14:creationId xmlns:p14="http://schemas.microsoft.com/office/powerpoint/2010/main" val="112314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19" name="Google Shape;219;p18"/>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err="1">
                <a:solidFill>
                  <a:schemeClr val="dk1"/>
                </a:solidFill>
              </a:rPr>
              <a:t>Keunggulan</a:t>
            </a:r>
            <a:r>
              <a:rPr lang="en-US" dirty="0">
                <a:solidFill>
                  <a:schemeClr val="dk1"/>
                </a:solidFill>
              </a:rPr>
              <a:t> Balance Scorecard</a:t>
            </a:r>
            <a:br>
              <a:rPr lang="en-US" dirty="0">
                <a:solidFill>
                  <a:schemeClr val="dk1"/>
                </a:solidFill>
              </a:rPr>
            </a:br>
            <a:endParaRPr lang="en-US" dirty="0">
              <a:solidFill>
                <a:schemeClr val="dk1"/>
              </a:solidFill>
            </a:endParaRPr>
          </a:p>
        </p:txBody>
      </p:sp>
      <p:sp>
        <p:nvSpPr>
          <p:cNvPr id="3" name="TextBox 2">
            <a:extLst>
              <a:ext uri="{FF2B5EF4-FFF2-40B4-BE49-F238E27FC236}">
                <a16:creationId xmlns:a16="http://schemas.microsoft.com/office/drawing/2014/main" id="{2D347DFC-E417-577B-8953-6C5245962193}"/>
              </a:ext>
            </a:extLst>
          </p:cNvPr>
          <p:cNvSpPr txBox="1"/>
          <p:nvPr/>
        </p:nvSpPr>
        <p:spPr>
          <a:xfrm>
            <a:off x="2286000" y="4676208"/>
            <a:ext cx="4572000" cy="307777"/>
          </a:xfrm>
          <a:prstGeom prst="rect">
            <a:avLst/>
          </a:prstGeom>
          <a:noFill/>
        </p:spPr>
        <p:txBody>
          <a:bodyPr wrap="square">
            <a:spAutoFit/>
          </a:bodyPr>
          <a:lstStyle/>
          <a:p>
            <a:pPr algn="ctr"/>
            <a:r>
              <a:rPr lang="id-ID" dirty="0">
                <a:hlinkClick r:id="rId3"/>
              </a:rPr>
              <a:t>https://www.jurnal.id/id/blog/balanced-scorecard/</a:t>
            </a:r>
            <a:r>
              <a:rPr lang="en-US" dirty="0"/>
              <a:t> </a:t>
            </a:r>
            <a:endParaRPr lang="id-ID" dirty="0"/>
          </a:p>
        </p:txBody>
      </p:sp>
      <p:pic>
        <p:nvPicPr>
          <p:cNvPr id="1026" name="Picture 2" descr="balanced scorecard bsc adalah">
            <a:extLst>
              <a:ext uri="{FF2B5EF4-FFF2-40B4-BE49-F238E27FC236}">
                <a16:creationId xmlns:a16="http://schemas.microsoft.com/office/drawing/2014/main" id="{CE557073-0A9B-E01A-658C-F27AEC8668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2488" y="965097"/>
            <a:ext cx="3213305" cy="32133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FD450AF-A7C1-BC33-9AEC-93A91B520B9A}"/>
              </a:ext>
            </a:extLst>
          </p:cNvPr>
          <p:cNvSpPr txBox="1"/>
          <p:nvPr/>
        </p:nvSpPr>
        <p:spPr>
          <a:xfrm>
            <a:off x="398207" y="892975"/>
            <a:ext cx="5279922" cy="3970318"/>
          </a:xfrm>
          <a:prstGeom prst="rect">
            <a:avLst/>
          </a:prstGeom>
          <a:noFill/>
        </p:spPr>
        <p:txBody>
          <a:bodyPr wrap="square">
            <a:spAutoFit/>
          </a:bodyPr>
          <a:lstStyle/>
          <a:p>
            <a:pPr algn="l"/>
            <a:r>
              <a:rPr lang="en-US" sz="1800" b="0" i="0" u="none" strike="noStrike" dirty="0" err="1">
                <a:solidFill>
                  <a:srgbClr val="232933"/>
                </a:solidFill>
                <a:effectLst/>
                <a:latin typeface="+mj-lt"/>
              </a:rPr>
              <a:t>Menurut</a:t>
            </a:r>
            <a:r>
              <a:rPr lang="en-US" sz="1800" b="0" i="0" u="none" strike="noStrike" dirty="0">
                <a:solidFill>
                  <a:srgbClr val="232933"/>
                </a:solidFill>
                <a:effectLst/>
                <a:latin typeface="+mj-lt"/>
              </a:rPr>
              <a:t> Kaplan dan Norton, </a:t>
            </a:r>
            <a:r>
              <a:rPr lang="en-US" sz="1800" b="0" i="0" u="none" strike="noStrike" dirty="0" err="1">
                <a:solidFill>
                  <a:srgbClr val="232933"/>
                </a:solidFill>
                <a:effectLst/>
                <a:latin typeface="+mj-lt"/>
              </a:rPr>
              <a:t>terdapat</a:t>
            </a:r>
            <a:r>
              <a:rPr lang="en-US" sz="1800" b="0" i="0" u="none" strike="noStrike" dirty="0">
                <a:solidFill>
                  <a:srgbClr val="232933"/>
                </a:solidFill>
                <a:effectLst/>
                <a:latin typeface="+mj-lt"/>
              </a:rPr>
              <a:t> dua </a:t>
            </a:r>
            <a:r>
              <a:rPr lang="en-US" sz="1800" b="0" i="0" u="none" strike="noStrike" dirty="0" err="1">
                <a:solidFill>
                  <a:srgbClr val="232933"/>
                </a:solidFill>
                <a:effectLst/>
                <a:latin typeface="+mj-lt"/>
              </a:rPr>
              <a:t>keunggulan</a:t>
            </a:r>
            <a:r>
              <a:rPr lang="en-US" sz="1800" b="0" i="0" u="none" strike="noStrike" dirty="0">
                <a:solidFill>
                  <a:srgbClr val="232933"/>
                </a:solidFill>
                <a:effectLst/>
                <a:latin typeface="+mj-lt"/>
              </a:rPr>
              <a:t> </a:t>
            </a:r>
            <a:r>
              <a:rPr lang="en-US" sz="1800" b="0" i="0" u="none" strike="noStrike" dirty="0" err="1">
                <a:solidFill>
                  <a:srgbClr val="232933"/>
                </a:solidFill>
                <a:effectLst/>
                <a:latin typeface="+mj-lt"/>
              </a:rPr>
              <a:t>utama</a:t>
            </a:r>
            <a:r>
              <a:rPr lang="en-US" sz="1800" b="0" i="0" u="none" strike="noStrike" dirty="0">
                <a:solidFill>
                  <a:srgbClr val="232933"/>
                </a:solidFill>
                <a:effectLst/>
                <a:latin typeface="+mj-lt"/>
              </a:rPr>
              <a:t> </a:t>
            </a:r>
            <a:r>
              <a:rPr lang="en-US" sz="1800" b="0" i="0" u="none" strike="noStrike" dirty="0" err="1">
                <a:solidFill>
                  <a:srgbClr val="232933"/>
                </a:solidFill>
                <a:effectLst/>
                <a:latin typeface="+mj-lt"/>
              </a:rPr>
              <a:t>dari</a:t>
            </a:r>
            <a:r>
              <a:rPr lang="en-US" sz="1800" b="0" i="0" u="none" strike="noStrike" dirty="0">
                <a:solidFill>
                  <a:srgbClr val="232933"/>
                </a:solidFill>
                <a:effectLst/>
                <a:latin typeface="+mj-lt"/>
              </a:rPr>
              <a:t> </a:t>
            </a:r>
            <a:r>
              <a:rPr lang="en-US" sz="1800" b="0" i="0" u="none" strike="noStrike" dirty="0" err="1">
                <a:solidFill>
                  <a:srgbClr val="232933"/>
                </a:solidFill>
                <a:effectLst/>
                <a:latin typeface="+mj-lt"/>
              </a:rPr>
              <a:t>pendekatan</a:t>
            </a:r>
            <a:r>
              <a:rPr lang="en-US" sz="1800" b="0" i="0" u="none" strike="noStrike" dirty="0">
                <a:solidFill>
                  <a:srgbClr val="232933"/>
                </a:solidFill>
                <a:effectLst/>
                <a:latin typeface="+mj-lt"/>
              </a:rPr>
              <a:t> </a:t>
            </a:r>
            <a:r>
              <a:rPr lang="en-US" sz="1800" b="0" i="0" u="none" strike="noStrike" dirty="0" err="1">
                <a:solidFill>
                  <a:srgbClr val="232933"/>
                </a:solidFill>
                <a:effectLst/>
                <a:latin typeface="+mj-lt"/>
              </a:rPr>
              <a:t>empat</a:t>
            </a:r>
            <a:r>
              <a:rPr lang="en-US" sz="1800" b="0" i="0" u="none" strike="noStrike" dirty="0">
                <a:solidFill>
                  <a:srgbClr val="232933"/>
                </a:solidFill>
                <a:effectLst/>
                <a:latin typeface="+mj-lt"/>
              </a:rPr>
              <a:t> </a:t>
            </a:r>
            <a:r>
              <a:rPr lang="en-US" sz="1800" b="0" i="0" u="none" strike="noStrike" dirty="0" err="1">
                <a:solidFill>
                  <a:srgbClr val="232933"/>
                </a:solidFill>
                <a:effectLst/>
                <a:latin typeface="+mj-lt"/>
              </a:rPr>
              <a:t>perspektif</a:t>
            </a:r>
            <a:r>
              <a:rPr lang="en-US" sz="1800" b="0" i="0" u="none" strike="noStrike" dirty="0">
                <a:solidFill>
                  <a:srgbClr val="232933"/>
                </a:solidFill>
                <a:effectLst/>
                <a:latin typeface="+mj-lt"/>
              </a:rPr>
              <a:t> Balanced Scorecard (BSC), </a:t>
            </a:r>
            <a:r>
              <a:rPr lang="en-US" sz="1800" b="0" i="0" u="none" strike="noStrike" dirty="0" err="1">
                <a:solidFill>
                  <a:srgbClr val="232933"/>
                </a:solidFill>
                <a:effectLst/>
                <a:latin typeface="+mj-lt"/>
              </a:rPr>
              <a:t>yaitu</a:t>
            </a:r>
            <a:r>
              <a:rPr lang="en-US" sz="1800" b="0" i="0" u="none" strike="noStrike" dirty="0">
                <a:solidFill>
                  <a:srgbClr val="232933"/>
                </a:solidFill>
                <a:effectLst/>
                <a:latin typeface="+mj-lt"/>
              </a:rPr>
              <a:t> </a:t>
            </a:r>
            <a:r>
              <a:rPr lang="en-US" sz="1800" b="0" i="0" u="none" strike="noStrike" dirty="0" err="1">
                <a:solidFill>
                  <a:srgbClr val="232933"/>
                </a:solidFill>
                <a:effectLst/>
                <a:latin typeface="+mj-lt"/>
              </a:rPr>
              <a:t>adalah</a:t>
            </a:r>
            <a:r>
              <a:rPr lang="en-US" sz="1800" b="0" i="0" u="none" strike="noStrike" dirty="0">
                <a:solidFill>
                  <a:srgbClr val="232933"/>
                </a:solidFill>
                <a:effectLst/>
                <a:latin typeface="+mj-lt"/>
              </a:rPr>
              <a:t>:</a:t>
            </a:r>
          </a:p>
          <a:p>
            <a:pPr algn="l"/>
            <a:endParaRPr lang="en-US" sz="1800" b="0" i="0" u="none" strike="noStrike" dirty="0">
              <a:solidFill>
                <a:srgbClr val="232933"/>
              </a:solidFill>
              <a:effectLst/>
              <a:latin typeface="+mj-lt"/>
            </a:endParaRPr>
          </a:p>
          <a:p>
            <a:pPr marL="285750" indent="-285750" algn="l">
              <a:buFont typeface="Arial" panose="020B0604020202020204" pitchFamily="34" charset="0"/>
              <a:buChar char="•"/>
            </a:pPr>
            <a:r>
              <a:rPr lang="en-US" sz="1800" b="0" i="0" u="none" strike="noStrike" dirty="0">
                <a:solidFill>
                  <a:srgbClr val="232933"/>
                </a:solidFill>
                <a:effectLst/>
                <a:latin typeface="+mj-lt"/>
              </a:rPr>
              <a:t>BSC </a:t>
            </a:r>
            <a:r>
              <a:rPr lang="id-ID" sz="1800" b="0" i="0" u="none" strike="noStrike" dirty="0">
                <a:solidFill>
                  <a:srgbClr val="232933"/>
                </a:solidFill>
                <a:effectLst/>
                <a:latin typeface="+mj-lt"/>
              </a:rPr>
              <a:t>menyatukan elemen-elemen yang berbeda dari agenda kompetitif perusahaan dalam satu laporan.</a:t>
            </a:r>
          </a:p>
          <a:p>
            <a:pPr marL="285750" indent="-285750" algn="l">
              <a:buFont typeface="Arial" panose="020B0604020202020204" pitchFamily="34" charset="0"/>
              <a:buChar char="•"/>
            </a:pPr>
            <a:r>
              <a:rPr lang="id-ID" sz="1800" b="0" i="0" u="none" strike="noStrike" dirty="0">
                <a:solidFill>
                  <a:srgbClr val="232933"/>
                </a:solidFill>
                <a:effectLst/>
                <a:latin typeface="+mj-lt"/>
              </a:rPr>
              <a:t>Dengan menggabungkan semua metrik operasional yang krusial, manajer per divisi atau departemen dipaksa untuk mempertimbangkan suatu pencapaian dengan risiko-risiko yang berpotensi terjadi.</a:t>
            </a:r>
          </a:p>
          <a:p>
            <a:pPr algn="l"/>
            <a:endParaRPr lang="id-ID" sz="1800" b="0" i="0" u="none" strike="noStrike" dirty="0">
              <a:solidFill>
                <a:srgbClr val="232933"/>
              </a:solidFill>
              <a:effectLst/>
              <a:latin typeface="+mj-lt"/>
            </a:endParaRPr>
          </a:p>
        </p:txBody>
      </p:sp>
    </p:spTree>
    <p:extLst>
      <p:ext uri="{BB962C8B-B14F-4D97-AF65-F5344CB8AC3E}">
        <p14:creationId xmlns:p14="http://schemas.microsoft.com/office/powerpoint/2010/main" val="3266145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19" name="Google Shape;219;p18"/>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r>
              <a:rPr lang="id-ID" b="0" i="0" u="none" strike="noStrike" dirty="0">
                <a:solidFill>
                  <a:srgbClr val="232933"/>
                </a:solidFill>
                <a:effectLst/>
                <a:latin typeface="+mj-lt"/>
              </a:rPr>
              <a:t>Perspektif Keuangan</a:t>
            </a:r>
          </a:p>
        </p:txBody>
      </p:sp>
      <p:sp>
        <p:nvSpPr>
          <p:cNvPr id="3" name="TextBox 2">
            <a:extLst>
              <a:ext uri="{FF2B5EF4-FFF2-40B4-BE49-F238E27FC236}">
                <a16:creationId xmlns:a16="http://schemas.microsoft.com/office/drawing/2014/main" id="{2D347DFC-E417-577B-8953-6C5245962193}"/>
              </a:ext>
            </a:extLst>
          </p:cNvPr>
          <p:cNvSpPr txBox="1"/>
          <p:nvPr/>
        </p:nvSpPr>
        <p:spPr>
          <a:xfrm>
            <a:off x="2286000" y="4676208"/>
            <a:ext cx="4572000" cy="307777"/>
          </a:xfrm>
          <a:prstGeom prst="rect">
            <a:avLst/>
          </a:prstGeom>
          <a:noFill/>
        </p:spPr>
        <p:txBody>
          <a:bodyPr wrap="square">
            <a:spAutoFit/>
          </a:bodyPr>
          <a:lstStyle/>
          <a:p>
            <a:pPr algn="ctr"/>
            <a:r>
              <a:rPr lang="id-ID" dirty="0">
                <a:hlinkClick r:id="rId3"/>
              </a:rPr>
              <a:t>https://www.jurnal.id/id/blog/balanced-scorecard/</a:t>
            </a:r>
            <a:r>
              <a:rPr lang="en-US" dirty="0"/>
              <a:t> </a:t>
            </a:r>
            <a:endParaRPr lang="id-ID" dirty="0"/>
          </a:p>
        </p:txBody>
      </p:sp>
      <p:sp>
        <p:nvSpPr>
          <p:cNvPr id="7" name="TextBox 6">
            <a:extLst>
              <a:ext uri="{FF2B5EF4-FFF2-40B4-BE49-F238E27FC236}">
                <a16:creationId xmlns:a16="http://schemas.microsoft.com/office/drawing/2014/main" id="{625134CB-8AB5-1204-8C73-91F673A617FF}"/>
              </a:ext>
            </a:extLst>
          </p:cNvPr>
          <p:cNvSpPr txBox="1"/>
          <p:nvPr/>
        </p:nvSpPr>
        <p:spPr>
          <a:xfrm>
            <a:off x="648929" y="1187943"/>
            <a:ext cx="7846141" cy="1908215"/>
          </a:xfrm>
          <a:prstGeom prst="rect">
            <a:avLst/>
          </a:prstGeom>
          <a:noFill/>
        </p:spPr>
        <p:txBody>
          <a:bodyPr wrap="square">
            <a:spAutoFit/>
          </a:bodyPr>
          <a:lstStyle/>
          <a:p>
            <a:pPr marL="285750" indent="-285750">
              <a:spcAft>
                <a:spcPts val="600"/>
              </a:spcAft>
              <a:buFont typeface="Arial" panose="020B0604020202020204" pitchFamily="34" charset="0"/>
              <a:buChar char="•"/>
            </a:pPr>
            <a:r>
              <a:rPr lang="id-ID" sz="1800" dirty="0">
                <a:latin typeface="+mj-lt"/>
              </a:rPr>
              <a:t>Peningkatan </a:t>
            </a:r>
            <a:r>
              <a:rPr lang="id-ID" sz="1800" dirty="0" err="1">
                <a:latin typeface="+mj-lt"/>
              </a:rPr>
              <a:t>kepuasa</a:t>
            </a:r>
            <a:r>
              <a:rPr lang="en-US" sz="1800" dirty="0">
                <a:latin typeface="+mj-lt"/>
              </a:rPr>
              <a:t>n</a:t>
            </a:r>
            <a:r>
              <a:rPr lang="id-ID" sz="1800" dirty="0">
                <a:latin typeface="+mj-lt"/>
              </a:rPr>
              <a:t> </a:t>
            </a:r>
            <a:r>
              <a:rPr lang="id-ID" sz="1800" dirty="0" err="1">
                <a:latin typeface="+mj-lt"/>
              </a:rPr>
              <a:t>customer</a:t>
            </a:r>
            <a:r>
              <a:rPr lang="id-ID" sz="1800" dirty="0">
                <a:latin typeface="+mj-lt"/>
              </a:rPr>
              <a:t> melalui peningkatan </a:t>
            </a:r>
            <a:r>
              <a:rPr lang="id-ID" sz="1800" dirty="0" err="1">
                <a:latin typeface="+mj-lt"/>
              </a:rPr>
              <a:t>revenue</a:t>
            </a:r>
            <a:endParaRPr lang="id-ID" sz="1800" dirty="0">
              <a:latin typeface="+mj-lt"/>
            </a:endParaRPr>
          </a:p>
          <a:p>
            <a:pPr marL="285750" indent="-285750">
              <a:spcAft>
                <a:spcPts val="600"/>
              </a:spcAft>
              <a:buFont typeface="Arial" panose="020B0604020202020204" pitchFamily="34" charset="0"/>
              <a:buChar char="•"/>
            </a:pPr>
            <a:r>
              <a:rPr lang="id-ID" sz="1800" dirty="0">
                <a:latin typeface="+mj-lt"/>
              </a:rPr>
              <a:t>Peningkatan </a:t>
            </a:r>
            <a:r>
              <a:rPr lang="id-ID" sz="1800" dirty="0" err="1">
                <a:latin typeface="+mj-lt"/>
              </a:rPr>
              <a:t>produktifitas</a:t>
            </a:r>
            <a:r>
              <a:rPr lang="id-ID" sz="1800" dirty="0">
                <a:latin typeface="+mj-lt"/>
              </a:rPr>
              <a:t> dan </a:t>
            </a:r>
            <a:r>
              <a:rPr lang="id-ID" sz="1800" dirty="0" err="1">
                <a:latin typeface="+mj-lt"/>
              </a:rPr>
              <a:t>komitment</a:t>
            </a:r>
            <a:r>
              <a:rPr lang="id-ID" sz="1800" dirty="0">
                <a:latin typeface="+mj-lt"/>
              </a:rPr>
              <a:t> karyawan melalui </a:t>
            </a:r>
            <a:r>
              <a:rPr lang="id-ID" sz="1800" dirty="0" err="1">
                <a:latin typeface="+mj-lt"/>
              </a:rPr>
              <a:t>cost</a:t>
            </a:r>
            <a:r>
              <a:rPr lang="id-ID" sz="1800" dirty="0">
                <a:latin typeface="+mj-lt"/>
              </a:rPr>
              <a:t> </a:t>
            </a:r>
            <a:r>
              <a:rPr lang="id-ID" sz="1800" dirty="0" err="1">
                <a:latin typeface="+mj-lt"/>
              </a:rPr>
              <a:t>effectiveness</a:t>
            </a:r>
            <a:r>
              <a:rPr lang="id-ID" sz="1800" dirty="0">
                <a:latin typeface="+mj-lt"/>
              </a:rPr>
              <a:t> sehingga </a:t>
            </a:r>
            <a:r>
              <a:rPr lang="id-ID" sz="1800" dirty="0" err="1">
                <a:latin typeface="+mj-lt"/>
              </a:rPr>
              <a:t>terjad</a:t>
            </a:r>
            <a:r>
              <a:rPr lang="en-US" sz="1800" dirty="0" err="1">
                <a:latin typeface="+mj-lt"/>
              </a:rPr>
              <a:t>i</a:t>
            </a:r>
            <a:r>
              <a:rPr lang="id-ID" sz="1800" dirty="0">
                <a:latin typeface="+mj-lt"/>
              </a:rPr>
              <a:t> peningkatan laba</a:t>
            </a:r>
          </a:p>
          <a:p>
            <a:pPr marL="285750" indent="-285750">
              <a:spcAft>
                <a:spcPts val="600"/>
              </a:spcAft>
              <a:buFont typeface="Arial" panose="020B0604020202020204" pitchFamily="34" charset="0"/>
              <a:buChar char="•"/>
            </a:pPr>
            <a:r>
              <a:rPr lang="id-ID" sz="1800" dirty="0">
                <a:latin typeface="+mj-lt"/>
              </a:rPr>
              <a:t>Peningkatan kemampuan </a:t>
            </a:r>
            <a:r>
              <a:rPr lang="id-ID" sz="1800" dirty="0" err="1">
                <a:latin typeface="+mj-lt"/>
              </a:rPr>
              <a:t>perasahaan</a:t>
            </a:r>
            <a:r>
              <a:rPr lang="id-ID" sz="1800" dirty="0">
                <a:latin typeface="+mj-lt"/>
              </a:rPr>
              <a:t> untuk menghasilkan </a:t>
            </a:r>
            <a:r>
              <a:rPr lang="id-ID" sz="1800" dirty="0" err="1">
                <a:latin typeface="+mj-lt"/>
              </a:rPr>
              <a:t>financial</a:t>
            </a:r>
            <a:r>
              <a:rPr lang="id-ID" sz="1800" dirty="0">
                <a:latin typeface="+mj-lt"/>
              </a:rPr>
              <a:t> </a:t>
            </a:r>
            <a:r>
              <a:rPr lang="id-ID" sz="1800" dirty="0" err="1">
                <a:latin typeface="+mj-lt"/>
              </a:rPr>
              <a:t>returns</a:t>
            </a:r>
            <a:r>
              <a:rPr lang="id-ID" sz="1800" dirty="0">
                <a:latin typeface="+mj-lt"/>
              </a:rPr>
              <a:t> dengan mengurangi modal yang digunakan atau melakukan investasi </a:t>
            </a:r>
            <a:r>
              <a:rPr lang="id-ID" sz="1800" dirty="0" err="1">
                <a:latin typeface="+mj-lt"/>
              </a:rPr>
              <a:t>da</a:t>
            </a:r>
            <a:r>
              <a:rPr lang="en-US" sz="1800" dirty="0">
                <a:latin typeface="+mj-lt"/>
              </a:rPr>
              <a:t>l</a:t>
            </a:r>
            <a:r>
              <a:rPr lang="id-ID" sz="1800" dirty="0" err="1">
                <a:latin typeface="+mj-lt"/>
              </a:rPr>
              <a:t>am</a:t>
            </a:r>
            <a:r>
              <a:rPr lang="id-ID" sz="1800" dirty="0">
                <a:latin typeface="+mj-lt"/>
              </a:rPr>
              <a:t> proyek yang menghasilkan </a:t>
            </a:r>
            <a:r>
              <a:rPr lang="id-ID" sz="1800" dirty="0" err="1">
                <a:latin typeface="+mj-lt"/>
              </a:rPr>
              <a:t>return</a:t>
            </a:r>
            <a:r>
              <a:rPr lang="id-ID" sz="1800" dirty="0">
                <a:latin typeface="+mj-lt"/>
              </a:rPr>
              <a:t> yang tinggi</a:t>
            </a:r>
          </a:p>
        </p:txBody>
      </p:sp>
    </p:spTree>
    <p:extLst>
      <p:ext uri="{BB962C8B-B14F-4D97-AF65-F5344CB8AC3E}">
        <p14:creationId xmlns:p14="http://schemas.microsoft.com/office/powerpoint/2010/main" val="3134705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19" name="Google Shape;219;p18"/>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r>
              <a:rPr lang="id-ID" b="0" i="0" u="none" strike="noStrike" dirty="0">
                <a:solidFill>
                  <a:srgbClr val="232933"/>
                </a:solidFill>
                <a:effectLst/>
                <a:latin typeface="+mj-lt"/>
              </a:rPr>
              <a:t>Perspektif Pelanggan</a:t>
            </a:r>
          </a:p>
        </p:txBody>
      </p:sp>
      <p:sp>
        <p:nvSpPr>
          <p:cNvPr id="3" name="TextBox 2">
            <a:extLst>
              <a:ext uri="{FF2B5EF4-FFF2-40B4-BE49-F238E27FC236}">
                <a16:creationId xmlns:a16="http://schemas.microsoft.com/office/drawing/2014/main" id="{2D347DFC-E417-577B-8953-6C5245962193}"/>
              </a:ext>
            </a:extLst>
          </p:cNvPr>
          <p:cNvSpPr txBox="1"/>
          <p:nvPr/>
        </p:nvSpPr>
        <p:spPr>
          <a:xfrm>
            <a:off x="2286000" y="4676208"/>
            <a:ext cx="4572000" cy="307777"/>
          </a:xfrm>
          <a:prstGeom prst="rect">
            <a:avLst/>
          </a:prstGeom>
          <a:noFill/>
        </p:spPr>
        <p:txBody>
          <a:bodyPr wrap="square">
            <a:spAutoFit/>
          </a:bodyPr>
          <a:lstStyle/>
          <a:p>
            <a:pPr algn="ctr"/>
            <a:r>
              <a:rPr lang="id-ID" dirty="0">
                <a:hlinkClick r:id="rId3"/>
              </a:rPr>
              <a:t>https://www.jurnal.id/id/blog/balanced-scorecard/</a:t>
            </a:r>
            <a:r>
              <a:rPr lang="en-US" dirty="0"/>
              <a:t> </a:t>
            </a:r>
            <a:endParaRPr lang="id-ID" dirty="0"/>
          </a:p>
        </p:txBody>
      </p:sp>
      <p:sp>
        <p:nvSpPr>
          <p:cNvPr id="7" name="TextBox 6">
            <a:extLst>
              <a:ext uri="{FF2B5EF4-FFF2-40B4-BE49-F238E27FC236}">
                <a16:creationId xmlns:a16="http://schemas.microsoft.com/office/drawing/2014/main" id="{625134CB-8AB5-1204-8C73-91F673A617FF}"/>
              </a:ext>
            </a:extLst>
          </p:cNvPr>
          <p:cNvSpPr txBox="1"/>
          <p:nvPr/>
        </p:nvSpPr>
        <p:spPr>
          <a:xfrm>
            <a:off x="700548" y="1014876"/>
            <a:ext cx="7846141" cy="3539430"/>
          </a:xfrm>
          <a:prstGeom prst="rect">
            <a:avLst/>
          </a:prstGeom>
          <a:noFill/>
        </p:spPr>
        <p:txBody>
          <a:bodyPr wrap="square">
            <a:spAutoFit/>
          </a:bodyPr>
          <a:lstStyle/>
          <a:p>
            <a:pPr algn="l"/>
            <a:r>
              <a:rPr lang="id-ID" sz="1600" b="0" i="0" u="none" strike="noStrike" dirty="0">
                <a:solidFill>
                  <a:srgbClr val="232933"/>
                </a:solidFill>
                <a:effectLst/>
                <a:latin typeface="+mj-lt"/>
              </a:rPr>
              <a:t>Tolak ukur pelanggan dibedakan dalam dua kelompok yaitu </a:t>
            </a:r>
            <a:r>
              <a:rPr lang="id-ID" sz="1600" b="0" i="1" u="none" strike="noStrike" dirty="0" err="1">
                <a:solidFill>
                  <a:srgbClr val="232933"/>
                </a:solidFill>
                <a:effectLst/>
                <a:latin typeface="+mj-lt"/>
              </a:rPr>
              <a:t>core</a:t>
            </a:r>
            <a:r>
              <a:rPr lang="id-ID" sz="1600" b="0" i="1" u="none" strike="noStrike" dirty="0">
                <a:solidFill>
                  <a:srgbClr val="232933"/>
                </a:solidFill>
                <a:effectLst/>
                <a:latin typeface="+mj-lt"/>
              </a:rPr>
              <a:t> </a:t>
            </a:r>
            <a:r>
              <a:rPr lang="id-ID" sz="1600" b="0" i="1" u="none" strike="noStrike" dirty="0" err="1">
                <a:solidFill>
                  <a:srgbClr val="232933"/>
                </a:solidFill>
                <a:effectLst/>
                <a:latin typeface="+mj-lt"/>
              </a:rPr>
              <a:t>measurement</a:t>
            </a:r>
            <a:r>
              <a:rPr lang="id-ID" sz="1600" b="0" i="1" u="none" strike="noStrike" dirty="0">
                <a:solidFill>
                  <a:srgbClr val="232933"/>
                </a:solidFill>
                <a:effectLst/>
                <a:latin typeface="+mj-lt"/>
              </a:rPr>
              <a:t> </a:t>
            </a:r>
            <a:r>
              <a:rPr lang="id-ID" sz="1600" b="0" i="1" u="none" strike="noStrike" dirty="0" err="1">
                <a:solidFill>
                  <a:srgbClr val="232933"/>
                </a:solidFill>
                <a:effectLst/>
                <a:latin typeface="+mj-lt"/>
              </a:rPr>
              <a:t>group</a:t>
            </a:r>
            <a:r>
              <a:rPr lang="id-ID" sz="1600" b="0" i="0" u="none" strike="noStrike" dirty="0">
                <a:solidFill>
                  <a:srgbClr val="232933"/>
                </a:solidFill>
                <a:effectLst/>
                <a:latin typeface="+mj-lt"/>
              </a:rPr>
              <a:t> (kelompok inti) dan </a:t>
            </a:r>
            <a:r>
              <a:rPr lang="id-ID" sz="1600" b="0" i="1" u="none" strike="noStrike" dirty="0" err="1">
                <a:solidFill>
                  <a:srgbClr val="232933"/>
                </a:solidFill>
                <a:effectLst/>
                <a:latin typeface="+mj-lt"/>
              </a:rPr>
              <a:t>customer</a:t>
            </a:r>
            <a:r>
              <a:rPr lang="id-ID" sz="1600" b="0" i="1" u="none" strike="noStrike" dirty="0">
                <a:solidFill>
                  <a:srgbClr val="232933"/>
                </a:solidFill>
                <a:effectLst/>
                <a:latin typeface="+mj-lt"/>
              </a:rPr>
              <a:t> </a:t>
            </a:r>
            <a:r>
              <a:rPr lang="id-ID" sz="1600" b="0" i="1" u="none" strike="noStrike" dirty="0" err="1">
                <a:solidFill>
                  <a:srgbClr val="232933"/>
                </a:solidFill>
                <a:effectLst/>
                <a:latin typeface="+mj-lt"/>
              </a:rPr>
              <a:t>value</a:t>
            </a:r>
            <a:r>
              <a:rPr lang="id-ID" sz="1600" b="0" i="1" u="none" strike="noStrike" dirty="0">
                <a:solidFill>
                  <a:srgbClr val="232933"/>
                </a:solidFill>
                <a:effectLst/>
                <a:latin typeface="+mj-lt"/>
              </a:rPr>
              <a:t> </a:t>
            </a:r>
            <a:r>
              <a:rPr lang="id-ID" sz="1600" b="0" i="1" u="none" strike="noStrike" dirty="0" err="1">
                <a:solidFill>
                  <a:srgbClr val="232933"/>
                </a:solidFill>
                <a:effectLst/>
                <a:latin typeface="+mj-lt"/>
              </a:rPr>
              <a:t>proposition</a:t>
            </a:r>
            <a:r>
              <a:rPr lang="id-ID" sz="1600" b="0" i="0" u="none" strike="noStrike" dirty="0">
                <a:solidFill>
                  <a:srgbClr val="232933"/>
                </a:solidFill>
                <a:effectLst/>
                <a:latin typeface="+mj-lt"/>
              </a:rPr>
              <a:t> (kelompok penunjang). Kelompok inti atau </a:t>
            </a:r>
            <a:r>
              <a:rPr lang="id-ID" sz="1600" b="0" i="1" u="none" strike="noStrike" dirty="0" err="1">
                <a:solidFill>
                  <a:srgbClr val="232933"/>
                </a:solidFill>
                <a:effectLst/>
                <a:latin typeface="+mj-lt"/>
              </a:rPr>
              <a:t>core</a:t>
            </a:r>
            <a:r>
              <a:rPr lang="id-ID" sz="1600" b="0" i="1" u="none" strike="noStrike" dirty="0">
                <a:solidFill>
                  <a:srgbClr val="232933"/>
                </a:solidFill>
                <a:effectLst/>
                <a:latin typeface="+mj-lt"/>
              </a:rPr>
              <a:t> </a:t>
            </a:r>
            <a:r>
              <a:rPr lang="id-ID" sz="1600" b="0" i="1" u="none" strike="noStrike" dirty="0" err="1">
                <a:solidFill>
                  <a:srgbClr val="232933"/>
                </a:solidFill>
                <a:effectLst/>
                <a:latin typeface="+mj-lt"/>
              </a:rPr>
              <a:t>meansurement</a:t>
            </a:r>
            <a:r>
              <a:rPr lang="id-ID" sz="1600" b="0" i="0" u="none" strike="noStrike" dirty="0">
                <a:solidFill>
                  <a:srgbClr val="232933"/>
                </a:solidFill>
                <a:effectLst/>
                <a:latin typeface="+mj-lt"/>
              </a:rPr>
              <a:t> terdiri dari:</a:t>
            </a:r>
          </a:p>
          <a:p>
            <a:pPr marL="285750" indent="-285750" algn="l">
              <a:buFont typeface="Arial" panose="020B0604020202020204" pitchFamily="34" charset="0"/>
              <a:buChar char="•"/>
            </a:pPr>
            <a:r>
              <a:rPr lang="id-ID" sz="1600" b="0" i="0" u="none" strike="noStrike" dirty="0">
                <a:solidFill>
                  <a:srgbClr val="232933"/>
                </a:solidFill>
                <a:effectLst/>
                <a:latin typeface="+mj-lt"/>
              </a:rPr>
              <a:t>Pangsa pasar atau </a:t>
            </a:r>
            <a:r>
              <a:rPr lang="id-ID" sz="1600" b="0" i="1" u="none" strike="noStrike" dirty="0" err="1">
                <a:solidFill>
                  <a:srgbClr val="232933"/>
                </a:solidFill>
                <a:effectLst/>
                <a:latin typeface="+mj-lt"/>
              </a:rPr>
              <a:t>market</a:t>
            </a:r>
            <a:r>
              <a:rPr lang="id-ID" sz="1600" b="0" i="1" u="none" strike="noStrike" dirty="0">
                <a:solidFill>
                  <a:srgbClr val="232933"/>
                </a:solidFill>
                <a:effectLst/>
                <a:latin typeface="+mj-lt"/>
              </a:rPr>
              <a:t> </a:t>
            </a:r>
            <a:r>
              <a:rPr lang="id-ID" sz="1600" b="0" i="1" u="none" strike="noStrike" dirty="0" err="1">
                <a:solidFill>
                  <a:srgbClr val="232933"/>
                </a:solidFill>
                <a:effectLst/>
                <a:latin typeface="+mj-lt"/>
              </a:rPr>
              <a:t>share</a:t>
            </a:r>
            <a:endParaRPr lang="id-ID" sz="1600" b="0" i="0" u="none" strike="noStrike" dirty="0">
              <a:solidFill>
                <a:srgbClr val="232933"/>
              </a:solidFill>
              <a:effectLst/>
              <a:latin typeface="+mj-lt"/>
            </a:endParaRPr>
          </a:p>
          <a:p>
            <a:pPr marL="285750" indent="-285750" algn="l">
              <a:buFont typeface="Arial" panose="020B0604020202020204" pitchFamily="34" charset="0"/>
              <a:buChar char="•"/>
            </a:pPr>
            <a:r>
              <a:rPr lang="id-ID" sz="1600" b="0" i="0" u="none" strike="noStrike" dirty="0">
                <a:solidFill>
                  <a:srgbClr val="232933"/>
                </a:solidFill>
                <a:effectLst/>
                <a:latin typeface="+mj-lt"/>
              </a:rPr>
              <a:t>Tingkat perolehan pelanggan baru atau </a:t>
            </a:r>
            <a:r>
              <a:rPr lang="id-ID" sz="1600" b="0" i="1" u="none" strike="noStrike" dirty="0" err="1">
                <a:solidFill>
                  <a:srgbClr val="232933"/>
                </a:solidFill>
                <a:effectLst/>
                <a:latin typeface="+mj-lt"/>
              </a:rPr>
              <a:t>customer</a:t>
            </a:r>
            <a:r>
              <a:rPr lang="id-ID" sz="1600" b="0" i="1" u="none" strike="noStrike" dirty="0">
                <a:solidFill>
                  <a:srgbClr val="232933"/>
                </a:solidFill>
                <a:effectLst/>
                <a:latin typeface="+mj-lt"/>
              </a:rPr>
              <a:t> </a:t>
            </a:r>
            <a:r>
              <a:rPr lang="id-ID" sz="1600" b="0" i="1" u="none" strike="noStrike" dirty="0" err="1">
                <a:solidFill>
                  <a:srgbClr val="232933"/>
                </a:solidFill>
                <a:effectLst/>
                <a:latin typeface="+mj-lt"/>
              </a:rPr>
              <a:t>acqutition</a:t>
            </a:r>
            <a:endParaRPr lang="id-ID" sz="1600" b="0" i="0" u="none" strike="noStrike" dirty="0">
              <a:solidFill>
                <a:srgbClr val="232933"/>
              </a:solidFill>
              <a:effectLst/>
              <a:latin typeface="+mj-lt"/>
            </a:endParaRPr>
          </a:p>
          <a:p>
            <a:pPr marL="285750" indent="-285750" algn="l">
              <a:buFont typeface="Arial" panose="020B0604020202020204" pitchFamily="34" charset="0"/>
              <a:buChar char="•"/>
            </a:pPr>
            <a:r>
              <a:rPr lang="id-ID" sz="1600" b="0" i="0" u="none" strike="noStrike" dirty="0">
                <a:solidFill>
                  <a:srgbClr val="232933"/>
                </a:solidFill>
                <a:effectLst/>
                <a:latin typeface="+mj-lt"/>
              </a:rPr>
              <a:t>Kemampuan perusahaan mempertahankan para pelanggan lama atau </a:t>
            </a:r>
            <a:r>
              <a:rPr lang="id-ID" sz="1600" b="0" i="1" u="none" strike="noStrike" dirty="0" err="1">
                <a:solidFill>
                  <a:srgbClr val="232933"/>
                </a:solidFill>
                <a:effectLst/>
                <a:latin typeface="+mj-lt"/>
              </a:rPr>
              <a:t>customer</a:t>
            </a:r>
            <a:r>
              <a:rPr lang="id-ID" sz="1600" b="0" i="1" u="none" strike="noStrike" dirty="0">
                <a:solidFill>
                  <a:srgbClr val="232933"/>
                </a:solidFill>
                <a:effectLst/>
                <a:latin typeface="+mj-lt"/>
              </a:rPr>
              <a:t> </a:t>
            </a:r>
            <a:r>
              <a:rPr lang="id-ID" sz="1600" b="0" i="1" u="none" strike="noStrike" dirty="0" err="1">
                <a:solidFill>
                  <a:srgbClr val="232933"/>
                </a:solidFill>
                <a:effectLst/>
                <a:latin typeface="+mj-lt"/>
              </a:rPr>
              <a:t>retention</a:t>
            </a:r>
            <a:endParaRPr lang="id-ID" sz="1600" b="0" i="0" u="none" strike="noStrike" dirty="0">
              <a:solidFill>
                <a:srgbClr val="232933"/>
              </a:solidFill>
              <a:effectLst/>
              <a:latin typeface="+mj-lt"/>
            </a:endParaRPr>
          </a:p>
          <a:p>
            <a:pPr marL="285750" indent="-285750" algn="l">
              <a:buFont typeface="Arial" panose="020B0604020202020204" pitchFamily="34" charset="0"/>
              <a:buChar char="•"/>
            </a:pPr>
            <a:r>
              <a:rPr lang="id-ID" sz="1600" b="0" i="0" u="none" strike="noStrike" dirty="0">
                <a:solidFill>
                  <a:srgbClr val="232933"/>
                </a:solidFill>
                <a:effectLst/>
                <a:latin typeface="+mj-lt"/>
              </a:rPr>
              <a:t>Tingkat kepuasan pelanggan atau </a:t>
            </a:r>
            <a:r>
              <a:rPr lang="id-ID" sz="1600" b="0" i="1" u="none" strike="noStrike" dirty="0" err="1">
                <a:solidFill>
                  <a:srgbClr val="232933"/>
                </a:solidFill>
                <a:effectLst/>
                <a:latin typeface="+mj-lt"/>
              </a:rPr>
              <a:t>customer</a:t>
            </a:r>
            <a:r>
              <a:rPr lang="id-ID" sz="1600" b="0" i="1" u="none" strike="noStrike" dirty="0">
                <a:solidFill>
                  <a:srgbClr val="232933"/>
                </a:solidFill>
                <a:effectLst/>
                <a:latin typeface="+mj-lt"/>
              </a:rPr>
              <a:t> </a:t>
            </a:r>
            <a:r>
              <a:rPr lang="id-ID" sz="1600" b="0" i="1" u="none" strike="noStrike" dirty="0" err="1">
                <a:solidFill>
                  <a:srgbClr val="232933"/>
                </a:solidFill>
                <a:effectLst/>
                <a:latin typeface="+mj-lt"/>
              </a:rPr>
              <a:t>satisfaction</a:t>
            </a:r>
            <a:endParaRPr lang="id-ID" sz="1600" b="0" i="0" u="none" strike="noStrike" dirty="0">
              <a:solidFill>
                <a:srgbClr val="232933"/>
              </a:solidFill>
              <a:effectLst/>
              <a:latin typeface="+mj-lt"/>
            </a:endParaRPr>
          </a:p>
          <a:p>
            <a:pPr marL="285750" indent="-285750" algn="l">
              <a:buFont typeface="Arial" panose="020B0604020202020204" pitchFamily="34" charset="0"/>
              <a:buChar char="•"/>
            </a:pPr>
            <a:r>
              <a:rPr lang="id-ID" sz="1600" b="0" i="0" u="none" strike="noStrike" dirty="0">
                <a:solidFill>
                  <a:srgbClr val="232933"/>
                </a:solidFill>
                <a:effectLst/>
                <a:latin typeface="+mj-lt"/>
              </a:rPr>
              <a:t>Tingkat profitabilitas pelanggan atau </a:t>
            </a:r>
            <a:r>
              <a:rPr lang="id-ID" sz="1600" b="0" i="1" u="none" strike="noStrike" dirty="0" err="1">
                <a:solidFill>
                  <a:srgbClr val="232933"/>
                </a:solidFill>
                <a:effectLst/>
                <a:latin typeface="+mj-lt"/>
              </a:rPr>
              <a:t>customer</a:t>
            </a:r>
            <a:r>
              <a:rPr lang="id-ID" sz="1600" b="0" i="1" u="none" strike="noStrike" dirty="0">
                <a:solidFill>
                  <a:srgbClr val="232933"/>
                </a:solidFill>
                <a:effectLst/>
                <a:latin typeface="+mj-lt"/>
              </a:rPr>
              <a:t> </a:t>
            </a:r>
            <a:r>
              <a:rPr lang="id-ID" sz="1600" b="0" i="1" u="none" strike="noStrike" dirty="0" err="1">
                <a:solidFill>
                  <a:srgbClr val="232933"/>
                </a:solidFill>
                <a:effectLst/>
                <a:latin typeface="+mj-lt"/>
              </a:rPr>
              <a:t>profitability</a:t>
            </a:r>
            <a:endParaRPr lang="en-US" sz="1600" b="0" i="1" u="none" strike="noStrike" dirty="0">
              <a:solidFill>
                <a:srgbClr val="232933"/>
              </a:solidFill>
              <a:effectLst/>
              <a:latin typeface="+mj-lt"/>
            </a:endParaRPr>
          </a:p>
          <a:p>
            <a:pPr algn="l"/>
            <a:endParaRPr lang="id-ID" sz="1600" b="0" i="0" u="none" strike="noStrike" dirty="0">
              <a:solidFill>
                <a:srgbClr val="232933"/>
              </a:solidFill>
              <a:effectLst/>
              <a:latin typeface="+mj-lt"/>
            </a:endParaRPr>
          </a:p>
          <a:p>
            <a:pPr algn="l"/>
            <a:r>
              <a:rPr lang="id-ID" sz="1600" b="0" i="0" u="none" strike="noStrike" dirty="0">
                <a:solidFill>
                  <a:srgbClr val="232933"/>
                </a:solidFill>
                <a:effectLst/>
                <a:latin typeface="+mj-lt"/>
              </a:rPr>
              <a:t>Sedangkan kelompok penunjang ini dibagi menjadi tiga  kelompok yaitu:</a:t>
            </a:r>
          </a:p>
          <a:p>
            <a:pPr marL="285750" indent="-285750" algn="l">
              <a:buFont typeface="Arial" panose="020B0604020202020204" pitchFamily="34" charset="0"/>
              <a:buChar char="•"/>
            </a:pPr>
            <a:r>
              <a:rPr lang="id-ID" sz="1600" b="0" i="0" u="none" strike="noStrike" dirty="0">
                <a:solidFill>
                  <a:srgbClr val="232933"/>
                </a:solidFill>
                <a:effectLst/>
                <a:latin typeface="+mj-lt"/>
              </a:rPr>
              <a:t>Atribut-atribut produk (harga, mutu, fungsi)</a:t>
            </a:r>
          </a:p>
          <a:p>
            <a:pPr marL="285750" indent="-285750" algn="l">
              <a:buFont typeface="Arial" panose="020B0604020202020204" pitchFamily="34" charset="0"/>
              <a:buChar char="•"/>
            </a:pPr>
            <a:r>
              <a:rPr lang="id-ID" sz="1600" b="0" i="0" u="none" strike="noStrike" dirty="0">
                <a:solidFill>
                  <a:srgbClr val="232933"/>
                </a:solidFill>
                <a:effectLst/>
                <a:latin typeface="+mj-lt"/>
              </a:rPr>
              <a:t>Hubungan dengan pelanggan</a:t>
            </a:r>
          </a:p>
          <a:p>
            <a:pPr marL="285750" indent="-285750" algn="l">
              <a:buFont typeface="Arial" panose="020B0604020202020204" pitchFamily="34" charset="0"/>
              <a:buChar char="•"/>
            </a:pPr>
            <a:r>
              <a:rPr lang="id-ID" sz="1600" b="0" i="0" u="none" strike="noStrike" dirty="0">
                <a:solidFill>
                  <a:srgbClr val="232933"/>
                </a:solidFill>
                <a:effectLst/>
                <a:latin typeface="+mj-lt"/>
              </a:rPr>
              <a:t>Citra dan reputasi</a:t>
            </a:r>
          </a:p>
        </p:txBody>
      </p:sp>
    </p:spTree>
    <p:extLst>
      <p:ext uri="{BB962C8B-B14F-4D97-AF65-F5344CB8AC3E}">
        <p14:creationId xmlns:p14="http://schemas.microsoft.com/office/powerpoint/2010/main" val="291406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19" name="Google Shape;219;p18"/>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r>
              <a:rPr lang="id-ID" b="0" i="0" u="none" strike="noStrike" dirty="0">
                <a:solidFill>
                  <a:srgbClr val="232933"/>
                </a:solidFill>
                <a:effectLst/>
                <a:latin typeface="+mj-lt"/>
              </a:rPr>
              <a:t>Perspektif Proses Bisnis Internal</a:t>
            </a:r>
          </a:p>
        </p:txBody>
      </p:sp>
      <p:sp>
        <p:nvSpPr>
          <p:cNvPr id="3" name="TextBox 2">
            <a:extLst>
              <a:ext uri="{FF2B5EF4-FFF2-40B4-BE49-F238E27FC236}">
                <a16:creationId xmlns:a16="http://schemas.microsoft.com/office/drawing/2014/main" id="{2D347DFC-E417-577B-8953-6C5245962193}"/>
              </a:ext>
            </a:extLst>
          </p:cNvPr>
          <p:cNvSpPr txBox="1"/>
          <p:nvPr/>
        </p:nvSpPr>
        <p:spPr>
          <a:xfrm>
            <a:off x="2286000" y="4676208"/>
            <a:ext cx="4572000" cy="307777"/>
          </a:xfrm>
          <a:prstGeom prst="rect">
            <a:avLst/>
          </a:prstGeom>
          <a:noFill/>
        </p:spPr>
        <p:txBody>
          <a:bodyPr wrap="square">
            <a:spAutoFit/>
          </a:bodyPr>
          <a:lstStyle/>
          <a:p>
            <a:pPr algn="ctr"/>
            <a:r>
              <a:rPr lang="id-ID" dirty="0">
                <a:hlinkClick r:id="rId3"/>
              </a:rPr>
              <a:t>https://www.jurnal.id/id/blog/balanced-scorecard/</a:t>
            </a:r>
            <a:r>
              <a:rPr lang="en-US" dirty="0"/>
              <a:t> </a:t>
            </a:r>
            <a:endParaRPr lang="id-ID" dirty="0"/>
          </a:p>
        </p:txBody>
      </p:sp>
      <p:sp>
        <p:nvSpPr>
          <p:cNvPr id="7" name="TextBox 6">
            <a:extLst>
              <a:ext uri="{FF2B5EF4-FFF2-40B4-BE49-F238E27FC236}">
                <a16:creationId xmlns:a16="http://schemas.microsoft.com/office/drawing/2014/main" id="{625134CB-8AB5-1204-8C73-91F673A617FF}"/>
              </a:ext>
            </a:extLst>
          </p:cNvPr>
          <p:cNvSpPr txBox="1"/>
          <p:nvPr/>
        </p:nvSpPr>
        <p:spPr>
          <a:xfrm>
            <a:off x="700548" y="1014876"/>
            <a:ext cx="7846141" cy="3046988"/>
          </a:xfrm>
          <a:prstGeom prst="rect">
            <a:avLst/>
          </a:prstGeom>
          <a:noFill/>
        </p:spPr>
        <p:txBody>
          <a:bodyPr wrap="square">
            <a:spAutoFit/>
          </a:bodyPr>
          <a:lstStyle/>
          <a:p>
            <a:pPr algn="l"/>
            <a:r>
              <a:rPr lang="id-ID" sz="1600" b="1" i="0" u="none" strike="noStrike" dirty="0">
                <a:solidFill>
                  <a:srgbClr val="232933"/>
                </a:solidFill>
                <a:effectLst/>
                <a:latin typeface="+mj-lt"/>
              </a:rPr>
              <a:t>Proses inovasi</a:t>
            </a:r>
          </a:p>
          <a:p>
            <a:pPr algn="l"/>
            <a:endParaRPr lang="id-ID" sz="1600" b="0" i="0" u="none" strike="noStrike" dirty="0">
              <a:solidFill>
                <a:srgbClr val="232933"/>
              </a:solidFill>
              <a:effectLst/>
              <a:latin typeface="+mj-lt"/>
            </a:endParaRPr>
          </a:p>
          <a:p>
            <a:pPr algn="l"/>
            <a:r>
              <a:rPr lang="id-ID" sz="1600" b="0" i="0" u="none" strike="noStrike" dirty="0">
                <a:solidFill>
                  <a:srgbClr val="232933"/>
                </a:solidFill>
                <a:effectLst/>
                <a:latin typeface="+mj-lt"/>
              </a:rPr>
              <a:t>Proses inovasi adalah bagian terpenting dalam keseluruhan proses produksi. Tapi ada juga perusahaan yang menempatkan inovasi di luar proses produksi.</a:t>
            </a:r>
          </a:p>
          <a:p>
            <a:pPr algn="l"/>
            <a:endParaRPr lang="id-ID" sz="1600" b="0" i="0" u="none" strike="noStrike" dirty="0">
              <a:solidFill>
                <a:srgbClr val="232933"/>
              </a:solidFill>
              <a:effectLst/>
              <a:latin typeface="+mj-lt"/>
            </a:endParaRPr>
          </a:p>
          <a:p>
            <a:pPr algn="l"/>
            <a:r>
              <a:rPr lang="id-ID" sz="1600" b="0" i="0" u="none" strike="noStrike" dirty="0">
                <a:solidFill>
                  <a:srgbClr val="232933"/>
                </a:solidFill>
                <a:effectLst/>
                <a:latin typeface="+mj-lt"/>
              </a:rPr>
              <a:t>Dalam proses inovasi itu sendiri terdiri atas dua komponen, yaitu: identifikasi keinginan pelanggan, dan melakukan proses perancangan produk yang sesuai dengan keinginan pelanggan.</a:t>
            </a:r>
            <a:endParaRPr lang="en-US" sz="1600" b="0" i="0" u="none" strike="noStrike" dirty="0">
              <a:solidFill>
                <a:srgbClr val="232933"/>
              </a:solidFill>
              <a:effectLst/>
              <a:latin typeface="+mj-lt"/>
            </a:endParaRPr>
          </a:p>
          <a:p>
            <a:pPr algn="l"/>
            <a:endParaRPr lang="en-US" sz="1600" dirty="0">
              <a:solidFill>
                <a:srgbClr val="232933"/>
              </a:solidFill>
              <a:latin typeface="+mj-lt"/>
            </a:endParaRPr>
          </a:p>
          <a:p>
            <a:pPr algn="l"/>
            <a:r>
              <a:rPr lang="id-ID" sz="1600" dirty="0">
                <a:solidFill>
                  <a:srgbClr val="232933"/>
                </a:solidFill>
                <a:latin typeface="+mj-lt"/>
              </a:rPr>
              <a:t>Bila hasil inovasi dari perusahaan tidak sesuai dengan keinginan pelanggan, maka produk tidak akan mendapat tanggapan positif dari pelanggan. Hal tersebut tidak memberi tambahan pendapatan bagi </a:t>
            </a:r>
            <a:r>
              <a:rPr lang="id-ID" sz="1600" dirty="0" err="1">
                <a:solidFill>
                  <a:srgbClr val="232933"/>
                </a:solidFill>
                <a:latin typeface="+mj-lt"/>
              </a:rPr>
              <a:t>perasahaan</a:t>
            </a:r>
            <a:r>
              <a:rPr lang="id-ID" sz="1600" dirty="0">
                <a:solidFill>
                  <a:srgbClr val="232933"/>
                </a:solidFill>
                <a:latin typeface="+mj-lt"/>
              </a:rPr>
              <a:t>.</a:t>
            </a:r>
          </a:p>
        </p:txBody>
      </p:sp>
    </p:spTree>
    <p:extLst>
      <p:ext uri="{BB962C8B-B14F-4D97-AF65-F5344CB8AC3E}">
        <p14:creationId xmlns:p14="http://schemas.microsoft.com/office/powerpoint/2010/main" val="146372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19" name="Google Shape;219;p18"/>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r>
              <a:rPr lang="id-ID" b="0" i="0" u="none" strike="noStrike" dirty="0">
                <a:solidFill>
                  <a:srgbClr val="232933"/>
                </a:solidFill>
                <a:effectLst/>
                <a:latin typeface="+mj-lt"/>
              </a:rPr>
              <a:t>Perspektif Proses Bisnis Internal</a:t>
            </a:r>
          </a:p>
        </p:txBody>
      </p:sp>
      <p:sp>
        <p:nvSpPr>
          <p:cNvPr id="3" name="TextBox 2">
            <a:extLst>
              <a:ext uri="{FF2B5EF4-FFF2-40B4-BE49-F238E27FC236}">
                <a16:creationId xmlns:a16="http://schemas.microsoft.com/office/drawing/2014/main" id="{2D347DFC-E417-577B-8953-6C5245962193}"/>
              </a:ext>
            </a:extLst>
          </p:cNvPr>
          <p:cNvSpPr txBox="1"/>
          <p:nvPr/>
        </p:nvSpPr>
        <p:spPr>
          <a:xfrm>
            <a:off x="2286000" y="4676208"/>
            <a:ext cx="4572000" cy="307777"/>
          </a:xfrm>
          <a:prstGeom prst="rect">
            <a:avLst/>
          </a:prstGeom>
          <a:noFill/>
        </p:spPr>
        <p:txBody>
          <a:bodyPr wrap="square">
            <a:spAutoFit/>
          </a:bodyPr>
          <a:lstStyle/>
          <a:p>
            <a:pPr algn="ctr"/>
            <a:r>
              <a:rPr lang="id-ID" dirty="0">
                <a:hlinkClick r:id="rId3"/>
              </a:rPr>
              <a:t>https://www.jurnal.id/id/blog/balanced-scorecard/</a:t>
            </a:r>
            <a:r>
              <a:rPr lang="en-US" dirty="0"/>
              <a:t> </a:t>
            </a:r>
            <a:endParaRPr lang="id-ID" dirty="0"/>
          </a:p>
        </p:txBody>
      </p:sp>
      <p:sp>
        <p:nvSpPr>
          <p:cNvPr id="7" name="TextBox 6">
            <a:extLst>
              <a:ext uri="{FF2B5EF4-FFF2-40B4-BE49-F238E27FC236}">
                <a16:creationId xmlns:a16="http://schemas.microsoft.com/office/drawing/2014/main" id="{625134CB-8AB5-1204-8C73-91F673A617FF}"/>
              </a:ext>
            </a:extLst>
          </p:cNvPr>
          <p:cNvSpPr txBox="1"/>
          <p:nvPr/>
        </p:nvSpPr>
        <p:spPr>
          <a:xfrm>
            <a:off x="700548" y="1014876"/>
            <a:ext cx="8059994" cy="2862322"/>
          </a:xfrm>
          <a:prstGeom prst="rect">
            <a:avLst/>
          </a:prstGeom>
          <a:noFill/>
        </p:spPr>
        <p:txBody>
          <a:bodyPr wrap="square">
            <a:spAutoFit/>
          </a:bodyPr>
          <a:lstStyle/>
          <a:p>
            <a:pPr algn="l"/>
            <a:r>
              <a:rPr lang="id-ID" sz="2000" b="1" i="0" u="none" strike="noStrike" dirty="0">
                <a:solidFill>
                  <a:srgbClr val="232933"/>
                </a:solidFill>
                <a:effectLst/>
                <a:latin typeface="+mj-lt"/>
              </a:rPr>
              <a:t>Proses operasi </a:t>
            </a:r>
            <a:r>
              <a:rPr lang="id-ID" sz="2000" b="0" i="0" u="none" strike="noStrike" dirty="0">
                <a:solidFill>
                  <a:srgbClr val="232933"/>
                </a:solidFill>
                <a:effectLst/>
                <a:latin typeface="+mj-lt"/>
              </a:rPr>
              <a:t>adalah aktivitas yang dilakukan perusahaan. Proses operasi dilihat dari perencanaan, pembentukan bahan mentah hingga menjadi produk jadi, proses </a:t>
            </a:r>
            <a:r>
              <a:rPr lang="id-ID" sz="2000" b="0" i="1" u="none" strike="noStrike" dirty="0" err="1">
                <a:solidFill>
                  <a:srgbClr val="232933"/>
                </a:solidFill>
                <a:effectLst/>
                <a:latin typeface="+mj-lt"/>
              </a:rPr>
              <a:t>marketing</a:t>
            </a:r>
            <a:r>
              <a:rPr lang="id-ID" sz="2000" b="0" i="0" u="none" strike="noStrike" dirty="0">
                <a:solidFill>
                  <a:srgbClr val="232933"/>
                </a:solidFill>
                <a:effectLst/>
                <a:latin typeface="+mj-lt"/>
              </a:rPr>
              <a:t>, hingga proses transaksi antara perusahaan dan pembeli.</a:t>
            </a:r>
            <a:endParaRPr lang="en-US" sz="2000" b="0" i="0" u="none" strike="noStrike" dirty="0">
              <a:solidFill>
                <a:srgbClr val="232933"/>
              </a:solidFill>
              <a:effectLst/>
              <a:latin typeface="+mj-lt"/>
            </a:endParaRPr>
          </a:p>
          <a:p>
            <a:pPr algn="l"/>
            <a:endParaRPr lang="id-ID" sz="2000" b="0" i="0" u="none" strike="noStrike" dirty="0">
              <a:solidFill>
                <a:srgbClr val="232933"/>
              </a:solidFill>
              <a:effectLst/>
              <a:latin typeface="+mj-lt"/>
            </a:endParaRPr>
          </a:p>
          <a:p>
            <a:pPr algn="l"/>
            <a:r>
              <a:rPr lang="id-ID" sz="2000" i="0" u="none" strike="noStrike" dirty="0">
                <a:solidFill>
                  <a:srgbClr val="232933"/>
                </a:solidFill>
                <a:effectLst/>
                <a:latin typeface="+mj-lt"/>
              </a:rPr>
              <a:t>Proses operasi </a:t>
            </a:r>
            <a:r>
              <a:rPr lang="id-ID" sz="2000" b="0" i="0" u="none" strike="noStrike" dirty="0">
                <a:solidFill>
                  <a:srgbClr val="232933"/>
                </a:solidFill>
                <a:effectLst/>
                <a:latin typeface="+mj-lt"/>
              </a:rPr>
              <a:t>menekankan kepada penyampaian produk kepada pelanggan secara efisien, dan tepat waktu.</a:t>
            </a:r>
            <a:r>
              <a:rPr lang="en-US" sz="2000" b="0" i="0" u="none" strike="noStrike" dirty="0">
                <a:solidFill>
                  <a:srgbClr val="232933"/>
                </a:solidFill>
                <a:effectLst/>
                <a:latin typeface="+mj-lt"/>
              </a:rPr>
              <a:t> </a:t>
            </a:r>
            <a:r>
              <a:rPr lang="id-ID" sz="2000" b="0" i="0" u="none" strike="noStrike" dirty="0">
                <a:solidFill>
                  <a:srgbClr val="232933"/>
                </a:solidFill>
                <a:effectLst/>
                <a:latin typeface="+mj-lt"/>
              </a:rPr>
              <a:t>Proses ini, berdasarkan fakta menjadi fokus utama dari sistem pengukuran kinerja sebagian besar organisasi.</a:t>
            </a:r>
          </a:p>
        </p:txBody>
      </p:sp>
    </p:spTree>
    <p:extLst>
      <p:ext uri="{BB962C8B-B14F-4D97-AF65-F5344CB8AC3E}">
        <p14:creationId xmlns:p14="http://schemas.microsoft.com/office/powerpoint/2010/main" val="926214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19" name="Google Shape;219;p18"/>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r>
              <a:rPr lang="id-ID" b="0" i="0" u="none" strike="noStrike" dirty="0">
                <a:solidFill>
                  <a:srgbClr val="232933"/>
                </a:solidFill>
                <a:effectLst/>
                <a:latin typeface="+mj-lt"/>
              </a:rPr>
              <a:t>Perspektif Proses Bisnis Internal</a:t>
            </a:r>
          </a:p>
        </p:txBody>
      </p:sp>
      <p:sp>
        <p:nvSpPr>
          <p:cNvPr id="3" name="TextBox 2">
            <a:extLst>
              <a:ext uri="{FF2B5EF4-FFF2-40B4-BE49-F238E27FC236}">
                <a16:creationId xmlns:a16="http://schemas.microsoft.com/office/drawing/2014/main" id="{2D347DFC-E417-577B-8953-6C5245962193}"/>
              </a:ext>
            </a:extLst>
          </p:cNvPr>
          <p:cNvSpPr txBox="1"/>
          <p:nvPr/>
        </p:nvSpPr>
        <p:spPr>
          <a:xfrm>
            <a:off x="2286000" y="4676208"/>
            <a:ext cx="4572000" cy="307777"/>
          </a:xfrm>
          <a:prstGeom prst="rect">
            <a:avLst/>
          </a:prstGeom>
          <a:noFill/>
        </p:spPr>
        <p:txBody>
          <a:bodyPr wrap="square">
            <a:spAutoFit/>
          </a:bodyPr>
          <a:lstStyle/>
          <a:p>
            <a:pPr algn="ctr"/>
            <a:r>
              <a:rPr lang="id-ID" dirty="0">
                <a:hlinkClick r:id="rId3"/>
              </a:rPr>
              <a:t>https://www.jurnal.id/id/blog/balanced-scorecard/</a:t>
            </a:r>
            <a:r>
              <a:rPr lang="en-US" dirty="0"/>
              <a:t> </a:t>
            </a:r>
            <a:endParaRPr lang="id-ID" dirty="0"/>
          </a:p>
        </p:txBody>
      </p:sp>
      <p:sp>
        <p:nvSpPr>
          <p:cNvPr id="7" name="TextBox 6">
            <a:extLst>
              <a:ext uri="{FF2B5EF4-FFF2-40B4-BE49-F238E27FC236}">
                <a16:creationId xmlns:a16="http://schemas.microsoft.com/office/drawing/2014/main" id="{625134CB-8AB5-1204-8C73-91F673A617FF}"/>
              </a:ext>
            </a:extLst>
          </p:cNvPr>
          <p:cNvSpPr txBox="1"/>
          <p:nvPr/>
        </p:nvSpPr>
        <p:spPr>
          <a:xfrm>
            <a:off x="700548" y="1014876"/>
            <a:ext cx="7846141" cy="2554545"/>
          </a:xfrm>
          <a:prstGeom prst="rect">
            <a:avLst/>
          </a:prstGeom>
          <a:noFill/>
        </p:spPr>
        <p:txBody>
          <a:bodyPr wrap="square">
            <a:spAutoFit/>
          </a:bodyPr>
          <a:lstStyle/>
          <a:p>
            <a:pPr algn="l"/>
            <a:r>
              <a:rPr lang="id-ID" sz="2000" b="1" i="0" u="none" strike="noStrike" dirty="0">
                <a:solidFill>
                  <a:srgbClr val="232933"/>
                </a:solidFill>
                <a:effectLst/>
                <a:latin typeface="+mj-lt"/>
              </a:rPr>
              <a:t>Pelayanan Purna Jual</a:t>
            </a:r>
          </a:p>
          <a:p>
            <a:pPr algn="l"/>
            <a:endParaRPr lang="id-ID" sz="2000" b="1" i="0" u="none" strike="noStrike" dirty="0">
              <a:solidFill>
                <a:srgbClr val="232933"/>
              </a:solidFill>
              <a:effectLst/>
              <a:latin typeface="+mj-lt"/>
            </a:endParaRPr>
          </a:p>
          <a:p>
            <a:pPr algn="l"/>
            <a:r>
              <a:rPr lang="id-ID" sz="2000" i="0" u="none" strike="noStrike" dirty="0">
                <a:solidFill>
                  <a:srgbClr val="232933"/>
                </a:solidFill>
                <a:effectLst/>
                <a:latin typeface="+mj-lt"/>
              </a:rPr>
              <a:t>Layanan </a:t>
            </a:r>
            <a:r>
              <a:rPr lang="id-ID" sz="2000" i="0" u="none" strike="noStrike" dirty="0" err="1">
                <a:solidFill>
                  <a:srgbClr val="232933"/>
                </a:solidFill>
                <a:effectLst/>
                <a:latin typeface="+mj-lt"/>
              </a:rPr>
              <a:t>purna</a:t>
            </a:r>
            <a:r>
              <a:rPr lang="id-ID" sz="2000" i="0" u="none" strike="noStrike" dirty="0">
                <a:solidFill>
                  <a:srgbClr val="232933"/>
                </a:solidFill>
                <a:effectLst/>
                <a:latin typeface="+mj-lt"/>
              </a:rPr>
              <a:t> jual merupakan layanan yang diberikan oleh perusahaan atau bisnis kepada konsumen sebagai jaminan mutu produk yang telah dibeli oleh konsumen.</a:t>
            </a:r>
          </a:p>
          <a:p>
            <a:pPr algn="l"/>
            <a:endParaRPr lang="id-ID" sz="2000" i="0" u="none" strike="noStrike" dirty="0">
              <a:solidFill>
                <a:srgbClr val="232933"/>
              </a:solidFill>
              <a:effectLst/>
              <a:latin typeface="+mj-lt"/>
            </a:endParaRPr>
          </a:p>
          <a:p>
            <a:pPr algn="l"/>
            <a:r>
              <a:rPr lang="id-ID" sz="2000" i="0" u="none" strike="noStrike" dirty="0">
                <a:solidFill>
                  <a:srgbClr val="232933"/>
                </a:solidFill>
                <a:effectLst/>
                <a:latin typeface="+mj-lt"/>
              </a:rPr>
              <a:t>Banyak bentuk layanan </a:t>
            </a:r>
            <a:r>
              <a:rPr lang="id-ID" sz="2000" i="0" u="none" strike="noStrike" dirty="0" err="1">
                <a:solidFill>
                  <a:srgbClr val="232933"/>
                </a:solidFill>
                <a:effectLst/>
                <a:latin typeface="+mj-lt"/>
              </a:rPr>
              <a:t>purna</a:t>
            </a:r>
            <a:r>
              <a:rPr lang="id-ID" sz="2000" i="0" u="none" strike="noStrike" dirty="0">
                <a:solidFill>
                  <a:srgbClr val="232933"/>
                </a:solidFill>
                <a:effectLst/>
                <a:latin typeface="+mj-lt"/>
              </a:rPr>
              <a:t> jual misalnya layanan konsultasi, perbaikan, perawatan, hingga garansi.</a:t>
            </a:r>
          </a:p>
        </p:txBody>
      </p:sp>
    </p:spTree>
    <p:extLst>
      <p:ext uri="{BB962C8B-B14F-4D97-AF65-F5344CB8AC3E}">
        <p14:creationId xmlns:p14="http://schemas.microsoft.com/office/powerpoint/2010/main" val="2081080417"/>
      </p:ext>
    </p:extLst>
  </p:cSld>
  <p:clrMapOvr>
    <a:masterClrMapping/>
  </p:clrMapOvr>
</p:sld>
</file>

<file path=ppt/theme/theme1.xml><?xml version="1.0" encoding="utf-8"?>
<a:theme xmlns:a="http://schemas.openxmlformats.org/drawingml/2006/main"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13501</TotalTime>
  <Words>1448</Words>
  <Application>Microsoft Office PowerPoint</Application>
  <PresentationFormat>On-screen Show (16:9)</PresentationFormat>
  <Paragraphs>109</Paragraphs>
  <Slides>29</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Fira Sans Extra Condensed</vt:lpstr>
      <vt:lpstr>Roboto</vt:lpstr>
      <vt:lpstr>Bookman Old Style</vt:lpstr>
      <vt:lpstr>Fira Sans Extra Condensed SemiBold</vt:lpstr>
      <vt:lpstr>TimesNewRomanPS-ItalicMT</vt:lpstr>
      <vt:lpstr>Big Data Infographics by Slidesgo</vt:lpstr>
      <vt:lpstr>Pertemuan 3 Balance Scorecard</vt:lpstr>
      <vt:lpstr>Balance Scorecard </vt:lpstr>
      <vt:lpstr>Fungsi Balance Scorecard </vt:lpstr>
      <vt:lpstr>Keunggulan Balance Scorecard </vt:lpstr>
      <vt:lpstr>Perspektif Keuangan</vt:lpstr>
      <vt:lpstr>Perspektif Pelanggan</vt:lpstr>
      <vt:lpstr>Perspektif Proses Bisnis Internal</vt:lpstr>
      <vt:lpstr>Perspektif Proses Bisnis Internal</vt:lpstr>
      <vt:lpstr>Perspektif Proses Bisnis Internal</vt:lpstr>
      <vt:lpstr>Perspektif Pembelajaran dan Pertumbuhan</vt:lpstr>
      <vt:lpstr>Perspektif Pembelajaran dan Pertumbuhan</vt:lpstr>
      <vt:lpstr>Perspektif Pembelajaran dan Pertumbuhan</vt:lpstr>
      <vt:lpstr>Contoh BSC DJKN </vt:lpstr>
      <vt:lpstr>Balance Scorecard</vt:lpstr>
      <vt:lpstr>PowerPoint Presentation</vt:lpstr>
      <vt:lpstr>IT balanced Scorecard (IT BSC)</vt:lpstr>
      <vt:lpstr>IT Balanced Scorecard (IT BSC) </vt:lpstr>
      <vt:lpstr>IT Balanced Scorecard (IT BSC) </vt:lpstr>
      <vt:lpstr>IT Balanced Scorecard (IT BSC) </vt:lpstr>
      <vt:lpstr>PowerPoint Presentation</vt:lpstr>
      <vt:lpstr>PowerPoint Presentation</vt:lpstr>
      <vt:lpstr> BSC in COBIT 2019 (Enterprise Goal) </vt:lpstr>
      <vt:lpstr>PowerPoint Presentation</vt:lpstr>
      <vt:lpstr>PowerPoint Presentation</vt:lpstr>
      <vt:lpstr>PowerPoint Presentation</vt:lpstr>
      <vt:lpstr> BSC in COBIT 2019 (Alignment Goal)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 dan  Tata Kelola IT</dc:title>
  <dc:creator>Aerospace</dc:creator>
  <cp:lastModifiedBy>Winarni -</cp:lastModifiedBy>
  <cp:revision>64</cp:revision>
  <dcterms:modified xsi:type="dcterms:W3CDTF">2024-09-27T17:52:38Z</dcterms:modified>
</cp:coreProperties>
</file>